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Ex1.xml" ContentType="application/vnd.ms-office.chartex+xml"/>
  <Override PartName="/ppt/charts/style4.xml" ContentType="application/vnd.ms-office.chartstyle+xml"/>
  <Override PartName="/ppt/charts/colors4.xml" ContentType="application/vnd.ms-office.chartcolorstyl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4.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4"/>
  </p:sldMasterIdLst>
  <p:notesMasterIdLst>
    <p:notesMasterId r:id="rId104"/>
  </p:notesMasterIdLst>
  <p:handoutMasterIdLst>
    <p:handoutMasterId r:id="rId105"/>
  </p:handoutMasterIdLst>
  <p:sldIdLst>
    <p:sldId id="404" r:id="rId5"/>
    <p:sldId id="294" r:id="rId6"/>
    <p:sldId id="309" r:id="rId7"/>
    <p:sldId id="390" r:id="rId8"/>
    <p:sldId id="397" r:id="rId9"/>
    <p:sldId id="396" r:id="rId10"/>
    <p:sldId id="296" r:id="rId11"/>
    <p:sldId id="270" r:id="rId12"/>
    <p:sldId id="298" r:id="rId13"/>
    <p:sldId id="299" r:id="rId14"/>
    <p:sldId id="391" r:id="rId15"/>
    <p:sldId id="259" r:id="rId16"/>
    <p:sldId id="290" r:id="rId17"/>
    <p:sldId id="314" r:id="rId18"/>
    <p:sldId id="350" r:id="rId19"/>
    <p:sldId id="352" r:id="rId20"/>
    <p:sldId id="289" r:id="rId21"/>
    <p:sldId id="318" r:id="rId22"/>
    <p:sldId id="331" r:id="rId23"/>
    <p:sldId id="332" r:id="rId24"/>
    <p:sldId id="380" r:id="rId25"/>
    <p:sldId id="335" r:id="rId26"/>
    <p:sldId id="334" r:id="rId27"/>
    <p:sldId id="336" r:id="rId28"/>
    <p:sldId id="384" r:id="rId29"/>
    <p:sldId id="333" r:id="rId30"/>
    <p:sldId id="388" r:id="rId31"/>
    <p:sldId id="301" r:id="rId32"/>
    <p:sldId id="324" r:id="rId33"/>
    <p:sldId id="317" r:id="rId34"/>
    <p:sldId id="322" r:id="rId35"/>
    <p:sldId id="353" r:id="rId36"/>
    <p:sldId id="373" r:id="rId37"/>
    <p:sldId id="321" r:id="rId38"/>
    <p:sldId id="389" r:id="rId39"/>
    <p:sldId id="300" r:id="rId40"/>
    <p:sldId id="323" r:id="rId41"/>
    <p:sldId id="320" r:id="rId42"/>
    <p:sldId id="392" r:id="rId43"/>
    <p:sldId id="273" r:id="rId44"/>
    <p:sldId id="305" r:id="rId45"/>
    <p:sldId id="302" r:id="rId46"/>
    <p:sldId id="327" r:id="rId47"/>
    <p:sldId id="326" r:id="rId48"/>
    <p:sldId id="378" r:id="rId49"/>
    <p:sldId id="328" r:id="rId50"/>
    <p:sldId id="274" r:id="rId51"/>
    <p:sldId id="329" r:id="rId52"/>
    <p:sldId id="358" r:id="rId53"/>
    <p:sldId id="330" r:id="rId54"/>
    <p:sldId id="351" r:id="rId55"/>
    <p:sldId id="393" r:id="rId56"/>
    <p:sldId id="315" r:id="rId57"/>
    <p:sldId id="398" r:id="rId58"/>
    <p:sldId id="354" r:id="rId59"/>
    <p:sldId id="357" r:id="rId60"/>
    <p:sldId id="266" r:id="rId61"/>
    <p:sldId id="365" r:id="rId62"/>
    <p:sldId id="366" r:id="rId63"/>
    <p:sldId id="371" r:id="rId64"/>
    <p:sldId id="269" r:id="rId65"/>
    <p:sldId id="267" r:id="rId66"/>
    <p:sldId id="368" r:id="rId67"/>
    <p:sldId id="363" r:id="rId68"/>
    <p:sldId id="364" r:id="rId69"/>
    <p:sldId id="367" r:id="rId70"/>
    <p:sldId id="370" r:id="rId71"/>
    <p:sldId id="308" r:id="rId72"/>
    <p:sldId id="394" r:id="rId73"/>
    <p:sldId id="276" r:id="rId74"/>
    <p:sldId id="346" r:id="rId75"/>
    <p:sldId id="344" r:id="rId76"/>
    <p:sldId id="359" r:id="rId77"/>
    <p:sldId id="342" r:id="rId78"/>
    <p:sldId id="338" r:id="rId79"/>
    <p:sldId id="385" r:id="rId80"/>
    <p:sldId id="387" r:id="rId81"/>
    <p:sldId id="341" r:id="rId82"/>
    <p:sldId id="386" r:id="rId83"/>
    <p:sldId id="343" r:id="rId84"/>
    <p:sldId id="340" r:id="rId85"/>
    <p:sldId id="345" r:id="rId86"/>
    <p:sldId id="360" r:id="rId87"/>
    <p:sldId id="399" r:id="rId88"/>
    <p:sldId id="286" r:id="rId89"/>
    <p:sldId id="400" r:id="rId90"/>
    <p:sldId id="401" r:id="rId91"/>
    <p:sldId id="402" r:id="rId92"/>
    <p:sldId id="361" r:id="rId93"/>
    <p:sldId id="362" r:id="rId94"/>
    <p:sldId id="395" r:id="rId95"/>
    <p:sldId id="284" r:id="rId96"/>
    <p:sldId id="372" r:id="rId97"/>
    <p:sldId id="310" r:id="rId98"/>
    <p:sldId id="376" r:id="rId99"/>
    <p:sldId id="403" r:id="rId100"/>
    <p:sldId id="377" r:id="rId101"/>
    <p:sldId id="311" r:id="rId102"/>
    <p:sldId id="264" r:id="rId10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BC630B-5B69-E191-24D8-46F64E880C3F}" name="JEG\EX-FUCHSS" initials="JF" userId="JEG\EX-FUCHSS" providerId="None"/>
  <p188:author id="{9D385E11-9136-67E5-8C61-09DA15135F06}" name="Heather Rectanus" initials="HR" userId="S::HRectanus@geosyntec.com::d6083335-a940-4345-9302-bf5baaff2a0e" providerId="AD"/>
  <p188:author id="{B85D603B-7B87-02BE-1131-18E7B00747E4}" name="Westcott, Kathryn" initials="WK" userId="S::Kathryn.Westcott@jacobs.com::52428e7c-f5da-4ac2-8374-ab9f20b6bcfa" providerId="AD"/>
  <p188:author id="{EE795B3C-84E0-7B63-1C90-955CF9878146}" name="Ryan Fimmen" initials="RF" userId="S::RFimmen@geosyntec.com::6b7687f2-1a1f-4c2a-85a5-8827a8ed8386" providerId="AD"/>
  <p188:author id="{1AEDDE4B-D415-0231-EFCA-DB0D43513935}" name="Laura Leighton" initials="LL" userId="Laura Leighton" providerId="None"/>
  <p188:author id="{2C73A981-78EF-FB44-EDA8-409BDC425AD5}" name="Samantha Fuchs" initials="SF" userId="S::Samantha.Fuchs@geosyntec.com::8dd89ed6-c941-4527-88bf-19681c55998f" providerId="AD"/>
  <p188:author id="{A89DDB98-5089-575C-3EDE-347DBE079559}" name="Samantha Fuchs" initials="SF" userId="S::samantha.fuchs_geosyntec.com#ext#@jacobsengineering.onmicrosoft.com::f9043e33-9d09-40c4-89b0-348e0481616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hiner, Benjamin L CIV USN NFEXWC PHE CA (USA)" initials="BLR" lastIdx="4" clrIdx="0">
    <p:extLst>
      <p:ext uri="{19B8F6BF-5375-455C-9EA6-DF929625EA0E}">
        <p15:presenceInfo xmlns:p15="http://schemas.microsoft.com/office/powerpoint/2012/main" userId="Rhiner, Benjamin L CIV USN NFEXWC PHE CA (USA)" providerId="None"/>
      </p:ext>
    </p:extLst>
  </p:cmAuthor>
  <p:cmAuthor id="2" name="Samantha Fuchs" initials="SF" lastIdx="20" clrIdx="1">
    <p:extLst>
      <p:ext uri="{19B8F6BF-5375-455C-9EA6-DF929625EA0E}">
        <p15:presenceInfo xmlns:p15="http://schemas.microsoft.com/office/powerpoint/2012/main" userId="S::Samantha.Fuchs@geosyntec.com::8dd89ed6-c941-4527-88bf-19681c55998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FF7"/>
    <a:srgbClr val="D2DEEF"/>
    <a:srgbClr val="21D4E7"/>
    <a:srgbClr val="004990"/>
    <a:srgbClr val="134B8E"/>
    <a:srgbClr val="0A98D5"/>
    <a:srgbClr val="0099FF"/>
    <a:srgbClr val="2B7050"/>
    <a:srgbClr val="FF9933"/>
    <a:srgbClr val="FFE0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250" autoAdjust="0"/>
    <p:restoredTop sz="71769" autoAdjust="0"/>
  </p:normalViewPr>
  <p:slideViewPr>
    <p:cSldViewPr snapToGrid="0">
      <p:cViewPr varScale="1">
        <p:scale>
          <a:sx n="59" d="100"/>
          <a:sy n="59" d="100"/>
        </p:scale>
        <p:origin x="1008" y="53"/>
      </p:cViewPr>
      <p:guideLst/>
    </p:cSldViewPr>
  </p:slideViewPr>
  <p:notesTextViewPr>
    <p:cViewPr>
      <p:scale>
        <a:sx n="1" d="1"/>
        <a:sy n="1" d="1"/>
      </p:scale>
      <p:origin x="0" y="0"/>
    </p:cViewPr>
  </p:notesTextViewPr>
  <p:sorterViewPr>
    <p:cViewPr>
      <p:scale>
        <a:sx n="100" d="100"/>
        <a:sy n="100" d="100"/>
      </p:scale>
      <p:origin x="0" y="-1919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presProps" Target="presProp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viewProps" Target="view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heme" Target="theme/theme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geosyntec-my.sharepoint.com/personal/samantha_fuchs_geosyntec_com/Documents/Documents/Projects/Westminster/Westminster%20selected%20points%20Graph.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olumbia-01\Data\PRJ1\Mdrem\PROJECTS\MR1352%20-%20Lot%2015%20Groundwater%20Mon\02-Deliverables\MD22073%20-%20Alternate%20Source%20Report\Figures\Leachate%20Historical%20Data%20Updated_ycd.xlsm"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_rels/chartEx1.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6350">
              <a:solidFill>
                <a:schemeClr val="bg1"/>
              </a:solidFill>
            </a:ln>
          </c:spPr>
          <c:dPt>
            <c:idx val="0"/>
            <c:bubble3D val="0"/>
            <c:spPr>
              <a:solidFill>
                <a:schemeClr val="accent1"/>
              </a:solidFill>
              <a:ln w="6350">
                <a:solidFill>
                  <a:schemeClr val="bg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7F3E-4F41-BF1C-B841C869AE95}"/>
              </c:ext>
            </c:extLst>
          </c:dPt>
          <c:dPt>
            <c:idx val="1"/>
            <c:bubble3D val="0"/>
            <c:spPr>
              <a:solidFill>
                <a:schemeClr val="accent2"/>
              </a:solidFill>
              <a:ln w="6350">
                <a:solidFill>
                  <a:schemeClr val="bg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7F3E-4F41-BF1C-B841C869AE95}"/>
              </c:ext>
            </c:extLst>
          </c:dPt>
          <c:dPt>
            <c:idx val="2"/>
            <c:bubble3D val="0"/>
            <c:spPr>
              <a:solidFill>
                <a:schemeClr val="accent3"/>
              </a:solidFill>
              <a:ln w="6350">
                <a:solidFill>
                  <a:schemeClr val="bg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7F3E-4F41-BF1C-B841C869AE95}"/>
              </c:ext>
            </c:extLst>
          </c:dPt>
          <c:dPt>
            <c:idx val="3"/>
            <c:bubble3D val="0"/>
            <c:spPr>
              <a:solidFill>
                <a:schemeClr val="accent4">
                  <a:lumMod val="75000"/>
                </a:schemeClr>
              </a:solidFill>
              <a:ln w="6350">
                <a:solidFill>
                  <a:schemeClr val="bg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7F3E-4F41-BF1C-B841C869AE95}"/>
              </c:ext>
            </c:extLst>
          </c:dPt>
          <c:dPt>
            <c:idx val="4"/>
            <c:bubble3D val="0"/>
            <c:spPr>
              <a:solidFill>
                <a:schemeClr val="accent5"/>
              </a:solidFill>
              <a:ln w="6350">
                <a:solidFill>
                  <a:schemeClr val="bg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7F3E-4F41-BF1C-B841C869AE95}"/>
              </c:ext>
            </c:extLst>
          </c:dPt>
          <c:dPt>
            <c:idx val="5"/>
            <c:bubble3D val="0"/>
            <c:spPr>
              <a:solidFill>
                <a:schemeClr val="accent6"/>
              </a:solidFill>
              <a:ln w="6350">
                <a:solidFill>
                  <a:schemeClr val="bg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7F3E-4F41-BF1C-B841C869AE95}"/>
              </c:ext>
            </c:extLst>
          </c:dPt>
          <c:dPt>
            <c:idx val="6"/>
            <c:bubble3D val="0"/>
            <c:spPr>
              <a:solidFill>
                <a:schemeClr val="accent1">
                  <a:lumMod val="60000"/>
                </a:schemeClr>
              </a:solidFill>
              <a:ln w="6350">
                <a:solidFill>
                  <a:schemeClr val="bg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7F3E-4F41-BF1C-B841C869AE95}"/>
              </c:ext>
            </c:extLst>
          </c:dPt>
          <c:dPt>
            <c:idx val="7"/>
            <c:bubble3D val="0"/>
            <c:spPr>
              <a:solidFill>
                <a:schemeClr val="accent2">
                  <a:lumMod val="60000"/>
                </a:schemeClr>
              </a:solidFill>
              <a:ln w="6350">
                <a:solidFill>
                  <a:schemeClr val="bg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7F3E-4F41-BF1C-B841C869AE95}"/>
              </c:ext>
            </c:extLst>
          </c:dPt>
          <c:dLbls>
            <c:dLbl>
              <c:idx val="0"/>
              <c:layout>
                <c:manualLayout>
                  <c:x val="3.698036215251211E-2"/>
                  <c:y val="6.4814814814814797E-2"/>
                </c:manualLayout>
              </c:layout>
              <c:spPr>
                <a:noFill/>
                <a:ln>
                  <a:noFill/>
                </a:ln>
                <a:effectLst/>
              </c:spPr>
              <c:txPr>
                <a:bodyPr rot="0" spcFirstLastPara="1" vertOverflow="ellipsis" vert="horz" wrap="square" anchor="ctr" anchorCtr="1"/>
                <a:lstStyle/>
                <a:p>
                  <a:pPr>
                    <a:defRPr sz="1400" b="1" i="0" u="none"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5958929005335696"/>
                      <c:h val="0.23749999999999996"/>
                    </c:manualLayout>
                  </c15:layout>
                </c:ext>
                <c:ext xmlns:c16="http://schemas.microsoft.com/office/drawing/2014/chart" uri="{C3380CC4-5D6E-409C-BE32-E72D297353CC}">
                  <c16:uniqueId val="{00000001-7F3E-4F41-BF1C-B841C869AE95}"/>
                </c:ext>
              </c:extLst>
            </c:dLbl>
            <c:dLbl>
              <c:idx val="1"/>
              <c:spPr>
                <a:noFill/>
                <a:ln>
                  <a:noFill/>
                </a:ln>
                <a:effectLst/>
              </c:spPr>
              <c:txPr>
                <a:bodyPr rot="0" spcFirstLastPara="1" vertOverflow="ellipsis" vert="horz" wrap="square" anchor="ctr" anchorCtr="1"/>
                <a:lstStyle/>
                <a:p>
                  <a:pPr>
                    <a:defRPr sz="1400" b="1" i="0" u="none"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1"/>
              <c:showSerName val="0"/>
              <c:showPercent val="0"/>
              <c:showBubbleSize val="0"/>
              <c:separator>
</c:separator>
              <c:extLst>
                <c:ext xmlns:c15="http://schemas.microsoft.com/office/drawing/2012/chart" uri="{CE6537A1-D6FC-4f65-9D91-7224C49458BB}">
                  <c15:layout>
                    <c:manualLayout>
                      <c:w val="0.27542246775388729"/>
                      <c:h val="0.17361111111111113"/>
                    </c:manualLayout>
                  </c15:layout>
                </c:ext>
                <c:ext xmlns:c16="http://schemas.microsoft.com/office/drawing/2014/chart" uri="{C3380CC4-5D6E-409C-BE32-E72D297353CC}">
                  <c16:uniqueId val="{00000003-7F3E-4F41-BF1C-B841C869AE95}"/>
                </c:ext>
              </c:extLst>
            </c:dLbl>
            <c:dLbl>
              <c:idx val="2"/>
              <c:spPr>
                <a:noFill/>
                <a:ln>
                  <a:noFill/>
                </a:ln>
                <a:effectLst/>
              </c:spPr>
              <c:txPr>
                <a:bodyPr rot="0" spcFirstLastPara="1" vertOverflow="ellipsis" vert="horz" wrap="square" anchor="ctr" anchorCtr="1"/>
                <a:lstStyle/>
                <a:p>
                  <a:pPr>
                    <a:defRPr sz="1400" b="1" i="0" u="none"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F3E-4F41-BF1C-B841C869AE95}"/>
                </c:ext>
              </c:extLst>
            </c:dLbl>
            <c:dLbl>
              <c:idx val="3"/>
              <c:layout>
                <c:manualLayout>
                  <c:x val="-3.4468775344687751E-2"/>
                  <c:y val="0"/>
                </c:manualLayout>
              </c:layout>
              <c:spPr>
                <a:noFill/>
                <a:ln>
                  <a:noFill/>
                </a:ln>
                <a:effectLst/>
              </c:spPr>
              <c:txPr>
                <a:bodyPr rot="0" spcFirstLastPara="1" vertOverflow="ellipsis" vert="horz" wrap="square" anchor="ctr" anchorCtr="1"/>
                <a:lstStyle/>
                <a:p>
                  <a:pPr>
                    <a:defRPr sz="1400" b="1" i="0" u="none" strike="noStrike" kern="1200" spc="0" baseline="0">
                      <a:solidFill>
                        <a:schemeClr val="accent4">
                          <a:lumMod val="75000"/>
                        </a:schemeClr>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6548253092451035"/>
                      <c:h val="0.15010391558198083"/>
                    </c:manualLayout>
                  </c15:layout>
                </c:ext>
                <c:ext xmlns:c16="http://schemas.microsoft.com/office/drawing/2014/chart" uri="{C3380CC4-5D6E-409C-BE32-E72D297353CC}">
                  <c16:uniqueId val="{00000007-7F3E-4F41-BF1C-B841C869AE95}"/>
                </c:ext>
              </c:extLst>
            </c:dLbl>
            <c:dLbl>
              <c:idx val="4"/>
              <c:layout>
                <c:manualLayout>
                  <c:x val="-7.7047850770478515E-2"/>
                  <c:y val="-1.7008141839412931E-3"/>
                </c:manualLayout>
              </c:layout>
              <c:spPr>
                <a:noFill/>
                <a:ln>
                  <a:noFill/>
                </a:ln>
                <a:effectLst/>
              </c:spPr>
              <c:txPr>
                <a:bodyPr rot="0" spcFirstLastPara="1" vertOverflow="ellipsis" vert="horz" wrap="square" anchor="ctr" anchorCtr="1"/>
                <a:lstStyle/>
                <a:p>
                  <a:pPr>
                    <a:defRPr sz="1400" b="1" i="0" u="none"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1683525873134471"/>
                      <c:h val="0.13744335529487384"/>
                    </c:manualLayout>
                  </c15:layout>
                </c:ext>
                <c:ext xmlns:c16="http://schemas.microsoft.com/office/drawing/2014/chart" uri="{C3380CC4-5D6E-409C-BE32-E72D297353CC}">
                  <c16:uniqueId val="{00000009-7F3E-4F41-BF1C-B841C869AE95}"/>
                </c:ext>
              </c:extLst>
            </c:dLbl>
            <c:dLbl>
              <c:idx val="5"/>
              <c:spPr>
                <a:noFill/>
                <a:ln>
                  <a:noFill/>
                </a:ln>
                <a:effectLst/>
              </c:spPr>
              <c:txPr>
                <a:bodyPr rot="0" spcFirstLastPara="1" vertOverflow="ellipsis" vert="horz" wrap="square" anchor="ctr" anchorCtr="1"/>
                <a:lstStyle/>
                <a:p>
                  <a:pPr>
                    <a:defRPr sz="1400" b="1" i="0" u="none"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1"/>
              <c:showSerName val="0"/>
              <c:showPercent val="0"/>
              <c:showBubbleSize val="0"/>
              <c:separator>
</c:separator>
              <c:extLst>
                <c:ext xmlns:c15="http://schemas.microsoft.com/office/drawing/2012/chart" uri="{CE6537A1-D6FC-4f65-9D91-7224C49458BB}">
                  <c15:layout>
                    <c:manualLayout>
                      <c:w val="0.2573391812865497"/>
                      <c:h val="0.23749999999999996"/>
                    </c:manualLayout>
                  </c15:layout>
                </c:ext>
                <c:ext xmlns:c16="http://schemas.microsoft.com/office/drawing/2014/chart" uri="{C3380CC4-5D6E-409C-BE32-E72D297353CC}">
                  <c16:uniqueId val="{0000000B-7F3E-4F41-BF1C-B841C869AE95}"/>
                </c:ext>
              </c:extLst>
            </c:dLbl>
            <c:dLbl>
              <c:idx val="6"/>
              <c:layout>
                <c:manualLayout>
                  <c:x val="-0.1491385200937474"/>
                  <c:y val="2.8439123680968452E-2"/>
                </c:manualLayout>
              </c:layout>
              <c:spPr>
                <a:noFill/>
                <a:ln>
                  <a:noFill/>
                </a:ln>
                <a:effectLst/>
              </c:spPr>
              <c:txPr>
                <a:bodyPr rot="0" spcFirstLastPara="1" vertOverflow="ellipsis" vert="horz" wrap="square" anchor="ctr" anchorCtr="1"/>
                <a:lstStyle/>
                <a:p>
                  <a:pPr>
                    <a:defRPr sz="1400" b="1" i="0" u="none"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D-7F3E-4F41-BF1C-B841C869AE95}"/>
                </c:ext>
              </c:extLst>
            </c:dLbl>
            <c:dLbl>
              <c:idx val="7"/>
              <c:layout>
                <c:manualLayout>
                  <c:x val="0.1264036899260198"/>
                  <c:y val="-1.7005159728980881E-3"/>
                </c:manualLayout>
              </c:layout>
              <c:spPr>
                <a:noFill/>
                <a:ln>
                  <a:noFill/>
                </a:ln>
                <a:effectLst/>
              </c:spPr>
              <c:txPr>
                <a:bodyPr rot="0" spcFirstLastPara="1" vertOverflow="ellipsis" vert="horz" wrap="square" anchor="ctr" anchorCtr="1"/>
                <a:lstStyle/>
                <a:p>
                  <a:pPr>
                    <a:defRPr sz="1400" b="1" i="0" u="none"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0494297245691001"/>
                      <c:h val="0.15000241041298409"/>
                    </c:manualLayout>
                  </c15:layout>
                </c:ext>
                <c:ext xmlns:c16="http://schemas.microsoft.com/office/drawing/2014/chart" uri="{C3380CC4-5D6E-409C-BE32-E72D297353CC}">
                  <c16:uniqueId val="{0000000F-7F3E-4F41-BF1C-B841C869AE95}"/>
                </c:ext>
              </c:extLst>
            </c:dLbl>
            <c:spPr>
              <a:noFill/>
            </c:spPr>
            <c:dLblPos val="outEnd"/>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Sheet1!$A$1:$A$8</c:f>
              <c:strCache>
                <c:ptCount val="8"/>
                <c:pt idx="0">
                  <c:v>Chlorinated Solvents</c:v>
                </c:pt>
                <c:pt idx="1">
                  <c:v>Dioxins/Furans</c:v>
                </c:pt>
                <c:pt idx="2">
                  <c:v>Metals</c:v>
                </c:pt>
                <c:pt idx="3">
                  <c:v>Metals/PAHs</c:v>
                </c:pt>
                <c:pt idx="4">
                  <c:v>Perchlorate</c:v>
                </c:pt>
                <c:pt idx="5">
                  <c:v>Petroleum</c:v>
                </c:pt>
                <c:pt idx="6">
                  <c:v>PFAS</c:v>
                </c:pt>
                <c:pt idx="7">
                  <c:v>Radiological</c:v>
                </c:pt>
              </c:strCache>
            </c:strRef>
          </c:cat>
          <c:val>
            <c:numRef>
              <c:f>Sheet1!$B$1:$B$8</c:f>
              <c:numCache>
                <c:formatCode>0%</c:formatCode>
                <c:ptCount val="8"/>
                <c:pt idx="0">
                  <c:v>0.26</c:v>
                </c:pt>
                <c:pt idx="1">
                  <c:v>0.03</c:v>
                </c:pt>
                <c:pt idx="2">
                  <c:v>0.09</c:v>
                </c:pt>
                <c:pt idx="3">
                  <c:v>0.11</c:v>
                </c:pt>
                <c:pt idx="4">
                  <c:v>7.0000000000000007E-2</c:v>
                </c:pt>
                <c:pt idx="5">
                  <c:v>0.4</c:v>
                </c:pt>
                <c:pt idx="6">
                  <c:v>0.03</c:v>
                </c:pt>
                <c:pt idx="7">
                  <c:v>0.01</c:v>
                </c:pt>
              </c:numCache>
            </c:numRef>
          </c:val>
          <c:extLst>
            <c:ext xmlns:c16="http://schemas.microsoft.com/office/drawing/2014/chart" uri="{C3380CC4-5D6E-409C-BE32-E72D297353CC}">
              <c16:uniqueId val="{00000010-7F3E-4F41-BF1C-B841C869AE95}"/>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17607025811119"/>
          <c:y val="5.3401433241917665E-2"/>
          <c:w val="0.78767078271457547"/>
          <c:h val="0.812761764706604"/>
        </c:manualLayout>
      </c:layout>
      <c:scatterChart>
        <c:scatterStyle val="lineMarker"/>
        <c:varyColors val="0"/>
        <c:ser>
          <c:idx val="0"/>
          <c:order val="0"/>
          <c:tx>
            <c:v>Upper bound</c:v>
          </c:tx>
          <c:spPr>
            <a:ln w="22225" cap="rnd">
              <a:solidFill>
                <a:schemeClr val="tx1"/>
              </a:solidFill>
              <a:prstDash val="dash"/>
              <a:round/>
            </a:ln>
            <a:effectLst/>
          </c:spPr>
          <c:marker>
            <c:symbol val="none"/>
          </c:marker>
          <c:dLbls>
            <c:delete val="1"/>
          </c:dLbls>
          <c:xVal>
            <c:numRef>
              <c:f>'MW-153 (2)'!$B$2:$B$5</c:f>
              <c:numCache>
                <c:formatCode>General</c:formatCode>
                <c:ptCount val="4"/>
                <c:pt idx="0">
                  <c:v>0</c:v>
                </c:pt>
                <c:pt idx="1">
                  <c:v>1.5</c:v>
                </c:pt>
                <c:pt idx="2">
                  <c:v>5</c:v>
                </c:pt>
                <c:pt idx="3">
                  <c:v>14</c:v>
                </c:pt>
              </c:numCache>
            </c:numRef>
          </c:xVal>
          <c:yVal>
            <c:numRef>
              <c:f>'MW-153 (2)'!$C$2:$C$5</c:f>
              <c:numCache>
                <c:formatCode>General</c:formatCode>
                <c:ptCount val="4"/>
                <c:pt idx="0" formatCode="0.00">
                  <c:v>1.2357142857142855</c:v>
                </c:pt>
                <c:pt idx="1">
                  <c:v>1.1499999999999999</c:v>
                </c:pt>
                <c:pt idx="2">
                  <c:v>0.95</c:v>
                </c:pt>
                <c:pt idx="3" formatCode="0.00">
                  <c:v>0.43571428571428583</c:v>
                </c:pt>
              </c:numCache>
            </c:numRef>
          </c:yVal>
          <c:smooth val="0"/>
          <c:extLst>
            <c:ext xmlns:c16="http://schemas.microsoft.com/office/drawing/2014/chart" uri="{C3380CC4-5D6E-409C-BE32-E72D297353CC}">
              <c16:uniqueId val="{00000000-E884-4355-B91C-6C8F11FE9946}"/>
            </c:ext>
          </c:extLst>
        </c:ser>
        <c:ser>
          <c:idx val="1"/>
          <c:order val="1"/>
          <c:tx>
            <c:v>Lower bound</c:v>
          </c:tx>
          <c:spPr>
            <a:ln w="22225" cap="rnd">
              <a:solidFill>
                <a:schemeClr val="tx1"/>
              </a:solidFill>
              <a:prstDash val="dash"/>
              <a:round/>
            </a:ln>
            <a:effectLst/>
          </c:spPr>
          <c:marker>
            <c:symbol val="none"/>
          </c:marker>
          <c:dLbls>
            <c:delete val="1"/>
          </c:dLbls>
          <c:xVal>
            <c:numRef>
              <c:f>'MW-153 (2)'!$B$23:$B$26</c:f>
              <c:numCache>
                <c:formatCode>General</c:formatCode>
                <c:ptCount val="4"/>
                <c:pt idx="0">
                  <c:v>0</c:v>
                </c:pt>
                <c:pt idx="1">
                  <c:v>1.5</c:v>
                </c:pt>
                <c:pt idx="2">
                  <c:v>6</c:v>
                </c:pt>
                <c:pt idx="3">
                  <c:v>13.200000000000001</c:v>
                </c:pt>
              </c:numCache>
            </c:numRef>
          </c:xVal>
          <c:yVal>
            <c:numRef>
              <c:f>'MW-153 (2)'!$C$23:$C$26</c:f>
              <c:numCache>
                <c:formatCode>General</c:formatCode>
                <c:ptCount val="4"/>
                <c:pt idx="0">
                  <c:v>-1.6666666666666677E-2</c:v>
                </c:pt>
                <c:pt idx="1">
                  <c:v>-0.1</c:v>
                </c:pt>
                <c:pt idx="2">
                  <c:v>-0.35</c:v>
                </c:pt>
                <c:pt idx="3">
                  <c:v>-0.75</c:v>
                </c:pt>
              </c:numCache>
            </c:numRef>
          </c:yVal>
          <c:smooth val="0"/>
          <c:extLst>
            <c:ext xmlns:c16="http://schemas.microsoft.com/office/drawing/2014/chart" uri="{C3380CC4-5D6E-409C-BE32-E72D297353CC}">
              <c16:uniqueId val="{00000001-E884-4355-B91C-6C8F11FE9946}"/>
            </c:ext>
          </c:extLst>
        </c:ser>
        <c:ser>
          <c:idx val="2"/>
          <c:order val="2"/>
          <c:tx>
            <c:v>CdS Upper</c:v>
          </c:tx>
          <c:spPr>
            <a:ln w="22225" cap="rnd">
              <a:solidFill>
                <a:schemeClr val="tx1"/>
              </a:solidFill>
              <a:round/>
            </a:ln>
            <a:effectLst/>
          </c:spPr>
          <c:marker>
            <c:symbol val="none"/>
          </c:marker>
          <c:dLbls>
            <c:delete val="1"/>
          </c:dLbls>
          <c:xVal>
            <c:numRef>
              <c:f>'MW-153 (2)'!$B$16:$B$19</c:f>
              <c:numCache>
                <c:formatCode>General</c:formatCode>
                <c:ptCount val="4"/>
                <c:pt idx="0">
                  <c:v>0</c:v>
                </c:pt>
                <c:pt idx="1">
                  <c:v>7</c:v>
                </c:pt>
                <c:pt idx="2">
                  <c:v>9.83</c:v>
                </c:pt>
                <c:pt idx="3">
                  <c:v>14</c:v>
                </c:pt>
              </c:numCache>
            </c:numRef>
          </c:xVal>
          <c:yVal>
            <c:numRef>
              <c:f>'MW-153 (2)'!$C$16:$C$19</c:f>
              <c:numCache>
                <c:formatCode>General</c:formatCode>
                <c:ptCount val="4"/>
                <c:pt idx="0">
                  <c:v>0.3</c:v>
                </c:pt>
                <c:pt idx="1">
                  <c:v>-0.1</c:v>
                </c:pt>
                <c:pt idx="2" formatCode="0.00">
                  <c:v>-0.26171428571428573</c:v>
                </c:pt>
                <c:pt idx="3">
                  <c:v>-0.55000000000000004</c:v>
                </c:pt>
              </c:numCache>
            </c:numRef>
          </c:yVal>
          <c:smooth val="0"/>
          <c:extLst>
            <c:ext xmlns:c16="http://schemas.microsoft.com/office/drawing/2014/chart" uri="{C3380CC4-5D6E-409C-BE32-E72D297353CC}">
              <c16:uniqueId val="{00000002-E884-4355-B91C-6C8F11FE9946}"/>
            </c:ext>
          </c:extLst>
        </c:ser>
        <c:ser>
          <c:idx val="3"/>
          <c:order val="3"/>
          <c:tx>
            <c:v>Vertical</c:v>
          </c:tx>
          <c:spPr>
            <a:ln w="22225" cap="rnd">
              <a:solidFill>
                <a:schemeClr val="tx1"/>
              </a:solidFill>
              <a:round/>
            </a:ln>
            <a:effectLst/>
          </c:spPr>
          <c:marker>
            <c:symbol val="none"/>
          </c:marker>
          <c:dLbls>
            <c:delete val="1"/>
          </c:dLbls>
          <c:xVal>
            <c:numRef>
              <c:f>'MW-153 (2)'!$B$6:$B$7</c:f>
              <c:numCache>
                <c:formatCode>General</c:formatCode>
                <c:ptCount val="2"/>
                <c:pt idx="0">
                  <c:v>9.83</c:v>
                </c:pt>
                <c:pt idx="1">
                  <c:v>9.83</c:v>
                </c:pt>
              </c:numCache>
            </c:numRef>
          </c:xVal>
          <c:yVal>
            <c:numRef>
              <c:f>'MW-153 (2)'!$C$6:$C$7</c:f>
              <c:numCache>
                <c:formatCode>0.00</c:formatCode>
                <c:ptCount val="2"/>
                <c:pt idx="0" formatCode="General">
                  <c:v>0.67400000000000038</c:v>
                </c:pt>
                <c:pt idx="1">
                  <c:v>-0.26171428571428573</c:v>
                </c:pt>
              </c:numCache>
            </c:numRef>
          </c:yVal>
          <c:smooth val="0"/>
          <c:extLst>
            <c:ext xmlns:c16="http://schemas.microsoft.com/office/drawing/2014/chart" uri="{C3380CC4-5D6E-409C-BE32-E72D297353CC}">
              <c16:uniqueId val="{00000003-E884-4355-B91C-6C8F11FE9946}"/>
            </c:ext>
          </c:extLst>
        </c:ser>
        <c:ser>
          <c:idx val="6"/>
          <c:order val="4"/>
          <c:tx>
            <c:v>Dissolved Cd Below GW-3 Standard</c:v>
          </c:tx>
          <c:spPr>
            <a:ln w="19050" cap="rnd">
              <a:noFill/>
              <a:round/>
            </a:ln>
            <a:effectLst/>
          </c:spPr>
          <c:marker>
            <c:symbol val="circle"/>
            <c:size val="7"/>
            <c:spPr>
              <a:solidFill>
                <a:schemeClr val="accent6">
                  <a:lumMod val="75000"/>
                </a:schemeClr>
              </a:solidFill>
              <a:ln w="9525">
                <a:solidFill>
                  <a:schemeClr val="accent6">
                    <a:lumMod val="75000"/>
                  </a:schemeClr>
                </a:solidFill>
              </a:ln>
              <a:effectLst/>
            </c:spPr>
          </c:marker>
          <c:dPt>
            <c:idx val="0"/>
            <c:marker>
              <c:symbol val="triangle"/>
              <c:size val="7"/>
              <c:spPr>
                <a:solidFill>
                  <a:schemeClr val="accent6">
                    <a:lumMod val="75000"/>
                  </a:schemeClr>
                </a:solidFill>
                <a:ln w="9525">
                  <a:solidFill>
                    <a:schemeClr val="accent6">
                      <a:lumMod val="75000"/>
                    </a:schemeClr>
                  </a:solidFill>
                </a:ln>
                <a:effectLst/>
              </c:spPr>
            </c:marker>
            <c:bubble3D val="0"/>
            <c:extLst>
              <c:ext xmlns:c16="http://schemas.microsoft.com/office/drawing/2014/chart" uri="{C3380CC4-5D6E-409C-BE32-E72D297353CC}">
                <c16:uniqueId val="{00000000-A163-41C4-8216-DD622F55737C}"/>
              </c:ext>
            </c:extLst>
          </c:dPt>
          <c:dLbls>
            <c:delete val="1"/>
          </c:dLbls>
          <c:xVal>
            <c:numRef>
              <c:f>'MW-153 (2)'!$B$30</c:f>
              <c:numCache>
                <c:formatCode>General</c:formatCode>
                <c:ptCount val="1"/>
                <c:pt idx="0">
                  <c:v>6.27</c:v>
                </c:pt>
              </c:numCache>
            </c:numRef>
          </c:xVal>
          <c:yVal>
            <c:numRef>
              <c:f>'MW-153 (2)'!$C$30</c:f>
              <c:numCache>
                <c:formatCode>General</c:formatCode>
                <c:ptCount val="1"/>
                <c:pt idx="0">
                  <c:v>-0.154</c:v>
                </c:pt>
              </c:numCache>
            </c:numRef>
          </c:yVal>
          <c:smooth val="0"/>
          <c:extLst>
            <c:ext xmlns:c16="http://schemas.microsoft.com/office/drawing/2014/chart" uri="{C3380CC4-5D6E-409C-BE32-E72D297353CC}">
              <c16:uniqueId val="{00000005-E884-4355-B91C-6C8F11FE9946}"/>
            </c:ext>
          </c:extLst>
        </c:ser>
        <c:ser>
          <c:idx val="7"/>
          <c:order val="5"/>
          <c:tx>
            <c:v>Dissolved Cd Above GW-3 Standard</c:v>
          </c:tx>
          <c:spPr>
            <a:ln w="19050" cap="rnd">
              <a:noFill/>
              <a:round/>
            </a:ln>
            <a:effectLst/>
          </c:spPr>
          <c:marker>
            <c:symbol val="circle"/>
            <c:size val="7"/>
            <c:spPr>
              <a:solidFill>
                <a:srgbClr val="FF0000"/>
              </a:solidFill>
              <a:ln w="9525">
                <a:solidFill>
                  <a:srgbClr val="FF0000"/>
                </a:solidFill>
              </a:ln>
              <a:effectLst/>
            </c:spPr>
          </c:marker>
          <c:dLbls>
            <c:dLbl>
              <c:idx val="0"/>
              <c:layout>
                <c:manualLayout>
                  <c:x val="-4.8475667689706538E-17"/>
                  <c:y val="-2.1311842099288505E-2"/>
                </c:manualLayout>
              </c:layout>
              <c:tx>
                <c:rich>
                  <a:bodyPr/>
                  <a:lstStyle/>
                  <a:p>
                    <a:fld id="{BD4D9CA1-8047-4338-A498-60F6D02BED6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E884-4355-B91C-6C8F11FE9946}"/>
                </c:ext>
              </c:extLst>
            </c:dLbl>
            <c:dLbl>
              <c:idx val="1"/>
              <c:layout>
                <c:manualLayout>
                  <c:x val="6.530897366896455E-3"/>
                  <c:y val="3.7609133116391484E-3"/>
                </c:manualLayout>
              </c:layout>
              <c:tx>
                <c:rich>
                  <a:bodyPr/>
                  <a:lstStyle/>
                  <a:p>
                    <a:fld id="{E194DDFB-C295-465D-8D72-327BB2D7881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E884-4355-B91C-6C8F11FE9946}"/>
                </c:ext>
              </c:extLst>
            </c:dLbl>
            <c:dLbl>
              <c:idx val="2"/>
              <c:layout>
                <c:manualLayout>
                  <c:x val="-8.3595486296274626E-2"/>
                  <c:y val="2.5072755410926735E-3"/>
                </c:manualLayout>
              </c:layout>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8-E884-4355-B91C-6C8F11FE9946}"/>
                </c:ext>
              </c:extLst>
            </c:dLbl>
            <c:dLbl>
              <c:idx val="3"/>
              <c:layout>
                <c:manualLayout>
                  <c:x val="9.0839315046517925E-3"/>
                  <c:y val="2.5072755410926735E-3"/>
                </c:manualLayout>
              </c:layout>
              <c:tx>
                <c:rich>
                  <a:bodyPr/>
                  <a:lstStyle/>
                  <a:p>
                    <a:fld id="{68DDD23D-6950-4FDF-8066-1ED9AC54402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E884-4355-B91C-6C8F11FE9946}"/>
                </c:ext>
              </c:extLst>
            </c:dLbl>
            <c:dLbl>
              <c:idx val="4"/>
              <c:layout>
                <c:manualLayout>
                  <c:x val="1.4119697258452704E-2"/>
                  <c:y val="-9.1932374496099653E-17"/>
                </c:manualLayout>
              </c:layout>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A-E884-4355-B91C-6C8F11FE9946}"/>
                </c:ext>
              </c:extLst>
            </c:dLbl>
            <c:dLbl>
              <c:idx val="5"/>
              <c:layout>
                <c:manualLayout>
                  <c:x val="4.3614052557576066E-3"/>
                  <c:y val="1.1282739934917444E-2"/>
                </c:manualLayout>
              </c:layout>
              <c:tx>
                <c:rich>
                  <a:bodyPr/>
                  <a:lstStyle/>
                  <a:p>
                    <a:fld id="{E99C4B07-61EC-4D3C-B820-39DCE958A4D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E884-4355-B91C-6C8F11FE9946}"/>
                </c:ext>
              </c:extLst>
            </c:dLbl>
            <c:dLbl>
              <c:idx val="6"/>
              <c:layout>
                <c:manualLayout>
                  <c:x val="-7.6080428978136758E-2"/>
                  <c:y val="-1.379001547601021E-2"/>
                </c:manualLayout>
              </c:layout>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C-E884-4355-B91C-6C8F11FE9946}"/>
                </c:ext>
              </c:extLst>
            </c:dLbl>
            <c:dLbl>
              <c:idx val="7"/>
              <c:layout>
                <c:manualLayout>
                  <c:x val="1.1755615260413618E-2"/>
                  <c:y val="-1.2536377705464747E-3"/>
                </c:manualLayout>
              </c:layout>
              <c:tx>
                <c:rich>
                  <a:bodyPr/>
                  <a:lstStyle/>
                  <a:p>
                    <a:fld id="{BCAA461A-5B81-430E-8D50-0623C79987C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E884-4355-B91C-6C8F11FE9946}"/>
                </c:ext>
              </c:extLst>
            </c:dLbl>
            <c:dLbl>
              <c:idx val="8"/>
              <c:layout>
                <c:manualLayout>
                  <c:x val="5.2582465949597658E-3"/>
                  <c:y val="-8.7754643938246796E-3"/>
                </c:manualLayout>
              </c:layout>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E-E884-4355-B91C-6C8F11FE9946}"/>
                </c:ext>
              </c:extLst>
            </c:dLbl>
            <c:dLbl>
              <c:idx val="9"/>
              <c:layout>
                <c:manualLayout>
                  <c:x val="8.5662746722641782E-4"/>
                  <c:y val="-2.0058204328742123E-2"/>
                </c:manualLayout>
              </c:layout>
              <c:tx>
                <c:rich>
                  <a:bodyPr/>
                  <a:lstStyle/>
                  <a:p>
                    <a:fld id="{6E44B4DF-00C7-465F-B6D9-CE33C0FAFE7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E884-4355-B91C-6C8F11FE9946}"/>
                </c:ext>
              </c:extLst>
            </c:dLbl>
            <c:dLbl>
              <c:idx val="10"/>
              <c:layout>
                <c:manualLayout>
                  <c:x val="3.9185384201378733E-3"/>
                  <c:y val="-2.6326393181474037E-2"/>
                </c:manualLayout>
              </c:layout>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0-E884-4355-B91C-6C8F11FE994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('MW-153 (2)'!$B$29,'MW-153 (2)'!$B$31:$B$40)</c:f>
              <c:numCache>
                <c:formatCode>General</c:formatCode>
                <c:ptCount val="11"/>
                <c:pt idx="0">
                  <c:v>5.13</c:v>
                </c:pt>
                <c:pt idx="1">
                  <c:v>4.49</c:v>
                </c:pt>
                <c:pt idx="3">
                  <c:v>4.0199999999999996</c:v>
                </c:pt>
                <c:pt idx="5">
                  <c:v>3.17</c:v>
                </c:pt>
                <c:pt idx="7">
                  <c:v>5.97</c:v>
                </c:pt>
                <c:pt idx="9">
                  <c:v>3.83</c:v>
                </c:pt>
              </c:numCache>
            </c:numRef>
          </c:xVal>
          <c:yVal>
            <c:numRef>
              <c:f>('MW-153 (2)'!$C$29,'MW-153 (2)'!$C$31:$C$40)</c:f>
              <c:numCache>
                <c:formatCode>General</c:formatCode>
                <c:ptCount val="11"/>
                <c:pt idx="0">
                  <c:v>0.33300000000000002</c:v>
                </c:pt>
                <c:pt idx="1">
                  <c:v>0.122</c:v>
                </c:pt>
                <c:pt idx="3">
                  <c:v>0.32150000000000001</c:v>
                </c:pt>
                <c:pt idx="5">
                  <c:v>0.23480000000000001</c:v>
                </c:pt>
                <c:pt idx="7">
                  <c:v>0.32750000000000001</c:v>
                </c:pt>
                <c:pt idx="9">
                  <c:v>0.47899999999999998</c:v>
                </c:pt>
              </c:numCache>
            </c:numRef>
          </c:yVal>
          <c:smooth val="0"/>
          <c:extLst>
            <c:ext xmlns:c15="http://schemas.microsoft.com/office/drawing/2012/chart" uri="{02D57815-91ED-43cb-92C2-25804820EDAC}">
              <c15:datalabelsRange>
                <c15:f>('MW-153 (2)'!$A$29,'MW-153 (2)'!$A$31:$A$40)</c15:f>
                <c15:dlblRangeCache>
                  <c:ptCount val="11"/>
                  <c:pt idx="10">
                    <c:v>Baseline - Oct 2017</c:v>
                  </c:pt>
                </c15:dlblRangeCache>
              </c15:datalabelsRange>
            </c:ext>
            <c:ext xmlns:c16="http://schemas.microsoft.com/office/drawing/2014/chart" uri="{C3380CC4-5D6E-409C-BE32-E72D297353CC}">
              <c16:uniqueId val="{00000011-E884-4355-B91C-6C8F11FE9946}"/>
            </c:ext>
          </c:extLst>
        </c:ser>
        <c:dLbls>
          <c:showLegendKey val="0"/>
          <c:showVal val="1"/>
          <c:showCatName val="0"/>
          <c:showSerName val="0"/>
          <c:showPercent val="0"/>
          <c:showBubbleSize val="0"/>
        </c:dLbls>
        <c:axId val="622455024"/>
        <c:axId val="622455352"/>
      </c:scatterChart>
      <c:valAx>
        <c:axId val="622455024"/>
        <c:scaling>
          <c:orientation val="minMax"/>
          <c:max val="14"/>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0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2000" dirty="0">
                    <a:solidFill>
                      <a:sysClr val="windowText" lastClr="000000"/>
                    </a:solidFill>
                    <a:latin typeface="Arial" panose="020B0604020202020204" pitchFamily="34" charset="0"/>
                    <a:cs typeface="Arial" panose="020B0604020202020204" pitchFamily="34" charset="0"/>
                  </a:rPr>
                  <a:t>pH</a:t>
                </a:r>
              </a:p>
            </c:rich>
          </c:tx>
          <c:overlay val="0"/>
          <c:spPr>
            <a:noFill/>
            <a:ln>
              <a:noFill/>
            </a:ln>
            <a:effectLst/>
          </c:spPr>
          <c:txPr>
            <a:bodyPr rot="0" spcFirstLastPara="1" vertOverflow="ellipsis" vert="horz" wrap="square" anchor="ctr" anchorCtr="1"/>
            <a:lstStyle/>
            <a:p>
              <a:pPr>
                <a:defRPr sz="2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622455352"/>
        <c:crossesAt val="-0.75000000000000011"/>
        <c:crossBetween val="midCat"/>
        <c:majorUnit val="1"/>
      </c:valAx>
      <c:valAx>
        <c:axId val="622455352"/>
        <c:scaling>
          <c:orientation val="minMax"/>
          <c:max val="1.25"/>
          <c:min val="-0.75000000000000011"/>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1600" dirty="0">
                    <a:solidFill>
                      <a:sysClr val="windowText" lastClr="000000"/>
                    </a:solidFill>
                    <a:latin typeface="Arial" panose="020B0604020202020204" pitchFamily="34" charset="0"/>
                    <a:cs typeface="Arial" panose="020B0604020202020204" pitchFamily="34" charset="0"/>
                  </a:rPr>
                  <a:t>Eh (volts)</a:t>
                </a:r>
              </a:p>
            </c:rich>
          </c:tx>
          <c:layout>
            <c:manualLayout>
              <c:xMode val="edge"/>
              <c:yMode val="edge"/>
              <c:x val="1.4158011110598868E-2"/>
              <c:y val="0.43884998096715044"/>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622455024"/>
        <c:crosses val="autoZero"/>
        <c:crossBetween val="midCat"/>
        <c:majorUnit val="0.2"/>
      </c:valAx>
      <c:spPr>
        <a:noFill/>
        <a:ln>
          <a:solidFill>
            <a:schemeClr val="bg1">
              <a:lumMod val="50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099395909832335E-2"/>
          <c:y val="7.6752329269571123E-2"/>
          <c:w val="0.84912467068179442"/>
          <c:h val="0.86463486588299354"/>
        </c:manualLayout>
      </c:layout>
      <c:lineChart>
        <c:grouping val="standard"/>
        <c:varyColors val="0"/>
        <c:ser>
          <c:idx val="0"/>
          <c:order val="0"/>
          <c:tx>
            <c:strRef>
              <c:f>'Schoeller Diagrams '!$C$3</c:f>
              <c:strCache>
                <c:ptCount val="1"/>
                <c:pt idx="0">
                  <c:v>Leachate_20170323</c:v>
                </c:pt>
              </c:strCache>
            </c:strRef>
          </c:tx>
          <c:spPr>
            <a:ln w="28575" cap="rnd">
              <a:solidFill>
                <a:schemeClr val="accent2"/>
              </a:solidFill>
              <a:round/>
            </a:ln>
            <a:effectLst/>
          </c:spPr>
          <c:marker>
            <c:symbol val="none"/>
          </c:marker>
          <c:cat>
            <c:strRef>
              <c:f>'Schoeller Diagrams '!$D$2:$I$2</c:f>
              <c:strCache>
                <c:ptCount val="6"/>
                <c:pt idx="0">
                  <c:v>K+</c:v>
                </c:pt>
                <c:pt idx="1">
                  <c:v>Na+</c:v>
                </c:pt>
                <c:pt idx="2">
                  <c:v>Ca++</c:v>
                </c:pt>
                <c:pt idx="3">
                  <c:v>Mg++</c:v>
                </c:pt>
                <c:pt idx="4">
                  <c:v>Cl-</c:v>
                </c:pt>
                <c:pt idx="5">
                  <c:v>SO4--</c:v>
                </c:pt>
              </c:strCache>
            </c:strRef>
          </c:cat>
          <c:val>
            <c:numRef>
              <c:f>'Schoeller Diagrams '!$D$3:$I$3</c:f>
              <c:numCache>
                <c:formatCode>General</c:formatCode>
                <c:ptCount val="6"/>
                <c:pt idx="0">
                  <c:v>105</c:v>
                </c:pt>
                <c:pt idx="1">
                  <c:v>282</c:v>
                </c:pt>
                <c:pt idx="2">
                  <c:v>332</c:v>
                </c:pt>
                <c:pt idx="3">
                  <c:v>15.5</c:v>
                </c:pt>
                <c:pt idx="4">
                  <c:v>528</c:v>
                </c:pt>
                <c:pt idx="5">
                  <c:v>720</c:v>
                </c:pt>
              </c:numCache>
            </c:numRef>
          </c:val>
          <c:smooth val="0"/>
          <c:extLst>
            <c:ext xmlns:c16="http://schemas.microsoft.com/office/drawing/2014/chart" uri="{C3380CC4-5D6E-409C-BE32-E72D297353CC}">
              <c16:uniqueId val="{00000000-7B32-4740-A372-C13E5421979A}"/>
            </c:ext>
          </c:extLst>
        </c:ser>
        <c:ser>
          <c:idx val="1"/>
          <c:order val="1"/>
          <c:tx>
            <c:strRef>
              <c:f>'Schoeller Diagrams '!$C$4</c:f>
              <c:strCache>
                <c:ptCount val="1"/>
                <c:pt idx="0">
                  <c:v>Leachate_20181030</c:v>
                </c:pt>
              </c:strCache>
            </c:strRef>
          </c:tx>
          <c:spPr>
            <a:ln w="28575" cap="rnd">
              <a:solidFill>
                <a:srgbClr val="800000"/>
              </a:solidFill>
              <a:round/>
            </a:ln>
            <a:effectLst/>
          </c:spPr>
          <c:marker>
            <c:symbol val="none"/>
          </c:marker>
          <c:cat>
            <c:strRef>
              <c:f>'Schoeller Diagrams '!$D$2:$I$2</c:f>
              <c:strCache>
                <c:ptCount val="6"/>
                <c:pt idx="0">
                  <c:v>K+</c:v>
                </c:pt>
                <c:pt idx="1">
                  <c:v>Na+</c:v>
                </c:pt>
                <c:pt idx="2">
                  <c:v>Ca++</c:v>
                </c:pt>
                <c:pt idx="3">
                  <c:v>Mg++</c:v>
                </c:pt>
                <c:pt idx="4">
                  <c:v>Cl-</c:v>
                </c:pt>
                <c:pt idx="5">
                  <c:v>SO4--</c:v>
                </c:pt>
              </c:strCache>
            </c:strRef>
          </c:cat>
          <c:val>
            <c:numRef>
              <c:f>'Schoeller Diagrams '!$D$4:$I$4</c:f>
              <c:numCache>
                <c:formatCode>General</c:formatCode>
                <c:ptCount val="6"/>
                <c:pt idx="0">
                  <c:v>363</c:v>
                </c:pt>
                <c:pt idx="1">
                  <c:v>719</c:v>
                </c:pt>
                <c:pt idx="2">
                  <c:v>684</c:v>
                </c:pt>
                <c:pt idx="3">
                  <c:v>14.6</c:v>
                </c:pt>
                <c:pt idx="4">
                  <c:v>1730</c:v>
                </c:pt>
                <c:pt idx="5">
                  <c:v>1300</c:v>
                </c:pt>
              </c:numCache>
            </c:numRef>
          </c:val>
          <c:smooth val="0"/>
          <c:extLst>
            <c:ext xmlns:c16="http://schemas.microsoft.com/office/drawing/2014/chart" uri="{C3380CC4-5D6E-409C-BE32-E72D297353CC}">
              <c16:uniqueId val="{00000001-7B32-4740-A372-C13E5421979A}"/>
            </c:ext>
          </c:extLst>
        </c:ser>
        <c:ser>
          <c:idx val="2"/>
          <c:order val="2"/>
          <c:tx>
            <c:strRef>
              <c:f>'Schoeller Diagrams '!$C$5</c:f>
              <c:strCache>
                <c:ptCount val="1"/>
                <c:pt idx="0">
                  <c:v>Leachate_20190507</c:v>
                </c:pt>
              </c:strCache>
            </c:strRef>
          </c:tx>
          <c:spPr>
            <a:ln w="28575" cap="rnd">
              <a:solidFill>
                <a:srgbClr val="FF0000"/>
              </a:solidFill>
              <a:round/>
            </a:ln>
            <a:effectLst/>
          </c:spPr>
          <c:marker>
            <c:symbol val="none"/>
          </c:marker>
          <c:cat>
            <c:strRef>
              <c:f>'Schoeller Diagrams '!$D$2:$I$2</c:f>
              <c:strCache>
                <c:ptCount val="6"/>
                <c:pt idx="0">
                  <c:v>K+</c:v>
                </c:pt>
                <c:pt idx="1">
                  <c:v>Na+</c:v>
                </c:pt>
                <c:pt idx="2">
                  <c:v>Ca++</c:v>
                </c:pt>
                <c:pt idx="3">
                  <c:v>Mg++</c:v>
                </c:pt>
                <c:pt idx="4">
                  <c:v>Cl-</c:v>
                </c:pt>
                <c:pt idx="5">
                  <c:v>SO4--</c:v>
                </c:pt>
              </c:strCache>
            </c:strRef>
          </c:cat>
          <c:val>
            <c:numRef>
              <c:f>'Schoeller Diagrams '!$D$5:$I$5</c:f>
              <c:numCache>
                <c:formatCode>General</c:formatCode>
                <c:ptCount val="6"/>
                <c:pt idx="0">
                  <c:v>330</c:v>
                </c:pt>
                <c:pt idx="1">
                  <c:v>720</c:v>
                </c:pt>
                <c:pt idx="2">
                  <c:v>700</c:v>
                </c:pt>
                <c:pt idx="3">
                  <c:v>10</c:v>
                </c:pt>
                <c:pt idx="4">
                  <c:v>1790</c:v>
                </c:pt>
                <c:pt idx="5">
                  <c:v>1190</c:v>
                </c:pt>
              </c:numCache>
            </c:numRef>
          </c:val>
          <c:smooth val="0"/>
          <c:extLst>
            <c:ext xmlns:c16="http://schemas.microsoft.com/office/drawing/2014/chart" uri="{C3380CC4-5D6E-409C-BE32-E72D297353CC}">
              <c16:uniqueId val="{00000002-7B32-4740-A372-C13E5421979A}"/>
            </c:ext>
          </c:extLst>
        </c:ser>
        <c:ser>
          <c:idx val="3"/>
          <c:order val="3"/>
          <c:tx>
            <c:strRef>
              <c:f>'Schoeller Diagrams '!$C$6</c:f>
              <c:strCache>
                <c:ptCount val="1"/>
                <c:pt idx="0">
                  <c:v>Leachate_20190918</c:v>
                </c:pt>
              </c:strCache>
            </c:strRef>
          </c:tx>
          <c:spPr>
            <a:ln w="28575" cap="rnd">
              <a:solidFill>
                <a:schemeClr val="accent2">
                  <a:lumMod val="60000"/>
                  <a:lumOff val="40000"/>
                </a:schemeClr>
              </a:solidFill>
              <a:round/>
            </a:ln>
            <a:effectLst/>
          </c:spPr>
          <c:marker>
            <c:symbol val="none"/>
          </c:marker>
          <c:cat>
            <c:strRef>
              <c:f>'Schoeller Diagrams '!$D$2:$I$2</c:f>
              <c:strCache>
                <c:ptCount val="6"/>
                <c:pt idx="0">
                  <c:v>K+</c:v>
                </c:pt>
                <c:pt idx="1">
                  <c:v>Na+</c:v>
                </c:pt>
                <c:pt idx="2">
                  <c:v>Ca++</c:v>
                </c:pt>
                <c:pt idx="3">
                  <c:v>Mg++</c:v>
                </c:pt>
                <c:pt idx="4">
                  <c:v>Cl-</c:v>
                </c:pt>
                <c:pt idx="5">
                  <c:v>SO4--</c:v>
                </c:pt>
              </c:strCache>
            </c:strRef>
          </c:cat>
          <c:val>
            <c:numRef>
              <c:f>'Schoeller Diagrams '!$D$6:$I$6</c:f>
              <c:numCache>
                <c:formatCode>General</c:formatCode>
                <c:ptCount val="6"/>
                <c:pt idx="0">
                  <c:v>448</c:v>
                </c:pt>
                <c:pt idx="1">
                  <c:v>1030</c:v>
                </c:pt>
                <c:pt idx="2">
                  <c:v>861</c:v>
                </c:pt>
                <c:pt idx="3">
                  <c:v>16.600000000000001</c:v>
                </c:pt>
                <c:pt idx="4">
                  <c:v>2290</c:v>
                </c:pt>
                <c:pt idx="5">
                  <c:v>1390</c:v>
                </c:pt>
              </c:numCache>
            </c:numRef>
          </c:val>
          <c:smooth val="0"/>
          <c:extLst>
            <c:ext xmlns:c16="http://schemas.microsoft.com/office/drawing/2014/chart" uri="{C3380CC4-5D6E-409C-BE32-E72D297353CC}">
              <c16:uniqueId val="{00000003-7B32-4740-A372-C13E5421979A}"/>
            </c:ext>
          </c:extLst>
        </c:ser>
        <c:ser>
          <c:idx val="5"/>
          <c:order val="4"/>
          <c:tx>
            <c:strRef>
              <c:f>'Schoeller Diagrams '!$C$19</c:f>
              <c:strCache>
                <c:ptCount val="1"/>
                <c:pt idx="0">
                  <c:v>MW-9R_20200916</c:v>
                </c:pt>
              </c:strCache>
            </c:strRef>
          </c:tx>
          <c:spPr>
            <a:ln w="28575" cap="rnd">
              <a:solidFill>
                <a:srgbClr val="92D050"/>
              </a:solidFill>
              <a:round/>
            </a:ln>
            <a:effectLst/>
          </c:spPr>
          <c:marker>
            <c:symbol val="none"/>
          </c:marker>
          <c:cat>
            <c:strRef>
              <c:f>'Schoeller Diagrams '!$D$2:$I$2</c:f>
              <c:strCache>
                <c:ptCount val="6"/>
                <c:pt idx="0">
                  <c:v>K+</c:v>
                </c:pt>
                <c:pt idx="1">
                  <c:v>Na+</c:v>
                </c:pt>
                <c:pt idx="2">
                  <c:v>Ca++</c:v>
                </c:pt>
                <c:pt idx="3">
                  <c:v>Mg++</c:v>
                </c:pt>
                <c:pt idx="4">
                  <c:v>Cl-</c:v>
                </c:pt>
                <c:pt idx="5">
                  <c:v>SO4--</c:v>
                </c:pt>
              </c:strCache>
            </c:strRef>
          </c:cat>
          <c:val>
            <c:numRef>
              <c:f>'Schoeller Diagrams '!$D$19:$I$19</c:f>
              <c:numCache>
                <c:formatCode>General</c:formatCode>
                <c:ptCount val="6"/>
                <c:pt idx="0">
                  <c:v>0.77</c:v>
                </c:pt>
                <c:pt idx="1">
                  <c:v>1.8</c:v>
                </c:pt>
                <c:pt idx="2">
                  <c:v>5</c:v>
                </c:pt>
                <c:pt idx="3">
                  <c:v>0.72</c:v>
                </c:pt>
                <c:pt idx="4">
                  <c:v>3.3</c:v>
                </c:pt>
                <c:pt idx="5">
                  <c:v>10</c:v>
                </c:pt>
              </c:numCache>
            </c:numRef>
          </c:val>
          <c:smooth val="0"/>
          <c:extLst>
            <c:ext xmlns:c16="http://schemas.microsoft.com/office/drawing/2014/chart" uri="{C3380CC4-5D6E-409C-BE32-E72D297353CC}">
              <c16:uniqueId val="{00000004-7B32-4740-A372-C13E5421979A}"/>
            </c:ext>
          </c:extLst>
        </c:ser>
        <c:ser>
          <c:idx val="7"/>
          <c:order val="5"/>
          <c:tx>
            <c:strRef>
              <c:f>'Schoeller Diagrams '!$C$20</c:f>
              <c:strCache>
                <c:ptCount val="1"/>
                <c:pt idx="0">
                  <c:v>MW-9R_20210330</c:v>
                </c:pt>
              </c:strCache>
            </c:strRef>
          </c:tx>
          <c:spPr>
            <a:ln w="28575" cap="rnd">
              <a:solidFill>
                <a:srgbClr val="00B050"/>
              </a:solidFill>
              <a:round/>
            </a:ln>
            <a:effectLst/>
          </c:spPr>
          <c:marker>
            <c:symbol val="none"/>
          </c:marker>
          <c:cat>
            <c:strRef>
              <c:f>'Schoeller Diagrams '!$D$2:$I$2</c:f>
              <c:strCache>
                <c:ptCount val="6"/>
                <c:pt idx="0">
                  <c:v>K+</c:v>
                </c:pt>
                <c:pt idx="1">
                  <c:v>Na+</c:v>
                </c:pt>
                <c:pt idx="2">
                  <c:v>Ca++</c:v>
                </c:pt>
                <c:pt idx="3">
                  <c:v>Mg++</c:v>
                </c:pt>
                <c:pt idx="4">
                  <c:v>Cl-</c:v>
                </c:pt>
                <c:pt idx="5">
                  <c:v>SO4--</c:v>
                </c:pt>
              </c:strCache>
            </c:strRef>
          </c:cat>
          <c:val>
            <c:numRef>
              <c:f>'Schoeller Diagrams '!$D$20:$I$20</c:f>
              <c:numCache>
                <c:formatCode>General</c:formatCode>
                <c:ptCount val="6"/>
                <c:pt idx="0">
                  <c:v>0.61</c:v>
                </c:pt>
                <c:pt idx="1">
                  <c:v>1.9</c:v>
                </c:pt>
                <c:pt idx="2">
                  <c:v>3.2</c:v>
                </c:pt>
                <c:pt idx="3">
                  <c:v>0.63</c:v>
                </c:pt>
                <c:pt idx="4">
                  <c:v>3.6</c:v>
                </c:pt>
                <c:pt idx="5">
                  <c:v>10</c:v>
                </c:pt>
              </c:numCache>
            </c:numRef>
          </c:val>
          <c:smooth val="0"/>
          <c:extLst>
            <c:ext xmlns:c16="http://schemas.microsoft.com/office/drawing/2014/chart" uri="{C3380CC4-5D6E-409C-BE32-E72D297353CC}">
              <c16:uniqueId val="{00000005-7B32-4740-A372-C13E5421979A}"/>
            </c:ext>
          </c:extLst>
        </c:ser>
        <c:ser>
          <c:idx val="6"/>
          <c:order val="6"/>
          <c:tx>
            <c:strRef>
              <c:f>'Schoeller Diagrams '!$C$21</c:f>
              <c:strCache>
                <c:ptCount val="1"/>
                <c:pt idx="0">
                  <c:v>MW-9R_20210929</c:v>
                </c:pt>
              </c:strCache>
            </c:strRef>
          </c:tx>
          <c:spPr>
            <a:ln w="28575" cap="rnd">
              <a:solidFill>
                <a:schemeClr val="tx2">
                  <a:lumMod val="60000"/>
                  <a:lumOff val="40000"/>
                </a:schemeClr>
              </a:solidFill>
              <a:round/>
            </a:ln>
            <a:effectLst/>
          </c:spPr>
          <c:marker>
            <c:symbol val="none"/>
          </c:marker>
          <c:cat>
            <c:strRef>
              <c:f>'Schoeller Diagrams '!$D$2:$I$2</c:f>
              <c:strCache>
                <c:ptCount val="6"/>
                <c:pt idx="0">
                  <c:v>K+</c:v>
                </c:pt>
                <c:pt idx="1">
                  <c:v>Na+</c:v>
                </c:pt>
                <c:pt idx="2">
                  <c:v>Ca++</c:v>
                </c:pt>
                <c:pt idx="3">
                  <c:v>Mg++</c:v>
                </c:pt>
                <c:pt idx="4">
                  <c:v>Cl-</c:v>
                </c:pt>
                <c:pt idx="5">
                  <c:v>SO4--</c:v>
                </c:pt>
              </c:strCache>
            </c:strRef>
          </c:cat>
          <c:val>
            <c:numRef>
              <c:f>'Schoeller Diagrams '!$D$21:$I$21</c:f>
              <c:numCache>
                <c:formatCode>General</c:formatCode>
                <c:ptCount val="6"/>
                <c:pt idx="0">
                  <c:v>0.81</c:v>
                </c:pt>
                <c:pt idx="1">
                  <c:v>1.9</c:v>
                </c:pt>
                <c:pt idx="2">
                  <c:v>4.3</c:v>
                </c:pt>
                <c:pt idx="3">
                  <c:v>0.67</c:v>
                </c:pt>
                <c:pt idx="4">
                  <c:v>3.1</c:v>
                </c:pt>
                <c:pt idx="5">
                  <c:v>12</c:v>
                </c:pt>
              </c:numCache>
            </c:numRef>
          </c:val>
          <c:smooth val="0"/>
          <c:extLst>
            <c:ext xmlns:c16="http://schemas.microsoft.com/office/drawing/2014/chart" uri="{C3380CC4-5D6E-409C-BE32-E72D297353CC}">
              <c16:uniqueId val="{00000006-7B32-4740-A372-C13E5421979A}"/>
            </c:ext>
          </c:extLst>
        </c:ser>
        <c:ser>
          <c:idx val="4"/>
          <c:order val="7"/>
          <c:tx>
            <c:strRef>
              <c:f>'Schoeller Diagrams '!$C$22</c:f>
              <c:strCache>
                <c:ptCount val="1"/>
                <c:pt idx="0">
                  <c:v>MW-9R_20220314</c:v>
                </c:pt>
              </c:strCache>
            </c:strRef>
          </c:tx>
          <c:spPr>
            <a:ln w="28575" cap="rnd">
              <a:solidFill>
                <a:srgbClr val="00B0F0"/>
              </a:solidFill>
              <a:round/>
            </a:ln>
            <a:effectLst/>
          </c:spPr>
          <c:marker>
            <c:symbol val="none"/>
          </c:marker>
          <c:cat>
            <c:strRef>
              <c:f>'Schoeller Diagrams '!$D$2:$I$2</c:f>
              <c:strCache>
                <c:ptCount val="6"/>
                <c:pt idx="0">
                  <c:v>K+</c:v>
                </c:pt>
                <c:pt idx="1">
                  <c:v>Na+</c:v>
                </c:pt>
                <c:pt idx="2">
                  <c:v>Ca++</c:v>
                </c:pt>
                <c:pt idx="3">
                  <c:v>Mg++</c:v>
                </c:pt>
                <c:pt idx="4">
                  <c:v>Cl-</c:v>
                </c:pt>
                <c:pt idx="5">
                  <c:v>SO4--</c:v>
                </c:pt>
              </c:strCache>
            </c:strRef>
          </c:cat>
          <c:val>
            <c:numRef>
              <c:f>'Schoeller Diagrams '!$D$22:$I$22</c:f>
              <c:numCache>
                <c:formatCode>General</c:formatCode>
                <c:ptCount val="6"/>
                <c:pt idx="0">
                  <c:v>1.3</c:v>
                </c:pt>
                <c:pt idx="1">
                  <c:v>3.2</c:v>
                </c:pt>
                <c:pt idx="2">
                  <c:v>16</c:v>
                </c:pt>
                <c:pt idx="3">
                  <c:v>1.8</c:v>
                </c:pt>
                <c:pt idx="4">
                  <c:v>5</c:v>
                </c:pt>
                <c:pt idx="5">
                  <c:v>37</c:v>
                </c:pt>
              </c:numCache>
            </c:numRef>
          </c:val>
          <c:smooth val="0"/>
          <c:extLst>
            <c:ext xmlns:c16="http://schemas.microsoft.com/office/drawing/2014/chart" uri="{C3380CC4-5D6E-409C-BE32-E72D297353CC}">
              <c16:uniqueId val="{00000007-7B32-4740-A372-C13E5421979A}"/>
            </c:ext>
          </c:extLst>
        </c:ser>
        <c:dLbls>
          <c:showLegendKey val="0"/>
          <c:showVal val="0"/>
          <c:showCatName val="0"/>
          <c:showSerName val="0"/>
          <c:showPercent val="0"/>
          <c:showBubbleSize val="0"/>
        </c:dLbls>
        <c:smooth val="0"/>
        <c:axId val="445784848"/>
        <c:axId val="445783536"/>
        <c:extLst>
          <c:ext xmlns:c15="http://schemas.microsoft.com/office/drawing/2012/chart" uri="{02D57815-91ED-43cb-92C2-25804820EDAC}">
            <c15:filteredLineSeries>
              <c15:ser>
                <c:idx val="10"/>
                <c:order val="8"/>
                <c:tx>
                  <c:strRef>
                    <c:extLst>
                      <c:ext uri="{02D57815-91ED-43cb-92C2-25804820EDAC}">
                        <c15:formulaRef>
                          <c15:sqref>'Schoeller Diagrams '!$C$34</c15:sqref>
                        </c15:formulaRef>
                      </c:ext>
                    </c:extLst>
                    <c:strCache>
                      <c:ptCount val="1"/>
                      <c:pt idx="0">
                        <c:v>MW-14_20220315</c:v>
                      </c:pt>
                    </c:strCache>
                  </c:strRef>
                </c:tx>
                <c:spPr>
                  <a:ln w="28575" cap="rnd">
                    <a:solidFill>
                      <a:srgbClr val="002060"/>
                    </a:solidFill>
                    <a:round/>
                  </a:ln>
                  <a:effectLst/>
                </c:spPr>
                <c:marker>
                  <c:symbol val="none"/>
                </c:marker>
                <c:cat>
                  <c:strRef>
                    <c:extLst>
                      <c:ext uri="{02D57815-91ED-43cb-92C2-25804820EDAC}">
                        <c15:formulaRef>
                          <c15:sqref>'Schoeller Diagrams '!$D$2:$I$2</c15:sqref>
                        </c15:formulaRef>
                      </c:ext>
                    </c:extLst>
                    <c:strCache>
                      <c:ptCount val="6"/>
                      <c:pt idx="0">
                        <c:v>K+</c:v>
                      </c:pt>
                      <c:pt idx="1">
                        <c:v>Na+</c:v>
                      </c:pt>
                      <c:pt idx="2">
                        <c:v>Ca++</c:v>
                      </c:pt>
                      <c:pt idx="3">
                        <c:v>Mg++</c:v>
                      </c:pt>
                      <c:pt idx="4">
                        <c:v>Cl-</c:v>
                      </c:pt>
                      <c:pt idx="5">
                        <c:v>SO4--</c:v>
                      </c:pt>
                    </c:strCache>
                  </c:strRef>
                </c:cat>
                <c:val>
                  <c:numRef>
                    <c:extLst>
                      <c:ext uri="{02D57815-91ED-43cb-92C2-25804820EDAC}">
                        <c15:formulaRef>
                          <c15:sqref>'Schoeller Diagrams '!$D$34:$I$34</c15:sqref>
                        </c15:formulaRef>
                      </c:ext>
                    </c:extLst>
                    <c:numCache>
                      <c:formatCode>General</c:formatCode>
                      <c:ptCount val="6"/>
                      <c:pt idx="0">
                        <c:v>0.93</c:v>
                      </c:pt>
                      <c:pt idx="1">
                        <c:v>1.6</c:v>
                      </c:pt>
                      <c:pt idx="2">
                        <c:v>3.4</c:v>
                      </c:pt>
                      <c:pt idx="3">
                        <c:v>1.2</c:v>
                      </c:pt>
                      <c:pt idx="4">
                        <c:v>2.8</c:v>
                      </c:pt>
                      <c:pt idx="5">
                        <c:v>11</c:v>
                      </c:pt>
                    </c:numCache>
                  </c:numRef>
                </c:val>
                <c:smooth val="0"/>
                <c:extLst>
                  <c:ext xmlns:c16="http://schemas.microsoft.com/office/drawing/2014/chart" uri="{C3380CC4-5D6E-409C-BE32-E72D297353CC}">
                    <c16:uniqueId val="{00000008-7B32-4740-A372-C13E5421979A}"/>
                  </c:ext>
                </c:extLst>
              </c15:ser>
            </c15:filteredLineSeries>
            <c15:filteredLineSeries>
              <c15:ser>
                <c:idx val="8"/>
                <c:order val="9"/>
                <c:tx>
                  <c:strRef>
                    <c:extLst xmlns:c15="http://schemas.microsoft.com/office/drawing/2012/chart">
                      <c:ext xmlns:c15="http://schemas.microsoft.com/office/drawing/2012/chart" uri="{02D57815-91ED-43cb-92C2-25804820EDAC}">
                        <c15:formulaRef>
                          <c15:sqref>'Schoeller Diagrams '!$C$26</c15:sqref>
                        </c15:formulaRef>
                      </c:ext>
                    </c:extLst>
                    <c:strCache>
                      <c:ptCount val="1"/>
                      <c:pt idx="0">
                        <c:v>MW-12_20220315</c:v>
                      </c:pt>
                    </c:strCache>
                  </c:strRef>
                </c:tx>
                <c:spPr>
                  <a:ln w="28575" cap="rnd">
                    <a:solidFill>
                      <a:srgbClr val="FFC000"/>
                    </a:solidFill>
                    <a:round/>
                  </a:ln>
                  <a:effectLst/>
                </c:spPr>
                <c:marker>
                  <c:symbol val="none"/>
                </c:marker>
                <c:cat>
                  <c:strRef>
                    <c:extLst xmlns:c15="http://schemas.microsoft.com/office/drawing/2012/chart">
                      <c:ext xmlns:c15="http://schemas.microsoft.com/office/drawing/2012/chart" uri="{02D57815-91ED-43cb-92C2-25804820EDAC}">
                        <c15:formulaRef>
                          <c15:sqref>'Schoeller Diagrams '!$D$2:$I$2</c15:sqref>
                        </c15:formulaRef>
                      </c:ext>
                    </c:extLst>
                    <c:strCache>
                      <c:ptCount val="6"/>
                      <c:pt idx="0">
                        <c:v>K+</c:v>
                      </c:pt>
                      <c:pt idx="1">
                        <c:v>Na+</c:v>
                      </c:pt>
                      <c:pt idx="2">
                        <c:v>Ca++</c:v>
                      </c:pt>
                      <c:pt idx="3">
                        <c:v>Mg++</c:v>
                      </c:pt>
                      <c:pt idx="4">
                        <c:v>Cl-</c:v>
                      </c:pt>
                      <c:pt idx="5">
                        <c:v>SO4--</c:v>
                      </c:pt>
                    </c:strCache>
                  </c:strRef>
                </c:cat>
                <c:val>
                  <c:numRef>
                    <c:extLst xmlns:c15="http://schemas.microsoft.com/office/drawing/2012/chart">
                      <c:ext xmlns:c15="http://schemas.microsoft.com/office/drawing/2012/chart" uri="{02D57815-91ED-43cb-92C2-25804820EDAC}">
                        <c15:formulaRef>
                          <c15:sqref>'Schoeller Diagrams '!$D$26:$I$26</c15:sqref>
                        </c15:formulaRef>
                      </c:ext>
                    </c:extLst>
                    <c:numCache>
                      <c:formatCode>General</c:formatCode>
                      <c:ptCount val="6"/>
                      <c:pt idx="0">
                        <c:v>0.35</c:v>
                      </c:pt>
                      <c:pt idx="1">
                        <c:v>1.4</c:v>
                      </c:pt>
                      <c:pt idx="2">
                        <c:v>1.5</c:v>
                      </c:pt>
                      <c:pt idx="3">
                        <c:v>0.24</c:v>
                      </c:pt>
                      <c:pt idx="4">
                        <c:v>2.1</c:v>
                      </c:pt>
                      <c:pt idx="5">
                        <c:v>5.7</c:v>
                      </c:pt>
                    </c:numCache>
                  </c:numRef>
                </c:val>
                <c:smooth val="0"/>
                <c:extLst xmlns:c15="http://schemas.microsoft.com/office/drawing/2012/chart">
                  <c:ext xmlns:c16="http://schemas.microsoft.com/office/drawing/2014/chart" uri="{C3380CC4-5D6E-409C-BE32-E72D297353CC}">
                    <c16:uniqueId val="{00000009-7B32-4740-A372-C13E5421979A}"/>
                  </c:ext>
                </c:extLst>
              </c15:ser>
            </c15:filteredLineSeries>
            <c15:filteredLineSeries>
              <c15:ser>
                <c:idx val="9"/>
                <c:order val="10"/>
                <c:tx>
                  <c:strRef>
                    <c:extLst xmlns:c15="http://schemas.microsoft.com/office/drawing/2012/chart">
                      <c:ext xmlns:c15="http://schemas.microsoft.com/office/drawing/2012/chart" uri="{02D57815-91ED-43cb-92C2-25804820EDAC}">
                        <c15:formulaRef>
                          <c15:sqref>'Schoeller Diagrams '!$C$30</c15:sqref>
                        </c15:formulaRef>
                      </c:ext>
                    </c:extLst>
                    <c:strCache>
                      <c:ptCount val="1"/>
                      <c:pt idx="0">
                        <c:v>MW-13_20220314</c:v>
                      </c:pt>
                    </c:strCache>
                  </c:strRef>
                </c:tx>
                <c:spPr>
                  <a:ln w="28575" cap="rnd">
                    <a:solidFill>
                      <a:schemeClr val="accent6">
                        <a:lumMod val="75000"/>
                      </a:schemeClr>
                    </a:solidFill>
                    <a:round/>
                  </a:ln>
                  <a:effectLst/>
                </c:spPr>
                <c:marker>
                  <c:symbol val="none"/>
                </c:marker>
                <c:cat>
                  <c:strRef>
                    <c:extLst xmlns:c15="http://schemas.microsoft.com/office/drawing/2012/chart">
                      <c:ext xmlns:c15="http://schemas.microsoft.com/office/drawing/2012/chart" uri="{02D57815-91ED-43cb-92C2-25804820EDAC}">
                        <c15:formulaRef>
                          <c15:sqref>'Schoeller Diagrams '!$D$2:$I$2</c15:sqref>
                        </c15:formulaRef>
                      </c:ext>
                    </c:extLst>
                    <c:strCache>
                      <c:ptCount val="6"/>
                      <c:pt idx="0">
                        <c:v>K+</c:v>
                      </c:pt>
                      <c:pt idx="1">
                        <c:v>Na+</c:v>
                      </c:pt>
                      <c:pt idx="2">
                        <c:v>Ca++</c:v>
                      </c:pt>
                      <c:pt idx="3">
                        <c:v>Mg++</c:v>
                      </c:pt>
                      <c:pt idx="4">
                        <c:v>Cl-</c:v>
                      </c:pt>
                      <c:pt idx="5">
                        <c:v>SO4--</c:v>
                      </c:pt>
                    </c:strCache>
                  </c:strRef>
                </c:cat>
                <c:val>
                  <c:numRef>
                    <c:extLst xmlns:c15="http://schemas.microsoft.com/office/drawing/2012/chart">
                      <c:ext xmlns:c15="http://schemas.microsoft.com/office/drawing/2012/chart" uri="{02D57815-91ED-43cb-92C2-25804820EDAC}">
                        <c15:formulaRef>
                          <c15:sqref>'Schoeller Diagrams '!$D$30:$I$30</c15:sqref>
                        </c15:formulaRef>
                      </c:ext>
                    </c:extLst>
                    <c:numCache>
                      <c:formatCode>General</c:formatCode>
                      <c:ptCount val="6"/>
                      <c:pt idx="0">
                        <c:v>0.62</c:v>
                      </c:pt>
                      <c:pt idx="1">
                        <c:v>1.8</c:v>
                      </c:pt>
                      <c:pt idx="2">
                        <c:v>16</c:v>
                      </c:pt>
                      <c:pt idx="3">
                        <c:v>0.34</c:v>
                      </c:pt>
                      <c:pt idx="4">
                        <c:v>2.4</c:v>
                      </c:pt>
                      <c:pt idx="5">
                        <c:v>16</c:v>
                      </c:pt>
                    </c:numCache>
                  </c:numRef>
                </c:val>
                <c:smooth val="0"/>
                <c:extLst xmlns:c15="http://schemas.microsoft.com/office/drawing/2012/chart">
                  <c:ext xmlns:c16="http://schemas.microsoft.com/office/drawing/2014/chart" uri="{C3380CC4-5D6E-409C-BE32-E72D297353CC}">
                    <c16:uniqueId val="{0000000A-7B32-4740-A372-C13E5421979A}"/>
                  </c:ext>
                </c:extLst>
              </c15:ser>
            </c15:filteredLineSeries>
          </c:ext>
        </c:extLst>
      </c:lineChart>
      <c:catAx>
        <c:axId val="44578484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5783536"/>
        <c:crosses val="autoZero"/>
        <c:auto val="1"/>
        <c:lblAlgn val="ctr"/>
        <c:lblOffset val="100"/>
        <c:noMultiLvlLbl val="0"/>
      </c:catAx>
      <c:valAx>
        <c:axId val="445783536"/>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Concentration (</a:t>
                </a:r>
                <a:r>
                  <a:rPr lang="en-US" dirty="0" err="1"/>
                  <a:t>meq</a:t>
                </a:r>
                <a:r>
                  <a:rPr lang="en-US" dirty="0"/>
                  <a:t>/L)</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57848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2"/>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a:solidFill>
                  <a:schemeClr val="tx1">
                    <a:lumMod val="65000"/>
                    <a:lumOff val="35000"/>
                  </a:schemeClr>
                </a:solidFill>
              </a:rPr>
              <a:t>Tukey's Outlier Screening</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545541967459819"/>
          <c:y val="0.16278849644190777"/>
          <c:w val="0.71516144899254108"/>
          <c:h val="0.55371047719452338"/>
        </c:manualLayout>
      </c:layout>
      <c:lineChart>
        <c:grouping val="standard"/>
        <c:varyColors val="0"/>
        <c:ser>
          <c:idx val="0"/>
          <c:order val="0"/>
          <c:tx>
            <c:strRef>
              <c:f>Sheet1!$B$1</c:f>
              <c:strCache>
                <c:ptCount val="1"/>
                <c:pt idx="0">
                  <c:v>concentration</c:v>
                </c:pt>
              </c:strCache>
            </c:strRef>
          </c:tx>
          <c:spPr>
            <a:ln w="15875" cap="rnd">
              <a:solidFill>
                <a:schemeClr val="tx1"/>
              </a:solidFill>
              <a:round/>
            </a:ln>
            <a:effectLst/>
          </c:spPr>
          <c:marker>
            <c:symbol val="diamond"/>
            <c:size val="9"/>
            <c:spPr>
              <a:solidFill>
                <a:schemeClr val="bg1"/>
              </a:solidFill>
              <a:ln w="9525">
                <a:solidFill>
                  <a:schemeClr val="tx1">
                    <a:alpha val="96000"/>
                  </a:schemeClr>
                </a:solidFill>
              </a:ln>
              <a:effectLst/>
            </c:spPr>
          </c:marker>
          <c:dPt>
            <c:idx val="4"/>
            <c:marker>
              <c:symbol val="diamond"/>
              <c:size val="9"/>
              <c:spPr>
                <a:solidFill>
                  <a:schemeClr val="accent1"/>
                </a:solidFill>
                <a:ln w="9525">
                  <a:solidFill>
                    <a:schemeClr val="tx1">
                      <a:alpha val="96000"/>
                    </a:schemeClr>
                  </a:solidFill>
                </a:ln>
                <a:effectLst/>
              </c:spPr>
            </c:marker>
            <c:bubble3D val="0"/>
            <c:extLst>
              <c:ext xmlns:c16="http://schemas.microsoft.com/office/drawing/2014/chart" uri="{C3380CC4-5D6E-409C-BE32-E72D297353CC}">
                <c16:uniqueId val="{00000000-C05A-4ED7-90E5-9F7733DC5FCE}"/>
              </c:ext>
            </c:extLst>
          </c:dPt>
          <c:cat>
            <c:numRef>
              <c:f>Sheet1!$A$2:$A$9</c:f>
              <c:numCache>
                <c:formatCode>m/d/yyyy</c:formatCode>
                <c:ptCount val="8"/>
                <c:pt idx="0">
                  <c:v>43407</c:v>
                </c:pt>
                <c:pt idx="1">
                  <c:v>43445</c:v>
                </c:pt>
                <c:pt idx="2">
                  <c:v>43477</c:v>
                </c:pt>
                <c:pt idx="3">
                  <c:v>43516</c:v>
                </c:pt>
                <c:pt idx="4">
                  <c:v>43543</c:v>
                </c:pt>
                <c:pt idx="5">
                  <c:v>43566</c:v>
                </c:pt>
                <c:pt idx="6">
                  <c:v>43593</c:v>
                </c:pt>
                <c:pt idx="7">
                  <c:v>43617</c:v>
                </c:pt>
              </c:numCache>
            </c:numRef>
          </c:cat>
          <c:val>
            <c:numRef>
              <c:f>Sheet1!$B$2:$B$9</c:f>
              <c:numCache>
                <c:formatCode>General</c:formatCode>
                <c:ptCount val="8"/>
                <c:pt idx="0">
                  <c:v>1.2999999999999999E-4</c:v>
                </c:pt>
                <c:pt idx="1">
                  <c:v>1.1E-4</c:v>
                </c:pt>
                <c:pt idx="2">
                  <c:v>1.2E-4</c:v>
                </c:pt>
                <c:pt idx="3">
                  <c:v>9.0000000000000006E-5</c:v>
                </c:pt>
                <c:pt idx="4">
                  <c:v>5.0000000000000001E-4</c:v>
                </c:pt>
                <c:pt idx="5">
                  <c:v>1.1E-4</c:v>
                </c:pt>
                <c:pt idx="6">
                  <c:v>1E-4</c:v>
                </c:pt>
                <c:pt idx="7">
                  <c:v>9.0000000000000006E-5</c:v>
                </c:pt>
              </c:numCache>
            </c:numRef>
          </c:val>
          <c:smooth val="0"/>
          <c:extLst>
            <c:ext xmlns:c16="http://schemas.microsoft.com/office/drawing/2014/chart" uri="{C3380CC4-5D6E-409C-BE32-E72D297353CC}">
              <c16:uniqueId val="{00000001-C05A-4ED7-90E5-9F7733DC5FCE}"/>
            </c:ext>
          </c:extLst>
        </c:ser>
        <c:dLbls>
          <c:showLegendKey val="0"/>
          <c:showVal val="0"/>
          <c:showCatName val="0"/>
          <c:showSerName val="0"/>
          <c:showPercent val="0"/>
          <c:showBubbleSize val="0"/>
        </c:dLbls>
        <c:marker val="1"/>
        <c:smooth val="0"/>
        <c:axId val="1777505295"/>
        <c:axId val="1777508623"/>
      </c:lineChart>
      <c:dateAx>
        <c:axId val="1777505295"/>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77508623"/>
        <c:crosses val="autoZero"/>
        <c:auto val="0"/>
        <c:lblOffset val="100"/>
        <c:baseTimeUnit val="months"/>
      </c:dateAx>
      <c:valAx>
        <c:axId val="177750862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solidFill>
                      <a:schemeClr val="tx1">
                        <a:lumMod val="65000"/>
                        <a:lumOff val="35000"/>
                      </a:schemeClr>
                    </a:solidFill>
                  </a:rPr>
                  <a:t>Concentration (mg/L)</a:t>
                </a:r>
              </a:p>
            </c:rich>
          </c:tx>
          <c:layout>
            <c:manualLayout>
              <c:xMode val="edge"/>
              <c:yMode val="edge"/>
              <c:x val="2.7531231146797175E-2"/>
              <c:y val="0.16278849644190774"/>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77505295"/>
        <c:crosses val="autoZero"/>
        <c:crossBetween val="between"/>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tx1"/>
      </a:solidFill>
      <a:prstDash val="solid"/>
      <a:miter lim="800000"/>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Sheet1!$A$2:$A$11</cx:f>
        <cx:lvl ptCount="10" formatCode="General">
          <cx:pt idx="0">2</cx:pt>
          <cx:pt idx="1">5</cx:pt>
          <cx:pt idx="2">5</cx:pt>
          <cx:pt idx="3">6</cx:pt>
          <cx:pt idx="4">6.5</cx:pt>
          <cx:pt idx="5">7</cx:pt>
          <cx:pt idx="6">5</cx:pt>
          <cx:pt idx="7">8</cx:pt>
          <cx:pt idx="8">13</cx:pt>
          <cx:pt idx="9">11</cx:pt>
        </cx:lvl>
      </cx:numDim>
    </cx:data>
    <cx:data id="1">
      <cx:numDim type="val">
        <cx:f>Sheet1!$B$2:$B$11</cx:f>
        <cx:lvl ptCount="10" formatCode="General">
          <cx:pt idx="0">5</cx:pt>
          <cx:pt idx="1">5</cx:pt>
          <cx:pt idx="2">3</cx:pt>
          <cx:pt idx="3">9</cx:pt>
          <cx:pt idx="4">8</cx:pt>
          <cx:pt idx="5">2</cx:pt>
          <cx:pt idx="6">8</cx:pt>
          <cx:pt idx="7">5</cx:pt>
          <cx:pt idx="8">9</cx:pt>
          <cx:pt idx="9">15</cx:pt>
        </cx:lvl>
      </cx:numDim>
    </cx:data>
  </cx:chartData>
  <cx:chart>
    <cx:plotArea>
      <cx:plotAreaRegion>
        <cx:series layoutId="boxWhisker" uniqueId="{D89E23BE-B86D-4449-86B2-2B1BF21F55F1}">
          <cx:tx>
            <cx:txData>
              <cx:f>Sheet1!$A$1</cx:f>
              <cx:v>Background</cx:v>
            </cx:txData>
          </cx:tx>
          <cx:spPr>
            <a:ln w="12700">
              <a:solidFill>
                <a:schemeClr val="tx2"/>
              </a:solidFill>
            </a:ln>
          </cx:spPr>
          <cx:dataId val="0"/>
          <cx:layoutPr>
            <cx:visibility meanLine="0" meanMarker="1" nonoutliers="0" outliers="1"/>
            <cx:statistics quartileMethod="exclusive"/>
          </cx:layoutPr>
        </cx:series>
        <cx:series layoutId="boxWhisker" uniqueId="{25592480-C20F-4E2B-A1F5-893D131F81F6}">
          <cx:tx>
            <cx:txData>
              <cx:f>Sheet1!$B$1</cx:f>
              <cx:v>Site</cx:v>
            </cx:txData>
          </cx:tx>
          <cx:spPr>
            <a:ln w="12700">
              <a:solidFill>
                <a:schemeClr val="accent2">
                  <a:lumMod val="50000"/>
                </a:schemeClr>
              </a:solidFill>
            </a:ln>
          </cx:spPr>
          <cx:dataId val="1"/>
          <cx:layoutPr>
            <cx:visibility meanLine="0" meanMarker="1" nonoutliers="0" outliers="1"/>
            <cx:statistics quartileMethod="exclusive"/>
          </cx:layoutPr>
        </cx:series>
      </cx:plotAreaRegion>
      <cx:axis id="0" hidden="1">
        <cx:catScaling gapWidth="1"/>
        <cx:tickLabels/>
        <cx:txPr>
          <a:bodyPr vertOverflow="overflow" horzOverflow="overflow" wrap="square" lIns="0" tIns="0" rIns="0" bIns="0"/>
          <a:lstStyle/>
          <a:p>
            <a:pPr algn="ctr" rtl="0">
              <a:defRPr sz="1400" b="0" i="0">
                <a:solidFill>
                  <a:schemeClr val="tx1"/>
                </a:solidFill>
                <a:latin typeface="Arial" panose="020B0604020202020204" pitchFamily="34" charset="0"/>
                <a:ea typeface="Arial" panose="020B0604020202020204" pitchFamily="34" charset="0"/>
                <a:cs typeface="Arial" panose="020B0604020202020204" pitchFamily="34" charset="0"/>
              </a:defRPr>
            </a:pPr>
            <a:endParaRPr lang="en-US" sz="1400">
              <a:solidFill>
                <a:schemeClr val="tx1"/>
              </a:solidFill>
              <a:latin typeface="Arial" panose="020B0604020202020204" pitchFamily="34" charset="0"/>
              <a:cs typeface="Arial" panose="020B0604020202020204" pitchFamily="34" charset="0"/>
            </a:endParaRPr>
          </a:p>
        </cx:txPr>
      </cx:axis>
      <cx:axis id="1">
        <cx:valScaling/>
        <cx:title>
          <cx:tx>
            <cx:txData>
              <cx:v>Concentration (ug/L)</cx:v>
            </cx:txData>
          </cx:tx>
          <cx:txPr>
            <a:bodyPr spcFirstLastPara="1" vertOverflow="ellipsis" horzOverflow="overflow" wrap="square" lIns="0" tIns="0" rIns="0" bIns="0" anchor="ctr" anchorCtr="1"/>
            <a:lstStyle/>
            <a:p>
              <a:pPr algn="ctr" rtl="0">
                <a:defRPr sz="1400">
                  <a:solidFill>
                    <a:schemeClr val="tx1"/>
                  </a:solidFill>
                </a:defRPr>
              </a:pPr>
              <a:r>
                <a:rPr lang="en-US" sz="1400" b="0" i="0" u="none" strike="noStrike" baseline="0" dirty="0">
                  <a:solidFill>
                    <a:schemeClr val="tx1"/>
                  </a:solidFill>
                  <a:latin typeface="Arial" panose="020B0604020202020204" pitchFamily="34" charset="0"/>
                  <a:cs typeface="Arial" panose="020B0604020202020204" pitchFamily="34" charset="0"/>
                </a:rPr>
                <a:t>Concentration (ug/L)</a:t>
              </a:r>
            </a:p>
          </cx:txPr>
        </cx:title>
        <cx:majorGridlines/>
        <cx:tickLabels/>
        <cx:txPr>
          <a:bodyPr vertOverflow="overflow" horzOverflow="overflow" wrap="square" lIns="0" tIns="0" rIns="0" bIns="0"/>
          <a:lstStyle/>
          <a:p>
            <a:pPr algn="ctr" rtl="0">
              <a:defRPr sz="1400" b="0" i="0">
                <a:solidFill>
                  <a:schemeClr val="tx1"/>
                </a:solidFill>
                <a:latin typeface="Arial" panose="020B0604020202020204" pitchFamily="34" charset="0"/>
                <a:ea typeface="Arial" panose="020B0604020202020204" pitchFamily="34" charset="0"/>
                <a:cs typeface="Arial" panose="020B0604020202020204" pitchFamily="34" charset="0"/>
              </a:defRPr>
            </a:pPr>
            <a:endParaRPr lang="en-US" sz="1400">
              <a:solidFill>
                <a:schemeClr val="tx1"/>
              </a:solidFill>
              <a:latin typeface="Arial" panose="020B0604020202020204" pitchFamily="34" charset="0"/>
              <a:cs typeface="Arial" panose="020B0604020202020204" pitchFamily="34" charset="0"/>
            </a:endParaRPr>
          </a:p>
        </cx:txPr>
      </cx:axis>
    </cx:plotArea>
    <cx:legend pos="b" align="ctr" overlay="0">
      <cx:txPr>
        <a:bodyPr spcFirstLastPara="1" vertOverflow="ellipsis" horzOverflow="overflow" wrap="square" lIns="0" tIns="0" rIns="0" bIns="0" anchor="ctr" anchorCtr="1"/>
        <a:lstStyle/>
        <a:p>
          <a:pPr algn="ctr" rtl="0">
            <a:defRPr sz="1400">
              <a:solidFill>
                <a:schemeClr val="tx1"/>
              </a:solidFill>
            </a:defRPr>
          </a:pPr>
          <a:endParaRPr lang="en-US" sz="1400" b="0" i="0" u="none" strike="noStrike" baseline="0">
            <a:solidFill>
              <a:schemeClr val="tx1"/>
            </a:solidFill>
            <a:latin typeface="Arial" panose="020B0604020202020204"/>
          </a:endParaRPr>
        </a:p>
      </cx:txPr>
    </cx:legend>
  </cx:chart>
  <cx:spPr>
    <a:ln>
      <a:solidFill>
        <a:schemeClr val="tx1"/>
      </a:solidFill>
    </a:ln>
  </cx:spPr>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7D62BB-0E84-43C6-B226-3D725F46CCB0}"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60FC2AF4-CC51-4200-BE1A-9E5C78F3386C}">
      <dgm:prSet custT="1"/>
      <dgm:spPr>
        <a:solidFill>
          <a:srgbClr val="0A98D5"/>
        </a:solidFill>
        <a:ln>
          <a:noFill/>
        </a:ln>
      </dgm:spPr>
      <dgm:t>
        <a:bodyPr/>
        <a:lstStyle/>
        <a:p>
          <a:pPr rtl="0"/>
          <a:endParaRPr lang="en-US" sz="3200" dirty="0">
            <a:latin typeface="Arial" panose="020B0604020202020204" pitchFamily="34" charset="0"/>
            <a:cs typeface="Arial" panose="020B0604020202020204" pitchFamily="34" charset="0"/>
          </a:endParaRPr>
        </a:p>
      </dgm:t>
    </dgm:pt>
    <dgm:pt modelId="{BBA48FDA-BE0D-4E3C-9C0B-B7A6514F45D8}" type="parTrans" cxnId="{D3793EAB-2FB8-4097-9E0E-9EB9F285EAA0}">
      <dgm:prSet/>
      <dgm:spPr/>
      <dgm:t>
        <a:bodyPr/>
        <a:lstStyle/>
        <a:p>
          <a:endParaRPr lang="en-US"/>
        </a:p>
      </dgm:t>
    </dgm:pt>
    <dgm:pt modelId="{5C398595-C23B-4A75-AE24-FB296FCA7B99}" type="sibTrans" cxnId="{D3793EAB-2FB8-4097-9E0E-9EB9F285EAA0}">
      <dgm:prSet/>
      <dgm:spPr/>
      <dgm:t>
        <a:bodyPr/>
        <a:lstStyle/>
        <a:p>
          <a:endParaRPr lang="en-US"/>
        </a:p>
      </dgm:t>
    </dgm:pt>
    <dgm:pt modelId="{CBA2CA63-2106-411C-890C-160CD832B37E}">
      <dgm:prSet custT="1"/>
      <dgm:spPr>
        <a:solidFill>
          <a:srgbClr val="0A98D5"/>
        </a:solidFill>
        <a:ln>
          <a:noFill/>
        </a:ln>
      </dgm:spPr>
      <dgm:t>
        <a:bodyPr/>
        <a:lstStyle/>
        <a:p>
          <a:pPr rtl="0"/>
          <a:r>
            <a:rPr lang="en-US" sz="3200" dirty="0">
              <a:latin typeface="Arial" panose="020B0604020202020204" pitchFamily="34" charset="0"/>
              <a:cs typeface="Arial" panose="020B0604020202020204" pitchFamily="34" charset="0"/>
            </a:rPr>
            <a:t>2017</a:t>
          </a:r>
        </a:p>
      </dgm:t>
    </dgm:pt>
    <dgm:pt modelId="{A3882777-B841-47CB-B35A-9449FFAEA2AF}" type="parTrans" cxnId="{EC373F46-FDE8-42FA-AD9F-8EBCB3FC85FC}">
      <dgm:prSet/>
      <dgm:spPr/>
      <dgm:t>
        <a:bodyPr/>
        <a:lstStyle/>
        <a:p>
          <a:endParaRPr lang="en-US"/>
        </a:p>
      </dgm:t>
    </dgm:pt>
    <dgm:pt modelId="{14D68AAC-AA88-4FF1-A0C0-0B85C65FD575}" type="sibTrans" cxnId="{EC373F46-FDE8-42FA-AD9F-8EBCB3FC85FC}">
      <dgm:prSet/>
      <dgm:spPr/>
      <dgm:t>
        <a:bodyPr/>
        <a:lstStyle/>
        <a:p>
          <a:endParaRPr lang="en-US"/>
        </a:p>
      </dgm:t>
    </dgm:pt>
    <dgm:pt modelId="{B48E571D-88C7-4E86-8E4C-61160426D020}">
      <dgm:prSet custT="1"/>
      <dgm:spPr>
        <a:solidFill>
          <a:srgbClr val="0A98D5"/>
        </a:solidFill>
        <a:ln>
          <a:noFill/>
        </a:ln>
      </dgm:spPr>
      <dgm:t>
        <a:bodyPr/>
        <a:lstStyle/>
        <a:p>
          <a:pPr rtl="0"/>
          <a:r>
            <a:rPr lang="en-US" sz="3200" dirty="0">
              <a:latin typeface="Arial" panose="020B0604020202020204" pitchFamily="34" charset="0"/>
              <a:cs typeface="Arial" panose="020B0604020202020204" pitchFamily="34" charset="0"/>
            </a:rPr>
            <a:t>2020</a:t>
          </a:r>
        </a:p>
      </dgm:t>
    </dgm:pt>
    <dgm:pt modelId="{5E9C74E0-18C1-4596-A5D0-96D3F9137AE6}" type="parTrans" cxnId="{C9BB0C79-D255-4E4A-9DBC-6EFCC2BCD8ED}">
      <dgm:prSet/>
      <dgm:spPr/>
      <dgm:t>
        <a:bodyPr/>
        <a:lstStyle/>
        <a:p>
          <a:endParaRPr lang="en-US"/>
        </a:p>
      </dgm:t>
    </dgm:pt>
    <dgm:pt modelId="{8058764A-A427-4572-BA0D-3F5CDDBE51E2}" type="sibTrans" cxnId="{C9BB0C79-D255-4E4A-9DBC-6EFCC2BCD8ED}">
      <dgm:prSet/>
      <dgm:spPr/>
      <dgm:t>
        <a:bodyPr/>
        <a:lstStyle/>
        <a:p>
          <a:endParaRPr lang="en-US"/>
        </a:p>
      </dgm:t>
    </dgm:pt>
    <dgm:pt modelId="{2F890B67-8FA1-4145-8DD9-F70BADFC2D02}">
      <dgm:prSet custT="1"/>
      <dgm:spPr>
        <a:solidFill>
          <a:srgbClr val="0A98D5"/>
        </a:solidFill>
        <a:ln>
          <a:noFill/>
        </a:ln>
      </dgm:spPr>
      <dgm:t>
        <a:bodyPr/>
        <a:lstStyle/>
        <a:p>
          <a:pPr rtl="0"/>
          <a:r>
            <a:rPr lang="en-US" sz="3200" dirty="0">
              <a:latin typeface="Arial" panose="020B0604020202020204" pitchFamily="34" charset="0"/>
              <a:cs typeface="Arial" panose="020B0604020202020204" pitchFamily="34" charset="0"/>
            </a:rPr>
            <a:t>2021</a:t>
          </a:r>
        </a:p>
      </dgm:t>
    </dgm:pt>
    <dgm:pt modelId="{1BC13E1A-95F3-455B-A74E-1897217DA2F9}" type="parTrans" cxnId="{0ADECC86-EF5B-4144-B932-4D189647ED8D}">
      <dgm:prSet/>
      <dgm:spPr/>
      <dgm:t>
        <a:bodyPr/>
        <a:lstStyle/>
        <a:p>
          <a:endParaRPr lang="en-US"/>
        </a:p>
      </dgm:t>
    </dgm:pt>
    <dgm:pt modelId="{5E766854-2A35-4DBF-9B50-064CC8436C16}" type="sibTrans" cxnId="{0ADECC86-EF5B-4144-B932-4D189647ED8D}">
      <dgm:prSet/>
      <dgm:spPr/>
      <dgm:t>
        <a:bodyPr/>
        <a:lstStyle/>
        <a:p>
          <a:endParaRPr lang="en-US"/>
        </a:p>
      </dgm:t>
    </dgm:pt>
    <dgm:pt modelId="{A6AA4899-9D75-44E2-BE2E-ECBD30C19BD9}">
      <dgm:prSet custT="1"/>
      <dgm:spPr>
        <a:solidFill>
          <a:srgbClr val="0A98D5"/>
        </a:solidFill>
        <a:ln>
          <a:noFill/>
        </a:ln>
      </dgm:spPr>
      <dgm:t>
        <a:bodyPr/>
        <a:lstStyle/>
        <a:p>
          <a:pPr rtl="0"/>
          <a:r>
            <a:rPr lang="en-US" sz="3200" dirty="0">
              <a:latin typeface="Arial" panose="020B0604020202020204" pitchFamily="34" charset="0"/>
              <a:cs typeface="Arial" panose="020B0604020202020204" pitchFamily="34" charset="0"/>
            </a:rPr>
            <a:t>2022</a:t>
          </a:r>
        </a:p>
      </dgm:t>
    </dgm:pt>
    <dgm:pt modelId="{A8CDAA2B-438E-432F-9ED2-918F01401857}" type="parTrans" cxnId="{903F7231-F23A-47E4-A7AC-44C12D19DAC1}">
      <dgm:prSet/>
      <dgm:spPr/>
      <dgm:t>
        <a:bodyPr/>
        <a:lstStyle/>
        <a:p>
          <a:endParaRPr lang="en-US"/>
        </a:p>
      </dgm:t>
    </dgm:pt>
    <dgm:pt modelId="{294160DE-5EF5-4A4E-AFA9-2D58372027B6}" type="sibTrans" cxnId="{903F7231-F23A-47E4-A7AC-44C12D19DAC1}">
      <dgm:prSet/>
      <dgm:spPr/>
      <dgm:t>
        <a:bodyPr/>
        <a:lstStyle/>
        <a:p>
          <a:endParaRPr lang="en-US"/>
        </a:p>
      </dgm:t>
    </dgm:pt>
    <dgm:pt modelId="{D9FEB377-E015-40E8-ADDB-F1A7106EC3B2}">
      <dgm:prSet custT="1"/>
      <dgm:spPr>
        <a:solidFill>
          <a:srgbClr val="0A98D5"/>
        </a:solidFill>
        <a:ln>
          <a:noFill/>
        </a:ln>
      </dgm:spPr>
      <dgm:t>
        <a:bodyPr/>
        <a:lstStyle/>
        <a:p>
          <a:pPr rtl="0"/>
          <a:r>
            <a:rPr lang="en-US" sz="3200" dirty="0">
              <a:latin typeface="Arial" panose="020B0604020202020204" pitchFamily="34" charset="0"/>
              <a:cs typeface="Arial" panose="020B0604020202020204" pitchFamily="34" charset="0"/>
            </a:rPr>
            <a:t>2022</a:t>
          </a:r>
        </a:p>
      </dgm:t>
    </dgm:pt>
    <dgm:pt modelId="{149F825E-7444-4805-9128-C1A197F55E48}" type="parTrans" cxnId="{5D785982-C11F-474F-8857-EE2E459FC6E6}">
      <dgm:prSet/>
      <dgm:spPr/>
      <dgm:t>
        <a:bodyPr/>
        <a:lstStyle/>
        <a:p>
          <a:endParaRPr lang="en-US"/>
        </a:p>
      </dgm:t>
    </dgm:pt>
    <dgm:pt modelId="{C0130306-8ABF-4E40-AE02-25613E3155F8}" type="sibTrans" cxnId="{5D785982-C11F-474F-8857-EE2E459FC6E6}">
      <dgm:prSet/>
      <dgm:spPr/>
      <dgm:t>
        <a:bodyPr/>
        <a:lstStyle/>
        <a:p>
          <a:endParaRPr lang="en-US"/>
        </a:p>
      </dgm:t>
    </dgm:pt>
    <dgm:pt modelId="{BB58B3C3-20B5-4A8B-80C3-1A78D5EC0A37}">
      <dgm:prSet/>
      <dgm:spPr>
        <a:solidFill>
          <a:schemeClr val="tx2">
            <a:lumMod val="20000"/>
            <a:lumOff val="80000"/>
          </a:schemeClr>
        </a:solidFill>
        <a:ln>
          <a:noFill/>
        </a:ln>
      </dgm:spPr>
      <dgm:t>
        <a:bodyPr/>
        <a:lstStyle/>
        <a:p>
          <a:pPr rtl="0">
            <a:buNone/>
          </a:pPr>
          <a:r>
            <a:rPr lang="en-US" dirty="0">
              <a:solidFill>
                <a:schemeClr val="tx1">
                  <a:lumMod val="65000"/>
                  <a:lumOff val="35000"/>
                </a:schemeClr>
              </a:solidFill>
              <a:latin typeface="Arial" panose="020B0604020202020204" pitchFamily="34" charset="0"/>
              <a:cs typeface="Arial" panose="020B0604020202020204" pitchFamily="34" charset="0"/>
            </a:rPr>
            <a:t>Passive Groundwater Sampling: Effective Tools to Transition Your Program</a:t>
          </a:r>
        </a:p>
      </dgm:t>
    </dgm:pt>
    <dgm:pt modelId="{7ADA4D09-F363-45BF-887B-F7D5140883B1}" type="parTrans" cxnId="{CE3585A2-948C-4E97-AC09-5CB8166893F7}">
      <dgm:prSet/>
      <dgm:spPr/>
      <dgm:t>
        <a:bodyPr/>
        <a:lstStyle/>
        <a:p>
          <a:endParaRPr lang="en-US"/>
        </a:p>
      </dgm:t>
    </dgm:pt>
    <dgm:pt modelId="{86DF2BAB-9A6A-4A90-98BE-727B3293F21F}" type="sibTrans" cxnId="{CE3585A2-948C-4E97-AC09-5CB8166893F7}">
      <dgm:prSet/>
      <dgm:spPr/>
      <dgm:t>
        <a:bodyPr/>
        <a:lstStyle/>
        <a:p>
          <a:endParaRPr lang="en-US"/>
        </a:p>
      </dgm:t>
    </dgm:pt>
    <dgm:pt modelId="{81C821EB-56C3-4A15-BA71-40B6452C7FAA}">
      <dgm:prSet/>
      <dgm:spPr>
        <a:solidFill>
          <a:schemeClr val="tx2">
            <a:lumMod val="20000"/>
            <a:lumOff val="80000"/>
          </a:schemeClr>
        </a:solidFill>
      </dgm:spPr>
      <dgm:t>
        <a:bodyPr/>
        <a:lstStyle/>
        <a:p>
          <a:pPr rtl="0">
            <a:buNone/>
          </a:pPr>
          <a:r>
            <a:rPr lang="en-US" dirty="0">
              <a:solidFill>
                <a:schemeClr val="tx1">
                  <a:lumMod val="65000"/>
                  <a:lumOff val="35000"/>
                </a:schemeClr>
              </a:solidFill>
              <a:latin typeface="Arial" panose="020B0604020202020204" pitchFamily="34" charset="0"/>
              <a:cs typeface="Arial" panose="020B0604020202020204" pitchFamily="34" charset="0"/>
            </a:rPr>
            <a:t>Innovations in In Situ Sediment Remediation</a:t>
          </a:r>
        </a:p>
      </dgm:t>
    </dgm:pt>
    <dgm:pt modelId="{0FD2F7DF-6DB9-4EAD-AC3A-65A42112FA38}" type="parTrans" cxnId="{9AE1035F-C79D-4A31-B8A8-57000C060565}">
      <dgm:prSet/>
      <dgm:spPr/>
      <dgm:t>
        <a:bodyPr/>
        <a:lstStyle/>
        <a:p>
          <a:endParaRPr lang="en-US"/>
        </a:p>
      </dgm:t>
    </dgm:pt>
    <dgm:pt modelId="{8A822CA6-9F2A-462F-8F6A-0F0EDC52672E}" type="sibTrans" cxnId="{9AE1035F-C79D-4A31-B8A8-57000C060565}">
      <dgm:prSet/>
      <dgm:spPr/>
      <dgm:t>
        <a:bodyPr/>
        <a:lstStyle/>
        <a:p>
          <a:endParaRPr lang="en-US"/>
        </a:p>
      </dgm:t>
    </dgm:pt>
    <dgm:pt modelId="{56E1ABC8-71EF-483A-AB0C-26800077DB31}">
      <dgm:prSet/>
      <dgm:spPr>
        <a:solidFill>
          <a:schemeClr val="tx2">
            <a:lumMod val="20000"/>
            <a:lumOff val="80000"/>
          </a:schemeClr>
        </a:solidFill>
      </dgm:spPr>
      <dgm:t>
        <a:bodyPr/>
        <a:lstStyle/>
        <a:p>
          <a:pPr rtl="0">
            <a:buNone/>
          </a:pPr>
          <a:r>
            <a:rPr lang="en-US" dirty="0">
              <a:solidFill>
                <a:schemeClr val="tx1">
                  <a:lumMod val="65000"/>
                  <a:lumOff val="35000"/>
                </a:schemeClr>
              </a:solidFill>
              <a:latin typeface="Arial" panose="020B0604020202020204" pitchFamily="34" charset="0"/>
              <a:cs typeface="Arial" panose="020B0604020202020204" pitchFamily="34" charset="0"/>
            </a:rPr>
            <a:t>Phytoremediation: State of the Practice and New Advances</a:t>
          </a:r>
        </a:p>
      </dgm:t>
    </dgm:pt>
    <dgm:pt modelId="{60306C76-CB1B-4E13-8FBB-E7B547636501}" type="parTrans" cxnId="{AB79D49D-D0F4-482E-9223-6786A3A501C1}">
      <dgm:prSet/>
      <dgm:spPr/>
      <dgm:t>
        <a:bodyPr/>
        <a:lstStyle/>
        <a:p>
          <a:endParaRPr lang="en-US"/>
        </a:p>
      </dgm:t>
    </dgm:pt>
    <dgm:pt modelId="{F0005BA3-C063-4E8B-9018-C465AA1B2FFA}" type="sibTrans" cxnId="{AB79D49D-D0F4-482E-9223-6786A3A501C1}">
      <dgm:prSet/>
      <dgm:spPr/>
      <dgm:t>
        <a:bodyPr/>
        <a:lstStyle/>
        <a:p>
          <a:endParaRPr lang="en-US"/>
        </a:p>
      </dgm:t>
    </dgm:pt>
    <dgm:pt modelId="{C0FA8149-0A8F-4F2F-AC12-3685BEBFA3ED}">
      <dgm:prSet/>
      <dgm:spPr>
        <a:solidFill>
          <a:schemeClr val="tx2">
            <a:lumMod val="20000"/>
            <a:lumOff val="80000"/>
          </a:schemeClr>
        </a:solidFill>
      </dgm:spPr>
      <dgm:t>
        <a:bodyPr/>
        <a:lstStyle/>
        <a:p>
          <a:pPr rtl="0">
            <a:buNone/>
          </a:pPr>
          <a:r>
            <a:rPr lang="en-US" dirty="0">
              <a:solidFill>
                <a:schemeClr val="tx1">
                  <a:lumMod val="65000"/>
                  <a:lumOff val="35000"/>
                </a:schemeClr>
              </a:solidFill>
              <a:latin typeface="Arial" panose="020B0604020202020204" pitchFamily="34" charset="0"/>
              <a:cs typeface="Arial" panose="020B0604020202020204" pitchFamily="34" charset="0"/>
            </a:rPr>
            <a:t>Applying ISM at Navy Sites</a:t>
          </a:r>
        </a:p>
      </dgm:t>
    </dgm:pt>
    <dgm:pt modelId="{E79818F0-14A5-42DB-8BBE-F10659D03409}" type="parTrans" cxnId="{C13746BF-6E8B-48D6-B291-FEEA2404935C}">
      <dgm:prSet/>
      <dgm:spPr/>
      <dgm:t>
        <a:bodyPr/>
        <a:lstStyle/>
        <a:p>
          <a:endParaRPr lang="en-US"/>
        </a:p>
      </dgm:t>
    </dgm:pt>
    <dgm:pt modelId="{1226D992-388F-446E-8F46-A2C8F4520FAA}" type="sibTrans" cxnId="{C13746BF-6E8B-48D6-B291-FEEA2404935C}">
      <dgm:prSet/>
      <dgm:spPr/>
      <dgm:t>
        <a:bodyPr/>
        <a:lstStyle/>
        <a:p>
          <a:endParaRPr lang="en-US"/>
        </a:p>
      </dgm:t>
    </dgm:pt>
    <dgm:pt modelId="{B0A46DC5-FA33-47DD-A8BF-58534568A101}">
      <dgm:prSet/>
      <dgm:spPr>
        <a:solidFill>
          <a:schemeClr val="tx2">
            <a:lumMod val="20000"/>
            <a:lumOff val="80000"/>
          </a:schemeClr>
        </a:solidFill>
      </dgm:spPr>
      <dgm:t>
        <a:bodyPr/>
        <a:lstStyle/>
        <a:p>
          <a:pPr rtl="0">
            <a:buNone/>
          </a:pPr>
          <a:r>
            <a:rPr lang="en-US" dirty="0">
              <a:solidFill>
                <a:schemeClr val="tx1">
                  <a:lumMod val="65000"/>
                  <a:lumOff val="35000"/>
                </a:schemeClr>
              </a:solidFill>
              <a:latin typeface="Arial" panose="020B0604020202020204" pitchFamily="34" charset="0"/>
              <a:cs typeface="Arial" panose="020B0604020202020204" pitchFamily="34" charset="0"/>
            </a:rPr>
            <a:t>Practical Methods to Implement MNA at ER Sites</a:t>
          </a:r>
        </a:p>
      </dgm:t>
    </dgm:pt>
    <dgm:pt modelId="{7DA9E0A9-4BDD-49CD-AD2A-8AC5AAB70077}" type="parTrans" cxnId="{00FC6815-3F97-410A-9C96-2B2FA93E5407}">
      <dgm:prSet/>
      <dgm:spPr/>
      <dgm:t>
        <a:bodyPr/>
        <a:lstStyle/>
        <a:p>
          <a:endParaRPr lang="en-US"/>
        </a:p>
      </dgm:t>
    </dgm:pt>
    <dgm:pt modelId="{86D283CE-C29E-42B2-B4F2-0715B12CACF5}" type="sibTrans" cxnId="{00FC6815-3F97-410A-9C96-2B2FA93E5407}">
      <dgm:prSet/>
      <dgm:spPr/>
      <dgm:t>
        <a:bodyPr/>
        <a:lstStyle/>
        <a:p>
          <a:endParaRPr lang="en-US"/>
        </a:p>
      </dgm:t>
    </dgm:pt>
    <dgm:pt modelId="{57CCB1F4-E9DC-44A5-A743-26443EBECB0C}">
      <dgm:prSet/>
      <dgm:spPr>
        <a:solidFill>
          <a:schemeClr val="tx2">
            <a:lumMod val="20000"/>
            <a:lumOff val="80000"/>
          </a:schemeClr>
        </a:solidFill>
      </dgm:spPr>
      <dgm:t>
        <a:bodyPr/>
        <a:lstStyle/>
        <a:p>
          <a:pPr rtl="0">
            <a:buNone/>
          </a:pPr>
          <a:r>
            <a:rPr lang="en-US" dirty="0">
              <a:solidFill>
                <a:schemeClr val="tx1">
                  <a:lumMod val="65000"/>
                  <a:lumOff val="35000"/>
                </a:schemeClr>
              </a:solidFill>
              <a:latin typeface="Arial" panose="020B0604020202020204" pitchFamily="34" charset="0"/>
              <a:cs typeface="Arial" panose="020B0604020202020204" pitchFamily="34" charset="0"/>
            </a:rPr>
            <a:t>How to Use Soil Background during Risk Assessments</a:t>
          </a:r>
        </a:p>
      </dgm:t>
    </dgm:pt>
    <dgm:pt modelId="{CD1342DE-90FB-4ACB-BED4-77689DF8A37D}" type="parTrans" cxnId="{13B3CD44-C230-4BA9-A333-51F11ABEE720}">
      <dgm:prSet/>
      <dgm:spPr/>
      <dgm:t>
        <a:bodyPr/>
        <a:lstStyle/>
        <a:p>
          <a:endParaRPr lang="en-US"/>
        </a:p>
      </dgm:t>
    </dgm:pt>
    <dgm:pt modelId="{CB8F0BD3-C71F-485C-973C-5001A5824325}" type="sibTrans" cxnId="{13B3CD44-C230-4BA9-A333-51F11ABEE720}">
      <dgm:prSet/>
      <dgm:spPr/>
      <dgm:t>
        <a:bodyPr/>
        <a:lstStyle/>
        <a:p>
          <a:endParaRPr lang="en-US"/>
        </a:p>
      </dgm:t>
    </dgm:pt>
    <dgm:pt modelId="{B289206D-A47D-462F-A3C0-001A57EE7364}" type="pres">
      <dgm:prSet presAssocID="{197D62BB-0E84-43C6-B226-3D725F46CCB0}" presName="Name0" presStyleCnt="0">
        <dgm:presLayoutVars>
          <dgm:dir/>
          <dgm:animLvl val="lvl"/>
          <dgm:resizeHandles val="exact"/>
        </dgm:presLayoutVars>
      </dgm:prSet>
      <dgm:spPr/>
    </dgm:pt>
    <dgm:pt modelId="{9A491154-6C50-46A0-8A31-D84E49575AC3}" type="pres">
      <dgm:prSet presAssocID="{60FC2AF4-CC51-4200-BE1A-9E5C78F3386C}" presName="linNode" presStyleCnt="0"/>
      <dgm:spPr/>
    </dgm:pt>
    <dgm:pt modelId="{2245C290-C01D-4644-9C69-62325AD43C9E}" type="pres">
      <dgm:prSet presAssocID="{60FC2AF4-CC51-4200-BE1A-9E5C78F3386C}" presName="parentText" presStyleLbl="node1" presStyleIdx="0" presStyleCnt="6" custScaleX="39102" custLinFactNeighborY="-62">
        <dgm:presLayoutVars>
          <dgm:chMax val="1"/>
          <dgm:bulletEnabled val="1"/>
        </dgm:presLayoutVars>
      </dgm:prSet>
      <dgm:spPr>
        <a:prstGeom prst="rect">
          <a:avLst/>
        </a:prstGeom>
      </dgm:spPr>
    </dgm:pt>
    <dgm:pt modelId="{FEEFA46D-99DB-4EC9-AB6B-FDE9A58603A2}" type="pres">
      <dgm:prSet presAssocID="{60FC2AF4-CC51-4200-BE1A-9E5C78F3386C}" presName="descendantText" presStyleLbl="alignAccFollowNode1" presStyleIdx="0" presStyleCnt="6" custScaleX="115710" custLinFactNeighborY="-78">
        <dgm:presLayoutVars>
          <dgm:bulletEnabled val="1"/>
        </dgm:presLayoutVars>
      </dgm:prSet>
      <dgm:spPr>
        <a:prstGeom prst="rect">
          <a:avLst/>
        </a:prstGeom>
      </dgm:spPr>
    </dgm:pt>
    <dgm:pt modelId="{92EEFB3D-938B-4D07-B6C5-84F601C89800}" type="pres">
      <dgm:prSet presAssocID="{5C398595-C23B-4A75-AE24-FB296FCA7B99}" presName="sp" presStyleCnt="0"/>
      <dgm:spPr/>
    </dgm:pt>
    <dgm:pt modelId="{3B4F0EB3-C5FB-41D7-B9BB-BBF0088DD60A}" type="pres">
      <dgm:prSet presAssocID="{CBA2CA63-2106-411C-890C-160CD832B37E}" presName="linNode" presStyleCnt="0"/>
      <dgm:spPr/>
    </dgm:pt>
    <dgm:pt modelId="{D9E2ACDF-9F84-4F6B-9789-D9414B9206EA}" type="pres">
      <dgm:prSet presAssocID="{CBA2CA63-2106-411C-890C-160CD832B37E}" presName="parentText" presStyleLbl="node1" presStyleIdx="1" presStyleCnt="6" custScaleX="39102" custLinFactNeighborY="-62">
        <dgm:presLayoutVars>
          <dgm:chMax val="1"/>
          <dgm:bulletEnabled val="1"/>
        </dgm:presLayoutVars>
      </dgm:prSet>
      <dgm:spPr>
        <a:prstGeom prst="rect">
          <a:avLst/>
        </a:prstGeom>
      </dgm:spPr>
    </dgm:pt>
    <dgm:pt modelId="{68A77F44-390C-4299-84D7-FC816EF16130}" type="pres">
      <dgm:prSet presAssocID="{CBA2CA63-2106-411C-890C-160CD832B37E}" presName="descendantText" presStyleLbl="alignAccFollowNode1" presStyleIdx="1" presStyleCnt="6" custScaleX="115710" custLinFactNeighborY="-78">
        <dgm:presLayoutVars>
          <dgm:bulletEnabled val="1"/>
        </dgm:presLayoutVars>
      </dgm:prSet>
      <dgm:spPr>
        <a:prstGeom prst="rect">
          <a:avLst/>
        </a:prstGeom>
      </dgm:spPr>
    </dgm:pt>
    <dgm:pt modelId="{A66BD18F-0CCC-48F9-ACFF-E94AA6D0F00C}" type="pres">
      <dgm:prSet presAssocID="{14D68AAC-AA88-4FF1-A0C0-0B85C65FD575}" presName="sp" presStyleCnt="0"/>
      <dgm:spPr/>
    </dgm:pt>
    <dgm:pt modelId="{F5A2B92C-2B67-4540-ADE7-9ED5BFF1A4FA}" type="pres">
      <dgm:prSet presAssocID="{B48E571D-88C7-4E86-8E4C-61160426D020}" presName="linNode" presStyleCnt="0"/>
      <dgm:spPr/>
    </dgm:pt>
    <dgm:pt modelId="{37FC0EA4-7A1D-4F3C-A96E-94A42B0C3B7D}" type="pres">
      <dgm:prSet presAssocID="{B48E571D-88C7-4E86-8E4C-61160426D020}" presName="parentText" presStyleLbl="node1" presStyleIdx="2" presStyleCnt="6" custScaleX="39102" custLinFactNeighborY="0">
        <dgm:presLayoutVars>
          <dgm:chMax val="1"/>
          <dgm:bulletEnabled val="1"/>
        </dgm:presLayoutVars>
      </dgm:prSet>
      <dgm:spPr>
        <a:prstGeom prst="rect">
          <a:avLst/>
        </a:prstGeom>
      </dgm:spPr>
    </dgm:pt>
    <dgm:pt modelId="{2FE6F438-CC64-4382-8E0C-45F214E4B954}" type="pres">
      <dgm:prSet presAssocID="{B48E571D-88C7-4E86-8E4C-61160426D020}" presName="descendantText" presStyleLbl="alignAccFollowNode1" presStyleIdx="2" presStyleCnt="6" custScaleX="115710" custLinFactNeighborY="0">
        <dgm:presLayoutVars>
          <dgm:bulletEnabled val="1"/>
        </dgm:presLayoutVars>
      </dgm:prSet>
      <dgm:spPr>
        <a:prstGeom prst="rect">
          <a:avLst/>
        </a:prstGeom>
      </dgm:spPr>
    </dgm:pt>
    <dgm:pt modelId="{6A6D59BE-0A28-4D35-A3FD-E0DAFC5B3291}" type="pres">
      <dgm:prSet presAssocID="{8058764A-A427-4572-BA0D-3F5CDDBE51E2}" presName="sp" presStyleCnt="0"/>
      <dgm:spPr/>
    </dgm:pt>
    <dgm:pt modelId="{A1C5B2C5-6661-4BFC-BC55-F553F430ECD7}" type="pres">
      <dgm:prSet presAssocID="{2F890B67-8FA1-4145-8DD9-F70BADFC2D02}" presName="linNode" presStyleCnt="0"/>
      <dgm:spPr/>
    </dgm:pt>
    <dgm:pt modelId="{061FCDC0-033D-4FC6-B893-2A1125516E19}" type="pres">
      <dgm:prSet presAssocID="{2F890B67-8FA1-4145-8DD9-F70BADFC2D02}" presName="parentText" presStyleLbl="node1" presStyleIdx="3" presStyleCnt="6" custScaleX="39102" custLinFactNeighborY="0">
        <dgm:presLayoutVars>
          <dgm:chMax val="1"/>
          <dgm:bulletEnabled val="1"/>
        </dgm:presLayoutVars>
      </dgm:prSet>
      <dgm:spPr>
        <a:prstGeom prst="rect">
          <a:avLst/>
        </a:prstGeom>
      </dgm:spPr>
    </dgm:pt>
    <dgm:pt modelId="{EC2D521B-B85E-48C5-9E21-A76FEF1DD694}" type="pres">
      <dgm:prSet presAssocID="{2F890B67-8FA1-4145-8DD9-F70BADFC2D02}" presName="descendantText" presStyleLbl="alignAccFollowNode1" presStyleIdx="3" presStyleCnt="6" custScaleX="115710" custLinFactNeighborY="0">
        <dgm:presLayoutVars>
          <dgm:bulletEnabled val="1"/>
        </dgm:presLayoutVars>
      </dgm:prSet>
      <dgm:spPr>
        <a:prstGeom prst="rect">
          <a:avLst/>
        </a:prstGeom>
      </dgm:spPr>
    </dgm:pt>
    <dgm:pt modelId="{120580A5-82BB-4FC6-BE6A-C447D1733473}" type="pres">
      <dgm:prSet presAssocID="{5E766854-2A35-4DBF-9B50-064CC8436C16}" presName="sp" presStyleCnt="0"/>
      <dgm:spPr/>
    </dgm:pt>
    <dgm:pt modelId="{96DFB268-F095-4EEF-ACAE-A0B93B5D237C}" type="pres">
      <dgm:prSet presAssocID="{A6AA4899-9D75-44E2-BE2E-ECBD30C19BD9}" presName="linNode" presStyleCnt="0"/>
      <dgm:spPr/>
    </dgm:pt>
    <dgm:pt modelId="{5974287F-45BA-4B7B-B416-4A3EA3F72A48}" type="pres">
      <dgm:prSet presAssocID="{A6AA4899-9D75-44E2-BE2E-ECBD30C19BD9}" presName="parentText" presStyleLbl="node1" presStyleIdx="4" presStyleCnt="6" custScaleX="39102" custLinFactNeighborY="0">
        <dgm:presLayoutVars>
          <dgm:chMax val="1"/>
          <dgm:bulletEnabled val="1"/>
        </dgm:presLayoutVars>
      </dgm:prSet>
      <dgm:spPr>
        <a:prstGeom prst="rect">
          <a:avLst/>
        </a:prstGeom>
      </dgm:spPr>
    </dgm:pt>
    <dgm:pt modelId="{401C3854-E4B4-4465-995C-EBE1887EF74B}" type="pres">
      <dgm:prSet presAssocID="{A6AA4899-9D75-44E2-BE2E-ECBD30C19BD9}" presName="descendantText" presStyleLbl="alignAccFollowNode1" presStyleIdx="4" presStyleCnt="6" custScaleX="115710" custLinFactNeighborY="0">
        <dgm:presLayoutVars>
          <dgm:bulletEnabled val="1"/>
        </dgm:presLayoutVars>
      </dgm:prSet>
      <dgm:spPr>
        <a:prstGeom prst="rect">
          <a:avLst/>
        </a:prstGeom>
      </dgm:spPr>
    </dgm:pt>
    <dgm:pt modelId="{015D8C56-AE89-4EB4-9FE3-0D47A72C724F}" type="pres">
      <dgm:prSet presAssocID="{294160DE-5EF5-4A4E-AFA9-2D58372027B6}" presName="sp" presStyleCnt="0"/>
      <dgm:spPr/>
    </dgm:pt>
    <dgm:pt modelId="{A8598A23-AB03-4346-BE0A-F6CD38F682B1}" type="pres">
      <dgm:prSet presAssocID="{D9FEB377-E015-40E8-ADDB-F1A7106EC3B2}" presName="linNode" presStyleCnt="0"/>
      <dgm:spPr/>
    </dgm:pt>
    <dgm:pt modelId="{478D4588-9F64-46EC-9EDE-D813511A6267}" type="pres">
      <dgm:prSet presAssocID="{D9FEB377-E015-40E8-ADDB-F1A7106EC3B2}" presName="parentText" presStyleLbl="node1" presStyleIdx="5" presStyleCnt="6" custScaleX="39102" custLinFactNeighborY="0">
        <dgm:presLayoutVars>
          <dgm:chMax val="1"/>
          <dgm:bulletEnabled val="1"/>
        </dgm:presLayoutVars>
      </dgm:prSet>
      <dgm:spPr>
        <a:prstGeom prst="rect">
          <a:avLst/>
        </a:prstGeom>
      </dgm:spPr>
    </dgm:pt>
    <dgm:pt modelId="{68E100F4-BE20-4BE0-A9DE-BB5B537F1E44}" type="pres">
      <dgm:prSet presAssocID="{D9FEB377-E015-40E8-ADDB-F1A7106EC3B2}" presName="descendantText" presStyleLbl="alignAccFollowNode1" presStyleIdx="5" presStyleCnt="6" custScaleX="115710">
        <dgm:presLayoutVars>
          <dgm:bulletEnabled val="1"/>
        </dgm:presLayoutVars>
      </dgm:prSet>
      <dgm:spPr>
        <a:prstGeom prst="rect">
          <a:avLst/>
        </a:prstGeom>
      </dgm:spPr>
    </dgm:pt>
  </dgm:ptLst>
  <dgm:cxnLst>
    <dgm:cxn modelId="{A3576704-BC54-4765-BFB9-4ECDAE8BC8AC}" type="presOf" srcId="{BB58B3C3-20B5-4A8B-80C3-1A78D5EC0A37}" destId="{FEEFA46D-99DB-4EC9-AB6B-FDE9A58603A2}" srcOrd="0" destOrd="0" presId="urn:microsoft.com/office/officeart/2005/8/layout/vList5"/>
    <dgm:cxn modelId="{00FC6815-3F97-410A-9C96-2B2FA93E5407}" srcId="{A6AA4899-9D75-44E2-BE2E-ECBD30C19BD9}" destId="{B0A46DC5-FA33-47DD-A8BF-58534568A101}" srcOrd="0" destOrd="0" parTransId="{7DA9E0A9-4BDD-49CD-AD2A-8AC5AAB70077}" sibTransId="{86D283CE-C29E-42B2-B4F2-0715B12CACF5}"/>
    <dgm:cxn modelId="{903F7231-F23A-47E4-A7AC-44C12D19DAC1}" srcId="{197D62BB-0E84-43C6-B226-3D725F46CCB0}" destId="{A6AA4899-9D75-44E2-BE2E-ECBD30C19BD9}" srcOrd="4" destOrd="0" parTransId="{A8CDAA2B-438E-432F-9ED2-918F01401857}" sibTransId="{294160DE-5EF5-4A4E-AFA9-2D58372027B6}"/>
    <dgm:cxn modelId="{C358B43C-E196-4FBE-9E21-3DF5905C8818}" type="presOf" srcId="{C0FA8149-0A8F-4F2F-AC12-3685BEBFA3ED}" destId="{EC2D521B-B85E-48C5-9E21-A76FEF1DD694}" srcOrd="0" destOrd="0" presId="urn:microsoft.com/office/officeart/2005/8/layout/vList5"/>
    <dgm:cxn modelId="{C0D90D5C-0709-4681-8CFE-3789F64A8273}" type="presOf" srcId="{81C821EB-56C3-4A15-BA71-40B6452C7FAA}" destId="{68A77F44-390C-4299-84D7-FC816EF16130}" srcOrd="0" destOrd="0" presId="urn:microsoft.com/office/officeart/2005/8/layout/vList5"/>
    <dgm:cxn modelId="{9AE1035F-C79D-4A31-B8A8-57000C060565}" srcId="{CBA2CA63-2106-411C-890C-160CD832B37E}" destId="{81C821EB-56C3-4A15-BA71-40B6452C7FAA}" srcOrd="0" destOrd="0" parTransId="{0FD2F7DF-6DB9-4EAD-AC3A-65A42112FA38}" sibTransId="{8A822CA6-9F2A-462F-8F6A-0F0EDC52672E}"/>
    <dgm:cxn modelId="{13B3CD44-C230-4BA9-A333-51F11ABEE720}" srcId="{D9FEB377-E015-40E8-ADDB-F1A7106EC3B2}" destId="{57CCB1F4-E9DC-44A5-A743-26443EBECB0C}" srcOrd="0" destOrd="0" parTransId="{CD1342DE-90FB-4ACB-BED4-77689DF8A37D}" sibTransId="{CB8F0BD3-C71F-485C-973C-5001A5824325}"/>
    <dgm:cxn modelId="{EC373F46-FDE8-42FA-AD9F-8EBCB3FC85FC}" srcId="{197D62BB-0E84-43C6-B226-3D725F46CCB0}" destId="{CBA2CA63-2106-411C-890C-160CD832B37E}" srcOrd="1" destOrd="0" parTransId="{A3882777-B841-47CB-B35A-9449FFAEA2AF}" sibTransId="{14D68AAC-AA88-4FF1-A0C0-0B85C65FD575}"/>
    <dgm:cxn modelId="{C9BB0C79-D255-4E4A-9DBC-6EFCC2BCD8ED}" srcId="{197D62BB-0E84-43C6-B226-3D725F46CCB0}" destId="{B48E571D-88C7-4E86-8E4C-61160426D020}" srcOrd="2" destOrd="0" parTransId="{5E9C74E0-18C1-4596-A5D0-96D3F9137AE6}" sibTransId="{8058764A-A427-4572-BA0D-3F5CDDBE51E2}"/>
    <dgm:cxn modelId="{8B4C9D59-18A0-4BD4-A0A9-57A15CDE31EB}" type="presOf" srcId="{60FC2AF4-CC51-4200-BE1A-9E5C78F3386C}" destId="{2245C290-C01D-4644-9C69-62325AD43C9E}" srcOrd="0" destOrd="0" presId="urn:microsoft.com/office/officeart/2005/8/layout/vList5"/>
    <dgm:cxn modelId="{BEEAA07D-5D96-47E6-A6AF-113C8991C041}" type="presOf" srcId="{D9FEB377-E015-40E8-ADDB-F1A7106EC3B2}" destId="{478D4588-9F64-46EC-9EDE-D813511A6267}" srcOrd="0" destOrd="0" presId="urn:microsoft.com/office/officeart/2005/8/layout/vList5"/>
    <dgm:cxn modelId="{5D785982-C11F-474F-8857-EE2E459FC6E6}" srcId="{197D62BB-0E84-43C6-B226-3D725F46CCB0}" destId="{D9FEB377-E015-40E8-ADDB-F1A7106EC3B2}" srcOrd="5" destOrd="0" parTransId="{149F825E-7444-4805-9128-C1A197F55E48}" sibTransId="{C0130306-8ABF-4E40-AE02-25613E3155F8}"/>
    <dgm:cxn modelId="{0ADECC86-EF5B-4144-B932-4D189647ED8D}" srcId="{197D62BB-0E84-43C6-B226-3D725F46CCB0}" destId="{2F890B67-8FA1-4145-8DD9-F70BADFC2D02}" srcOrd="3" destOrd="0" parTransId="{1BC13E1A-95F3-455B-A74E-1897217DA2F9}" sibTransId="{5E766854-2A35-4DBF-9B50-064CC8436C16}"/>
    <dgm:cxn modelId="{BC345C9C-FC98-4532-A0B9-392D69C3D3EB}" type="presOf" srcId="{197D62BB-0E84-43C6-B226-3D725F46CCB0}" destId="{B289206D-A47D-462F-A3C0-001A57EE7364}" srcOrd="0" destOrd="0" presId="urn:microsoft.com/office/officeart/2005/8/layout/vList5"/>
    <dgm:cxn modelId="{AB79D49D-D0F4-482E-9223-6786A3A501C1}" srcId="{B48E571D-88C7-4E86-8E4C-61160426D020}" destId="{56E1ABC8-71EF-483A-AB0C-26800077DB31}" srcOrd="0" destOrd="0" parTransId="{60306C76-CB1B-4E13-8FBB-E7B547636501}" sibTransId="{F0005BA3-C063-4E8B-9018-C465AA1B2FFA}"/>
    <dgm:cxn modelId="{CE3585A2-948C-4E97-AC09-5CB8166893F7}" srcId="{60FC2AF4-CC51-4200-BE1A-9E5C78F3386C}" destId="{BB58B3C3-20B5-4A8B-80C3-1A78D5EC0A37}" srcOrd="0" destOrd="0" parTransId="{7ADA4D09-F363-45BF-887B-F7D5140883B1}" sibTransId="{86DF2BAB-9A6A-4A90-98BE-727B3293F21F}"/>
    <dgm:cxn modelId="{5AFE25A7-CF1D-4FC9-8C3C-EA00A599FAD0}" type="presOf" srcId="{57CCB1F4-E9DC-44A5-A743-26443EBECB0C}" destId="{68E100F4-BE20-4BE0-A9DE-BB5B537F1E44}" srcOrd="0" destOrd="0" presId="urn:microsoft.com/office/officeart/2005/8/layout/vList5"/>
    <dgm:cxn modelId="{D3793EAB-2FB8-4097-9E0E-9EB9F285EAA0}" srcId="{197D62BB-0E84-43C6-B226-3D725F46CCB0}" destId="{60FC2AF4-CC51-4200-BE1A-9E5C78F3386C}" srcOrd="0" destOrd="0" parTransId="{BBA48FDA-BE0D-4E3C-9C0B-B7A6514F45D8}" sibTransId="{5C398595-C23B-4A75-AE24-FB296FCA7B99}"/>
    <dgm:cxn modelId="{F14920BB-A49C-4CB4-9910-9C9AFB8232EE}" type="presOf" srcId="{B0A46DC5-FA33-47DD-A8BF-58534568A101}" destId="{401C3854-E4B4-4465-995C-EBE1887EF74B}" srcOrd="0" destOrd="0" presId="urn:microsoft.com/office/officeart/2005/8/layout/vList5"/>
    <dgm:cxn modelId="{C13746BF-6E8B-48D6-B291-FEEA2404935C}" srcId="{2F890B67-8FA1-4145-8DD9-F70BADFC2D02}" destId="{C0FA8149-0A8F-4F2F-AC12-3685BEBFA3ED}" srcOrd="0" destOrd="0" parTransId="{E79818F0-14A5-42DB-8BBE-F10659D03409}" sibTransId="{1226D992-388F-446E-8F46-A2C8F4520FAA}"/>
    <dgm:cxn modelId="{ED3DCEC8-B141-4FD6-892A-DF39D3C5EDDF}" type="presOf" srcId="{CBA2CA63-2106-411C-890C-160CD832B37E}" destId="{D9E2ACDF-9F84-4F6B-9789-D9414B9206EA}" srcOrd="0" destOrd="0" presId="urn:microsoft.com/office/officeart/2005/8/layout/vList5"/>
    <dgm:cxn modelId="{3A5820CB-C403-4D2F-B793-AAE983634DD0}" type="presOf" srcId="{56E1ABC8-71EF-483A-AB0C-26800077DB31}" destId="{2FE6F438-CC64-4382-8E0C-45F214E4B954}" srcOrd="0" destOrd="0" presId="urn:microsoft.com/office/officeart/2005/8/layout/vList5"/>
    <dgm:cxn modelId="{920A47D0-8355-4A41-B9AE-89A5FDCCB061}" type="presOf" srcId="{A6AA4899-9D75-44E2-BE2E-ECBD30C19BD9}" destId="{5974287F-45BA-4B7B-B416-4A3EA3F72A48}" srcOrd="0" destOrd="0" presId="urn:microsoft.com/office/officeart/2005/8/layout/vList5"/>
    <dgm:cxn modelId="{7ED634E6-7A2B-4DCC-9A9F-7FCD1E45077A}" type="presOf" srcId="{2F890B67-8FA1-4145-8DD9-F70BADFC2D02}" destId="{061FCDC0-033D-4FC6-B893-2A1125516E19}" srcOrd="0" destOrd="0" presId="urn:microsoft.com/office/officeart/2005/8/layout/vList5"/>
    <dgm:cxn modelId="{9E54C2F5-D19C-4697-9985-8E07B78BB6D2}" type="presOf" srcId="{B48E571D-88C7-4E86-8E4C-61160426D020}" destId="{37FC0EA4-7A1D-4F3C-A96E-94A42B0C3B7D}" srcOrd="0" destOrd="0" presId="urn:microsoft.com/office/officeart/2005/8/layout/vList5"/>
    <dgm:cxn modelId="{030B47F6-9CE5-4A9D-85CE-58C3876584B6}" type="presParOf" srcId="{B289206D-A47D-462F-A3C0-001A57EE7364}" destId="{9A491154-6C50-46A0-8A31-D84E49575AC3}" srcOrd="0" destOrd="0" presId="urn:microsoft.com/office/officeart/2005/8/layout/vList5"/>
    <dgm:cxn modelId="{813E2992-9A1A-458B-951E-1464DF7FE15B}" type="presParOf" srcId="{9A491154-6C50-46A0-8A31-D84E49575AC3}" destId="{2245C290-C01D-4644-9C69-62325AD43C9E}" srcOrd="0" destOrd="0" presId="urn:microsoft.com/office/officeart/2005/8/layout/vList5"/>
    <dgm:cxn modelId="{D6CD2D08-B289-4B9A-8D4D-AB186B1BBAD8}" type="presParOf" srcId="{9A491154-6C50-46A0-8A31-D84E49575AC3}" destId="{FEEFA46D-99DB-4EC9-AB6B-FDE9A58603A2}" srcOrd="1" destOrd="0" presId="urn:microsoft.com/office/officeart/2005/8/layout/vList5"/>
    <dgm:cxn modelId="{EF922CBC-7E3B-4759-BD92-4D9BF94435CA}" type="presParOf" srcId="{B289206D-A47D-462F-A3C0-001A57EE7364}" destId="{92EEFB3D-938B-4D07-B6C5-84F601C89800}" srcOrd="1" destOrd="0" presId="urn:microsoft.com/office/officeart/2005/8/layout/vList5"/>
    <dgm:cxn modelId="{C87B7A75-A4C7-421D-A71C-0C160AE84377}" type="presParOf" srcId="{B289206D-A47D-462F-A3C0-001A57EE7364}" destId="{3B4F0EB3-C5FB-41D7-B9BB-BBF0088DD60A}" srcOrd="2" destOrd="0" presId="urn:microsoft.com/office/officeart/2005/8/layout/vList5"/>
    <dgm:cxn modelId="{B5B9E2F0-B63E-42B1-A0F7-1EDE27B85C8E}" type="presParOf" srcId="{3B4F0EB3-C5FB-41D7-B9BB-BBF0088DD60A}" destId="{D9E2ACDF-9F84-4F6B-9789-D9414B9206EA}" srcOrd="0" destOrd="0" presId="urn:microsoft.com/office/officeart/2005/8/layout/vList5"/>
    <dgm:cxn modelId="{3FB4EA04-1E0C-49FD-BE35-8898FFBB1A9E}" type="presParOf" srcId="{3B4F0EB3-C5FB-41D7-B9BB-BBF0088DD60A}" destId="{68A77F44-390C-4299-84D7-FC816EF16130}" srcOrd="1" destOrd="0" presId="urn:microsoft.com/office/officeart/2005/8/layout/vList5"/>
    <dgm:cxn modelId="{72335F16-65F1-41F7-83B5-B044674B43C1}" type="presParOf" srcId="{B289206D-A47D-462F-A3C0-001A57EE7364}" destId="{A66BD18F-0CCC-48F9-ACFF-E94AA6D0F00C}" srcOrd="3" destOrd="0" presId="urn:microsoft.com/office/officeart/2005/8/layout/vList5"/>
    <dgm:cxn modelId="{D8A2BF64-1768-4955-917B-A3405DFB168C}" type="presParOf" srcId="{B289206D-A47D-462F-A3C0-001A57EE7364}" destId="{F5A2B92C-2B67-4540-ADE7-9ED5BFF1A4FA}" srcOrd="4" destOrd="0" presId="urn:microsoft.com/office/officeart/2005/8/layout/vList5"/>
    <dgm:cxn modelId="{9D2C366D-6B06-44E4-B0E5-DBB7C9FBFDFC}" type="presParOf" srcId="{F5A2B92C-2B67-4540-ADE7-9ED5BFF1A4FA}" destId="{37FC0EA4-7A1D-4F3C-A96E-94A42B0C3B7D}" srcOrd="0" destOrd="0" presId="urn:microsoft.com/office/officeart/2005/8/layout/vList5"/>
    <dgm:cxn modelId="{E05D3451-915D-4064-8A16-E1F6945A2353}" type="presParOf" srcId="{F5A2B92C-2B67-4540-ADE7-9ED5BFF1A4FA}" destId="{2FE6F438-CC64-4382-8E0C-45F214E4B954}" srcOrd="1" destOrd="0" presId="urn:microsoft.com/office/officeart/2005/8/layout/vList5"/>
    <dgm:cxn modelId="{C2C36E94-1B4D-4B5B-A732-461853BCCAEA}" type="presParOf" srcId="{B289206D-A47D-462F-A3C0-001A57EE7364}" destId="{6A6D59BE-0A28-4D35-A3FD-E0DAFC5B3291}" srcOrd="5" destOrd="0" presId="urn:microsoft.com/office/officeart/2005/8/layout/vList5"/>
    <dgm:cxn modelId="{FB9C6103-D278-4CB9-B09F-E618D13A4673}" type="presParOf" srcId="{B289206D-A47D-462F-A3C0-001A57EE7364}" destId="{A1C5B2C5-6661-4BFC-BC55-F553F430ECD7}" srcOrd="6" destOrd="0" presId="urn:microsoft.com/office/officeart/2005/8/layout/vList5"/>
    <dgm:cxn modelId="{5CCDB576-F5A6-4DD3-B961-C44033424447}" type="presParOf" srcId="{A1C5B2C5-6661-4BFC-BC55-F553F430ECD7}" destId="{061FCDC0-033D-4FC6-B893-2A1125516E19}" srcOrd="0" destOrd="0" presId="urn:microsoft.com/office/officeart/2005/8/layout/vList5"/>
    <dgm:cxn modelId="{3A0907D6-1BBA-492F-9BED-CE22A8B3D7D3}" type="presParOf" srcId="{A1C5B2C5-6661-4BFC-BC55-F553F430ECD7}" destId="{EC2D521B-B85E-48C5-9E21-A76FEF1DD694}" srcOrd="1" destOrd="0" presId="urn:microsoft.com/office/officeart/2005/8/layout/vList5"/>
    <dgm:cxn modelId="{0E95B721-426B-4DAA-BD8B-9314F8895E6A}" type="presParOf" srcId="{B289206D-A47D-462F-A3C0-001A57EE7364}" destId="{120580A5-82BB-4FC6-BE6A-C447D1733473}" srcOrd="7" destOrd="0" presId="urn:microsoft.com/office/officeart/2005/8/layout/vList5"/>
    <dgm:cxn modelId="{B668F1BE-F29E-4322-AB93-BC826478F559}" type="presParOf" srcId="{B289206D-A47D-462F-A3C0-001A57EE7364}" destId="{96DFB268-F095-4EEF-ACAE-A0B93B5D237C}" srcOrd="8" destOrd="0" presId="urn:microsoft.com/office/officeart/2005/8/layout/vList5"/>
    <dgm:cxn modelId="{541472FB-8690-478E-BD3A-D5BA29755EE8}" type="presParOf" srcId="{96DFB268-F095-4EEF-ACAE-A0B93B5D237C}" destId="{5974287F-45BA-4B7B-B416-4A3EA3F72A48}" srcOrd="0" destOrd="0" presId="urn:microsoft.com/office/officeart/2005/8/layout/vList5"/>
    <dgm:cxn modelId="{71D51EBF-E550-4B18-83C1-8E919B690288}" type="presParOf" srcId="{96DFB268-F095-4EEF-ACAE-A0B93B5D237C}" destId="{401C3854-E4B4-4465-995C-EBE1887EF74B}" srcOrd="1" destOrd="0" presId="urn:microsoft.com/office/officeart/2005/8/layout/vList5"/>
    <dgm:cxn modelId="{1D576F7A-E372-435E-B97C-8BA529A40A72}" type="presParOf" srcId="{B289206D-A47D-462F-A3C0-001A57EE7364}" destId="{015D8C56-AE89-4EB4-9FE3-0D47A72C724F}" srcOrd="9" destOrd="0" presId="urn:microsoft.com/office/officeart/2005/8/layout/vList5"/>
    <dgm:cxn modelId="{8A3AF7F2-37EB-453C-9071-9C8C721F3DFF}" type="presParOf" srcId="{B289206D-A47D-462F-A3C0-001A57EE7364}" destId="{A8598A23-AB03-4346-BE0A-F6CD38F682B1}" srcOrd="10" destOrd="0" presId="urn:microsoft.com/office/officeart/2005/8/layout/vList5"/>
    <dgm:cxn modelId="{80D4D9CB-407B-4ECD-969F-30999D8CC348}" type="presParOf" srcId="{A8598A23-AB03-4346-BE0A-F6CD38F682B1}" destId="{478D4588-9F64-46EC-9EDE-D813511A6267}" srcOrd="0" destOrd="0" presId="urn:microsoft.com/office/officeart/2005/8/layout/vList5"/>
    <dgm:cxn modelId="{B2A58E53-757B-4009-9215-99F6627CC3A9}" type="presParOf" srcId="{A8598A23-AB03-4346-BE0A-F6CD38F682B1}" destId="{68E100F4-BE20-4BE0-A9DE-BB5B537F1E44}"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A070F27E-E771-43F6-8B34-658BA610D7B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C669AB-DBF1-48EC-A8CC-F63D130DBDC2}">
      <dgm:prSet/>
      <dgm:spPr>
        <a:solidFill>
          <a:srgbClr val="004990"/>
        </a:solidFill>
      </dgm:spPr>
      <dgm:t>
        <a:bodyPr/>
        <a:lstStyle/>
        <a:p>
          <a:r>
            <a:rPr lang="en-US">
              <a:latin typeface="Arial" panose="020B0604020202020204" pitchFamily="34" charset="0"/>
              <a:cs typeface="Arial" panose="020B0604020202020204" pitchFamily="34" charset="0"/>
            </a:rPr>
            <a:t>Background</a:t>
          </a:r>
        </a:p>
      </dgm:t>
    </dgm:pt>
    <dgm:pt modelId="{5C5FED01-BB51-4B9C-A3A6-BFA5C31A9A13}" type="parTrans" cxnId="{7B3737A2-DA08-40E7-A1EF-85B3F954352F}">
      <dgm:prSet/>
      <dgm:spPr/>
      <dgm:t>
        <a:bodyPr/>
        <a:lstStyle/>
        <a:p>
          <a:endParaRPr lang="en-US">
            <a:latin typeface="Arial" panose="020B0604020202020204" pitchFamily="34" charset="0"/>
            <a:cs typeface="Arial" panose="020B0604020202020204" pitchFamily="34" charset="0"/>
          </a:endParaRPr>
        </a:p>
      </dgm:t>
    </dgm:pt>
    <dgm:pt modelId="{55FE690D-A3FD-4B69-95D9-6192C7E39AC3}" type="sibTrans" cxnId="{7B3737A2-DA08-40E7-A1EF-85B3F954352F}">
      <dgm:prSet/>
      <dgm:spPr/>
      <dgm:t>
        <a:bodyPr/>
        <a:lstStyle/>
        <a:p>
          <a:endParaRPr lang="en-US">
            <a:latin typeface="Arial" panose="020B0604020202020204" pitchFamily="34" charset="0"/>
            <a:cs typeface="Arial" panose="020B0604020202020204" pitchFamily="34" charset="0"/>
          </a:endParaRPr>
        </a:p>
      </dgm:t>
    </dgm:pt>
    <dgm:pt modelId="{A030BAF3-1299-4A98-83CB-9673CA6F481A}">
      <dgm:prSet/>
      <dgm:spPr/>
      <dgm:t>
        <a:bodyPr/>
        <a:lstStyle/>
        <a:p>
          <a:r>
            <a:rPr lang="en-US" dirty="0">
              <a:solidFill>
                <a:schemeClr val="tx1">
                  <a:lumMod val="65000"/>
                  <a:lumOff val="35000"/>
                </a:schemeClr>
              </a:solidFill>
              <a:latin typeface="Arial" panose="020B0604020202020204" pitchFamily="34" charset="0"/>
              <a:cs typeface="Arial" panose="020B0604020202020204" pitchFamily="34" charset="0"/>
            </a:rPr>
            <a:t>Site 14, a former chemical waste evaporation pond, 120 feet x 60 feet</a:t>
          </a:r>
        </a:p>
      </dgm:t>
    </dgm:pt>
    <dgm:pt modelId="{C32C66C0-45B1-4830-AFB3-EFE3DDA55DAB}" type="parTrans" cxnId="{2876A181-DF62-4F09-BD2D-2EB2C90DFBFF}">
      <dgm:prSet/>
      <dgm:spPr/>
      <dgm:t>
        <a:bodyPr/>
        <a:lstStyle/>
        <a:p>
          <a:endParaRPr lang="en-US">
            <a:latin typeface="Arial" panose="020B0604020202020204" pitchFamily="34" charset="0"/>
            <a:cs typeface="Arial" panose="020B0604020202020204" pitchFamily="34" charset="0"/>
          </a:endParaRPr>
        </a:p>
      </dgm:t>
    </dgm:pt>
    <dgm:pt modelId="{0DABAF79-C980-416D-BFC5-B3977A8AF2A5}" type="sibTrans" cxnId="{2876A181-DF62-4F09-BD2D-2EB2C90DFBFF}">
      <dgm:prSet/>
      <dgm:spPr/>
      <dgm:t>
        <a:bodyPr/>
        <a:lstStyle/>
        <a:p>
          <a:endParaRPr lang="en-US">
            <a:latin typeface="Arial" panose="020B0604020202020204" pitchFamily="34" charset="0"/>
            <a:cs typeface="Arial" panose="020B0604020202020204" pitchFamily="34" charset="0"/>
          </a:endParaRPr>
        </a:p>
      </dgm:t>
    </dgm:pt>
    <dgm:pt modelId="{06028C44-4731-45D8-88E7-36EE945F2597}">
      <dgm:prSet/>
      <dgm:spPr/>
      <dgm:t>
        <a:bodyPr/>
        <a:lstStyle/>
        <a:p>
          <a:r>
            <a:rPr lang="en-US" dirty="0">
              <a:solidFill>
                <a:schemeClr val="tx1">
                  <a:lumMod val="65000"/>
                  <a:lumOff val="35000"/>
                </a:schemeClr>
              </a:solidFill>
              <a:latin typeface="Arial" panose="020B0604020202020204" pitchFamily="34" charset="0"/>
              <a:cs typeface="Arial" panose="020B0604020202020204" pitchFamily="34" charset="0"/>
            </a:rPr>
            <a:t>Historical discharges of waste chemicals</a:t>
          </a:r>
        </a:p>
      </dgm:t>
    </dgm:pt>
    <dgm:pt modelId="{CAFE1701-69DA-49E9-B6D3-6AEF0F35F7E7}" type="parTrans" cxnId="{CC04E372-569D-4FD6-BDAC-D2EF33C38AEB}">
      <dgm:prSet/>
      <dgm:spPr/>
      <dgm:t>
        <a:bodyPr/>
        <a:lstStyle/>
        <a:p>
          <a:endParaRPr lang="en-US">
            <a:latin typeface="Arial" panose="020B0604020202020204" pitchFamily="34" charset="0"/>
            <a:cs typeface="Arial" panose="020B0604020202020204" pitchFamily="34" charset="0"/>
          </a:endParaRPr>
        </a:p>
      </dgm:t>
    </dgm:pt>
    <dgm:pt modelId="{D939E42F-C46B-48C7-870D-F35EB8619068}" type="sibTrans" cxnId="{CC04E372-569D-4FD6-BDAC-D2EF33C38AEB}">
      <dgm:prSet/>
      <dgm:spPr/>
      <dgm:t>
        <a:bodyPr/>
        <a:lstStyle/>
        <a:p>
          <a:endParaRPr lang="en-US">
            <a:latin typeface="Arial" panose="020B0604020202020204" pitchFamily="34" charset="0"/>
            <a:cs typeface="Arial" panose="020B0604020202020204" pitchFamily="34" charset="0"/>
          </a:endParaRPr>
        </a:p>
      </dgm:t>
    </dgm:pt>
    <dgm:pt modelId="{99F11524-6249-4151-BC56-3F6782C92766}">
      <dgm:prSet/>
      <dgm:spPr/>
      <dgm:t>
        <a:bodyPr/>
        <a:lstStyle/>
        <a:p>
          <a:r>
            <a:rPr lang="en-US" dirty="0">
              <a:solidFill>
                <a:schemeClr val="tx1">
                  <a:lumMod val="65000"/>
                  <a:lumOff val="35000"/>
                </a:schemeClr>
              </a:solidFill>
              <a:latin typeface="Arial" panose="020B0604020202020204" pitchFamily="34" charset="0"/>
              <a:cs typeface="Arial" panose="020B0604020202020204" pitchFamily="34" charset="0"/>
            </a:rPr>
            <a:t>Chemical warfare waste</a:t>
          </a:r>
        </a:p>
      </dgm:t>
    </dgm:pt>
    <dgm:pt modelId="{9298AC19-3EE2-46FB-BBF7-2A152C765AFB}" type="parTrans" cxnId="{EBF276B4-1DC4-4105-9022-CD0505BA82CC}">
      <dgm:prSet/>
      <dgm:spPr/>
      <dgm:t>
        <a:bodyPr/>
        <a:lstStyle/>
        <a:p>
          <a:endParaRPr lang="en-US">
            <a:latin typeface="Arial" panose="020B0604020202020204" pitchFamily="34" charset="0"/>
            <a:cs typeface="Arial" panose="020B0604020202020204" pitchFamily="34" charset="0"/>
          </a:endParaRPr>
        </a:p>
      </dgm:t>
    </dgm:pt>
    <dgm:pt modelId="{899D7B27-A1F6-4ACB-9060-F97CC72EDB9B}" type="sibTrans" cxnId="{EBF276B4-1DC4-4105-9022-CD0505BA82CC}">
      <dgm:prSet/>
      <dgm:spPr/>
      <dgm:t>
        <a:bodyPr/>
        <a:lstStyle/>
        <a:p>
          <a:endParaRPr lang="en-US">
            <a:latin typeface="Arial" panose="020B0604020202020204" pitchFamily="34" charset="0"/>
            <a:cs typeface="Arial" panose="020B0604020202020204" pitchFamily="34" charset="0"/>
          </a:endParaRPr>
        </a:p>
      </dgm:t>
    </dgm:pt>
    <dgm:pt modelId="{4627C3A7-C30A-4413-A170-EF2B038622DF}">
      <dgm:prSet/>
      <dgm:spPr/>
      <dgm:t>
        <a:bodyPr/>
        <a:lstStyle/>
        <a:p>
          <a:r>
            <a:rPr lang="en-US" dirty="0">
              <a:solidFill>
                <a:schemeClr val="tx1">
                  <a:lumMod val="65000"/>
                  <a:lumOff val="35000"/>
                </a:schemeClr>
              </a:solidFill>
              <a:latin typeface="Arial" panose="020B0604020202020204" pitchFamily="34" charset="0"/>
              <a:cs typeface="Arial" panose="020B0604020202020204" pitchFamily="34" charset="0"/>
            </a:rPr>
            <a:t>Gun barrel rinsing</a:t>
          </a:r>
        </a:p>
      </dgm:t>
    </dgm:pt>
    <dgm:pt modelId="{379F8518-D6CC-49F2-B3D7-0665EBE6C621}" type="parTrans" cxnId="{4443D6F8-7FB8-4B72-BB18-AB94EC696531}">
      <dgm:prSet/>
      <dgm:spPr/>
      <dgm:t>
        <a:bodyPr/>
        <a:lstStyle/>
        <a:p>
          <a:endParaRPr lang="en-US">
            <a:latin typeface="Arial" panose="020B0604020202020204" pitchFamily="34" charset="0"/>
            <a:cs typeface="Arial" panose="020B0604020202020204" pitchFamily="34" charset="0"/>
          </a:endParaRPr>
        </a:p>
      </dgm:t>
    </dgm:pt>
    <dgm:pt modelId="{AF30A0D7-37BA-4BD2-9AF8-421EA23F1471}" type="sibTrans" cxnId="{4443D6F8-7FB8-4B72-BB18-AB94EC696531}">
      <dgm:prSet/>
      <dgm:spPr/>
      <dgm:t>
        <a:bodyPr/>
        <a:lstStyle/>
        <a:p>
          <a:endParaRPr lang="en-US">
            <a:latin typeface="Arial" panose="020B0604020202020204" pitchFamily="34" charset="0"/>
            <a:cs typeface="Arial" panose="020B0604020202020204" pitchFamily="34" charset="0"/>
          </a:endParaRPr>
        </a:p>
      </dgm:t>
    </dgm:pt>
    <dgm:pt modelId="{DC0A1ED7-A223-4AC7-BE23-FEABE2C064CA}">
      <dgm:prSet/>
      <dgm:spPr>
        <a:solidFill>
          <a:srgbClr val="004990"/>
        </a:solidFill>
      </dgm:spPr>
      <dgm:t>
        <a:bodyPr/>
        <a:lstStyle/>
        <a:p>
          <a:r>
            <a:rPr lang="en-US" dirty="0">
              <a:latin typeface="Arial" panose="020B0604020202020204" pitchFamily="34" charset="0"/>
              <a:cs typeface="Arial" panose="020B0604020202020204" pitchFamily="34" charset="0"/>
            </a:rPr>
            <a:t>Primary contaminant of concern and media</a:t>
          </a:r>
        </a:p>
      </dgm:t>
    </dgm:pt>
    <dgm:pt modelId="{C99FC33F-3034-4844-94CD-605E9D6479A4}" type="parTrans" cxnId="{CB44431B-47EF-4CC2-AE20-77D713A0FC9F}">
      <dgm:prSet/>
      <dgm:spPr/>
      <dgm:t>
        <a:bodyPr/>
        <a:lstStyle/>
        <a:p>
          <a:endParaRPr lang="en-US">
            <a:latin typeface="Arial" panose="020B0604020202020204" pitchFamily="34" charset="0"/>
            <a:cs typeface="Arial" panose="020B0604020202020204" pitchFamily="34" charset="0"/>
          </a:endParaRPr>
        </a:p>
      </dgm:t>
    </dgm:pt>
    <dgm:pt modelId="{728DAF43-2612-4460-B3AB-FE010C4A9327}" type="sibTrans" cxnId="{CB44431B-47EF-4CC2-AE20-77D713A0FC9F}">
      <dgm:prSet/>
      <dgm:spPr/>
      <dgm:t>
        <a:bodyPr/>
        <a:lstStyle/>
        <a:p>
          <a:endParaRPr lang="en-US">
            <a:latin typeface="Arial" panose="020B0604020202020204" pitchFamily="34" charset="0"/>
            <a:cs typeface="Arial" panose="020B0604020202020204" pitchFamily="34" charset="0"/>
          </a:endParaRPr>
        </a:p>
      </dgm:t>
    </dgm:pt>
    <dgm:pt modelId="{B4B1305D-B5D0-4C87-A559-7012CBE13816}">
      <dgm:prSet/>
      <dgm:spPr/>
      <dgm:t>
        <a:bodyPr/>
        <a:lstStyle/>
        <a:p>
          <a:r>
            <a:rPr lang="en-US" dirty="0">
              <a:solidFill>
                <a:schemeClr val="tx1">
                  <a:lumMod val="65000"/>
                  <a:lumOff val="35000"/>
                </a:schemeClr>
              </a:solidFill>
              <a:latin typeface="Arial" panose="020B0604020202020204" pitchFamily="34" charset="0"/>
              <a:cs typeface="Arial" panose="020B0604020202020204" pitchFamily="34" charset="0"/>
            </a:rPr>
            <a:t>Total chromium (Cr) and hexavalent chromium (Cr(VI))</a:t>
          </a:r>
        </a:p>
      </dgm:t>
    </dgm:pt>
    <dgm:pt modelId="{35F69DD0-D82F-43D9-B308-EAF066861FD5}" type="parTrans" cxnId="{86EE0B3D-19D2-41D0-A035-49CF50A0275E}">
      <dgm:prSet/>
      <dgm:spPr/>
      <dgm:t>
        <a:bodyPr/>
        <a:lstStyle/>
        <a:p>
          <a:endParaRPr lang="en-US">
            <a:latin typeface="Arial" panose="020B0604020202020204" pitchFamily="34" charset="0"/>
            <a:cs typeface="Arial" panose="020B0604020202020204" pitchFamily="34" charset="0"/>
          </a:endParaRPr>
        </a:p>
      </dgm:t>
    </dgm:pt>
    <dgm:pt modelId="{D0CE3E6F-CBDF-447E-A1EA-73E9618C7697}" type="sibTrans" cxnId="{86EE0B3D-19D2-41D0-A035-49CF50A0275E}">
      <dgm:prSet/>
      <dgm:spPr/>
      <dgm:t>
        <a:bodyPr/>
        <a:lstStyle/>
        <a:p>
          <a:endParaRPr lang="en-US">
            <a:latin typeface="Arial" panose="020B0604020202020204" pitchFamily="34" charset="0"/>
            <a:cs typeface="Arial" panose="020B0604020202020204" pitchFamily="34" charset="0"/>
          </a:endParaRPr>
        </a:p>
      </dgm:t>
    </dgm:pt>
    <dgm:pt modelId="{AAE4AD8D-5185-4CCE-95FF-413A041D901B}">
      <dgm:prSet/>
      <dgm:spPr/>
      <dgm:t>
        <a:bodyPr/>
        <a:lstStyle/>
        <a:p>
          <a:r>
            <a:rPr lang="en-US" dirty="0">
              <a:solidFill>
                <a:schemeClr val="tx1">
                  <a:lumMod val="65000"/>
                  <a:lumOff val="35000"/>
                </a:schemeClr>
              </a:solidFill>
              <a:latin typeface="Arial" panose="020B0604020202020204" pitchFamily="34" charset="0"/>
              <a:cs typeface="Arial" panose="020B0604020202020204" pitchFamily="34" charset="0"/>
            </a:rPr>
            <a:t>Soil and groundwater</a:t>
          </a:r>
        </a:p>
      </dgm:t>
    </dgm:pt>
    <dgm:pt modelId="{F829D363-ADAB-47D6-967E-66EB24EA417B}" type="parTrans" cxnId="{3045FDC9-5CFF-4F25-97A5-98B14B5D2430}">
      <dgm:prSet/>
      <dgm:spPr/>
      <dgm:t>
        <a:bodyPr/>
        <a:lstStyle/>
        <a:p>
          <a:endParaRPr lang="en-US">
            <a:latin typeface="Arial" panose="020B0604020202020204" pitchFamily="34" charset="0"/>
            <a:cs typeface="Arial" panose="020B0604020202020204" pitchFamily="34" charset="0"/>
          </a:endParaRPr>
        </a:p>
      </dgm:t>
    </dgm:pt>
    <dgm:pt modelId="{D31335CA-2FD3-49BB-995C-E0AF0B54114F}" type="sibTrans" cxnId="{3045FDC9-5CFF-4F25-97A5-98B14B5D2430}">
      <dgm:prSet/>
      <dgm:spPr/>
      <dgm:t>
        <a:bodyPr/>
        <a:lstStyle/>
        <a:p>
          <a:endParaRPr lang="en-US">
            <a:latin typeface="Arial" panose="020B0604020202020204" pitchFamily="34" charset="0"/>
            <a:cs typeface="Arial" panose="020B0604020202020204" pitchFamily="34" charset="0"/>
          </a:endParaRPr>
        </a:p>
      </dgm:t>
    </dgm:pt>
    <dgm:pt modelId="{8D40D36D-57C0-43C7-B5E0-44BFA92D7BBF}">
      <dgm:prSet/>
      <dgm:spPr>
        <a:solidFill>
          <a:srgbClr val="004990"/>
        </a:solidFill>
      </dgm:spPr>
      <dgm:t>
        <a:bodyPr/>
        <a:lstStyle/>
        <a:p>
          <a:r>
            <a:rPr lang="en-US" dirty="0">
              <a:latin typeface="Arial" panose="020B0604020202020204" pitchFamily="34" charset="0"/>
              <a:cs typeface="Arial" panose="020B0604020202020204" pitchFamily="34" charset="0"/>
            </a:rPr>
            <a:t>Selected remedial action</a:t>
          </a:r>
        </a:p>
      </dgm:t>
    </dgm:pt>
    <dgm:pt modelId="{DA0D92B7-B096-42E5-90DF-A02D37286A6F}" type="parTrans" cxnId="{324081CD-7A7A-4FB3-9CD2-6F2C73C77B2C}">
      <dgm:prSet/>
      <dgm:spPr/>
      <dgm:t>
        <a:bodyPr/>
        <a:lstStyle/>
        <a:p>
          <a:endParaRPr lang="en-US">
            <a:latin typeface="Arial" panose="020B0604020202020204" pitchFamily="34" charset="0"/>
            <a:cs typeface="Arial" panose="020B0604020202020204" pitchFamily="34" charset="0"/>
          </a:endParaRPr>
        </a:p>
      </dgm:t>
    </dgm:pt>
    <dgm:pt modelId="{B1DB9DD3-2FA3-449D-8194-4FBB796F8602}" type="sibTrans" cxnId="{324081CD-7A7A-4FB3-9CD2-6F2C73C77B2C}">
      <dgm:prSet/>
      <dgm:spPr/>
      <dgm:t>
        <a:bodyPr/>
        <a:lstStyle/>
        <a:p>
          <a:endParaRPr lang="en-US">
            <a:latin typeface="Arial" panose="020B0604020202020204" pitchFamily="34" charset="0"/>
            <a:cs typeface="Arial" panose="020B0604020202020204" pitchFamily="34" charset="0"/>
          </a:endParaRPr>
        </a:p>
      </dgm:t>
    </dgm:pt>
    <dgm:pt modelId="{8759DD9B-798C-4434-BD4C-C1A658307CC7}">
      <dgm:prSet/>
      <dgm:spPr/>
      <dgm:t>
        <a:bodyPr/>
        <a:lstStyle/>
        <a:p>
          <a:r>
            <a:rPr lang="en-US" dirty="0">
              <a:solidFill>
                <a:schemeClr val="tx1">
                  <a:lumMod val="65000"/>
                  <a:lumOff val="35000"/>
                </a:schemeClr>
              </a:solidFill>
              <a:latin typeface="Arial" panose="020B0604020202020204" pitchFamily="34" charset="0"/>
              <a:cs typeface="Arial" panose="020B0604020202020204" pitchFamily="34" charset="0"/>
            </a:rPr>
            <a:t>Source removal (excavate 7 feet of soil)</a:t>
          </a:r>
        </a:p>
      </dgm:t>
    </dgm:pt>
    <dgm:pt modelId="{5DDD4FAD-7EF0-4E56-AD7F-0EDF8C2C7F5A}" type="parTrans" cxnId="{E1BE6904-BA3F-4DF4-8DEC-5062A9CB3D8E}">
      <dgm:prSet/>
      <dgm:spPr/>
      <dgm:t>
        <a:bodyPr/>
        <a:lstStyle/>
        <a:p>
          <a:endParaRPr lang="en-US">
            <a:latin typeface="Arial" panose="020B0604020202020204" pitchFamily="34" charset="0"/>
            <a:cs typeface="Arial" panose="020B0604020202020204" pitchFamily="34" charset="0"/>
          </a:endParaRPr>
        </a:p>
      </dgm:t>
    </dgm:pt>
    <dgm:pt modelId="{A1F42D5A-6408-44A5-9AEB-3E4BAEEBF2D0}" type="sibTrans" cxnId="{E1BE6904-BA3F-4DF4-8DEC-5062A9CB3D8E}">
      <dgm:prSet/>
      <dgm:spPr/>
      <dgm:t>
        <a:bodyPr/>
        <a:lstStyle/>
        <a:p>
          <a:endParaRPr lang="en-US">
            <a:latin typeface="Arial" panose="020B0604020202020204" pitchFamily="34" charset="0"/>
            <a:cs typeface="Arial" panose="020B0604020202020204" pitchFamily="34" charset="0"/>
          </a:endParaRPr>
        </a:p>
      </dgm:t>
    </dgm:pt>
    <dgm:pt modelId="{8E5A897D-DE0F-441A-A219-51F9A2171F58}">
      <dgm:prSet/>
      <dgm:spPr/>
      <dgm:t>
        <a:bodyPr/>
        <a:lstStyle/>
        <a:p>
          <a:r>
            <a:rPr lang="en-US" dirty="0">
              <a:solidFill>
                <a:schemeClr val="tx1">
                  <a:lumMod val="65000"/>
                  <a:lumOff val="35000"/>
                </a:schemeClr>
              </a:solidFill>
              <a:latin typeface="Arial" panose="020B0604020202020204" pitchFamily="34" charset="0"/>
              <a:cs typeface="Arial" panose="020B0604020202020204" pitchFamily="34" charset="0"/>
            </a:rPr>
            <a:t>In situ chemical reduction of groundwater</a:t>
          </a:r>
        </a:p>
      </dgm:t>
    </dgm:pt>
    <dgm:pt modelId="{B9961A28-CC54-4170-90E3-415D89BCB303}" type="parTrans" cxnId="{67D2C61E-B807-4862-8DC2-54A72B3F8301}">
      <dgm:prSet/>
      <dgm:spPr/>
      <dgm:t>
        <a:bodyPr/>
        <a:lstStyle/>
        <a:p>
          <a:endParaRPr lang="en-US">
            <a:latin typeface="Arial" panose="020B0604020202020204" pitchFamily="34" charset="0"/>
            <a:cs typeface="Arial" panose="020B0604020202020204" pitchFamily="34" charset="0"/>
          </a:endParaRPr>
        </a:p>
      </dgm:t>
    </dgm:pt>
    <dgm:pt modelId="{AA310DD3-0459-42A0-A47E-A7E7E710035D}" type="sibTrans" cxnId="{67D2C61E-B807-4862-8DC2-54A72B3F8301}">
      <dgm:prSet/>
      <dgm:spPr/>
      <dgm:t>
        <a:bodyPr/>
        <a:lstStyle/>
        <a:p>
          <a:endParaRPr lang="en-US">
            <a:latin typeface="Arial" panose="020B0604020202020204" pitchFamily="34" charset="0"/>
            <a:cs typeface="Arial" panose="020B0604020202020204" pitchFamily="34" charset="0"/>
          </a:endParaRPr>
        </a:p>
      </dgm:t>
    </dgm:pt>
    <dgm:pt modelId="{9F051ACB-AC93-48D1-8092-B1E9FE0F1F43}">
      <dgm:prSet/>
      <dgm:spPr/>
      <dgm:t>
        <a:bodyPr/>
        <a:lstStyle/>
        <a:p>
          <a:r>
            <a:rPr lang="en-US" dirty="0">
              <a:solidFill>
                <a:schemeClr val="tx1">
                  <a:lumMod val="65000"/>
                  <a:lumOff val="35000"/>
                </a:schemeClr>
              </a:solidFill>
              <a:latin typeface="Arial" panose="020B0604020202020204" pitchFamily="34" charset="0"/>
              <a:cs typeface="Arial" panose="020B0604020202020204" pitchFamily="34" charset="0"/>
            </a:rPr>
            <a:t>CPS</a:t>
          </a:r>
        </a:p>
      </dgm:t>
    </dgm:pt>
    <dgm:pt modelId="{8901A917-D765-419A-8FB3-5DEE5DB2F61F}" type="parTrans" cxnId="{F52F10E9-D1FD-4AAB-9ED2-D8464F53F157}">
      <dgm:prSet/>
      <dgm:spPr/>
      <dgm:t>
        <a:bodyPr/>
        <a:lstStyle/>
        <a:p>
          <a:endParaRPr lang="en-US">
            <a:latin typeface="Arial" panose="020B0604020202020204" pitchFamily="34" charset="0"/>
            <a:cs typeface="Arial" panose="020B0604020202020204" pitchFamily="34" charset="0"/>
          </a:endParaRPr>
        </a:p>
      </dgm:t>
    </dgm:pt>
    <dgm:pt modelId="{13A5F936-E1EA-4C35-8C8A-DAA4CC6510B1}" type="sibTrans" cxnId="{F52F10E9-D1FD-4AAB-9ED2-D8464F53F157}">
      <dgm:prSet/>
      <dgm:spPr/>
      <dgm:t>
        <a:bodyPr/>
        <a:lstStyle/>
        <a:p>
          <a:endParaRPr lang="en-US">
            <a:latin typeface="Arial" panose="020B0604020202020204" pitchFamily="34" charset="0"/>
            <a:cs typeface="Arial" panose="020B0604020202020204" pitchFamily="34" charset="0"/>
          </a:endParaRPr>
        </a:p>
      </dgm:t>
    </dgm:pt>
    <dgm:pt modelId="{F3EE20E6-8333-413B-9E73-E963E3A4EEC2}">
      <dgm:prSet/>
      <dgm:spPr/>
      <dgm:t>
        <a:bodyPr/>
        <a:lstStyle/>
        <a:p>
          <a:r>
            <a:rPr lang="en-US" dirty="0">
              <a:solidFill>
                <a:schemeClr val="tx1">
                  <a:lumMod val="65000"/>
                  <a:lumOff val="35000"/>
                </a:schemeClr>
              </a:solidFill>
              <a:latin typeface="Arial" panose="020B0604020202020204" pitchFamily="34" charset="0"/>
              <a:cs typeface="Arial" panose="020B0604020202020204" pitchFamily="34" charset="0"/>
            </a:rPr>
            <a:t>Redox reaction to convert Cr(VI) to Cr(III)</a:t>
          </a:r>
        </a:p>
      </dgm:t>
    </dgm:pt>
    <dgm:pt modelId="{2A43F1AB-A28B-491B-86AD-FBD8D0F3BF52}" type="sibTrans" cxnId="{F6BE6355-FDB6-4D1C-9D38-2C96A6722144}">
      <dgm:prSet/>
      <dgm:spPr/>
      <dgm:t>
        <a:bodyPr/>
        <a:lstStyle/>
        <a:p>
          <a:endParaRPr lang="en-US">
            <a:latin typeface="Arial" panose="020B0604020202020204" pitchFamily="34" charset="0"/>
            <a:cs typeface="Arial" panose="020B0604020202020204" pitchFamily="34" charset="0"/>
          </a:endParaRPr>
        </a:p>
      </dgm:t>
    </dgm:pt>
    <dgm:pt modelId="{376AEE04-4F86-456B-BC09-A6CEF09FE882}" type="parTrans" cxnId="{F6BE6355-FDB6-4D1C-9D38-2C96A6722144}">
      <dgm:prSet/>
      <dgm:spPr/>
      <dgm:t>
        <a:bodyPr/>
        <a:lstStyle/>
        <a:p>
          <a:endParaRPr lang="en-US">
            <a:latin typeface="Arial" panose="020B0604020202020204" pitchFamily="34" charset="0"/>
            <a:cs typeface="Arial" panose="020B0604020202020204" pitchFamily="34" charset="0"/>
          </a:endParaRPr>
        </a:p>
      </dgm:t>
    </dgm:pt>
    <dgm:pt modelId="{BB1ABCC7-559D-42E5-B051-34DB26B218AF}" type="pres">
      <dgm:prSet presAssocID="{A070F27E-E771-43F6-8B34-658BA610D7BC}" presName="linear" presStyleCnt="0">
        <dgm:presLayoutVars>
          <dgm:animLvl val="lvl"/>
          <dgm:resizeHandles val="exact"/>
        </dgm:presLayoutVars>
      </dgm:prSet>
      <dgm:spPr/>
    </dgm:pt>
    <dgm:pt modelId="{AC94888C-AE3A-441C-80AE-C52569E4685A}" type="pres">
      <dgm:prSet presAssocID="{C6C669AB-DBF1-48EC-A8CC-F63D130DBDC2}" presName="parentText" presStyleLbl="node1" presStyleIdx="0" presStyleCnt="3">
        <dgm:presLayoutVars>
          <dgm:chMax val="0"/>
          <dgm:bulletEnabled val="1"/>
        </dgm:presLayoutVars>
      </dgm:prSet>
      <dgm:spPr>
        <a:prstGeom prst="rect">
          <a:avLst/>
        </a:prstGeom>
      </dgm:spPr>
    </dgm:pt>
    <dgm:pt modelId="{5704F35F-78BB-4508-B8F0-B1EB073BDFDB}" type="pres">
      <dgm:prSet presAssocID="{C6C669AB-DBF1-48EC-A8CC-F63D130DBDC2}" presName="childText" presStyleLbl="revTx" presStyleIdx="0" presStyleCnt="3">
        <dgm:presLayoutVars>
          <dgm:bulletEnabled val="1"/>
        </dgm:presLayoutVars>
      </dgm:prSet>
      <dgm:spPr/>
    </dgm:pt>
    <dgm:pt modelId="{DB2837A6-1BB5-4B9A-9B0F-25C29A977B8D}" type="pres">
      <dgm:prSet presAssocID="{DC0A1ED7-A223-4AC7-BE23-FEABE2C064CA}" presName="parentText" presStyleLbl="node1" presStyleIdx="1" presStyleCnt="3">
        <dgm:presLayoutVars>
          <dgm:chMax val="0"/>
          <dgm:bulletEnabled val="1"/>
        </dgm:presLayoutVars>
      </dgm:prSet>
      <dgm:spPr>
        <a:prstGeom prst="rect">
          <a:avLst/>
        </a:prstGeom>
      </dgm:spPr>
    </dgm:pt>
    <dgm:pt modelId="{E298E8FC-BCA1-465E-A5D2-A50ECB92626B}" type="pres">
      <dgm:prSet presAssocID="{DC0A1ED7-A223-4AC7-BE23-FEABE2C064CA}" presName="childText" presStyleLbl="revTx" presStyleIdx="1" presStyleCnt="3">
        <dgm:presLayoutVars>
          <dgm:bulletEnabled val="1"/>
        </dgm:presLayoutVars>
      </dgm:prSet>
      <dgm:spPr/>
    </dgm:pt>
    <dgm:pt modelId="{FEBAAA32-9716-4299-9B0A-A1ECD3E71811}" type="pres">
      <dgm:prSet presAssocID="{8D40D36D-57C0-43C7-B5E0-44BFA92D7BBF}" presName="parentText" presStyleLbl="node1" presStyleIdx="2" presStyleCnt="3">
        <dgm:presLayoutVars>
          <dgm:chMax val="0"/>
          <dgm:bulletEnabled val="1"/>
        </dgm:presLayoutVars>
      </dgm:prSet>
      <dgm:spPr>
        <a:prstGeom prst="rect">
          <a:avLst/>
        </a:prstGeom>
      </dgm:spPr>
    </dgm:pt>
    <dgm:pt modelId="{57C681D1-BBBF-4056-B404-4DEEE8557A46}" type="pres">
      <dgm:prSet presAssocID="{8D40D36D-57C0-43C7-B5E0-44BFA92D7BBF}" presName="childText" presStyleLbl="revTx" presStyleIdx="2" presStyleCnt="3">
        <dgm:presLayoutVars>
          <dgm:bulletEnabled val="1"/>
        </dgm:presLayoutVars>
      </dgm:prSet>
      <dgm:spPr/>
    </dgm:pt>
  </dgm:ptLst>
  <dgm:cxnLst>
    <dgm:cxn modelId="{E774C303-2ADD-47BE-9E23-02E10DC62139}" type="presOf" srcId="{C6C669AB-DBF1-48EC-A8CC-F63D130DBDC2}" destId="{AC94888C-AE3A-441C-80AE-C52569E4685A}" srcOrd="0" destOrd="0" presId="urn:microsoft.com/office/officeart/2005/8/layout/vList2"/>
    <dgm:cxn modelId="{E1BE6904-BA3F-4DF4-8DEC-5062A9CB3D8E}" srcId="{8D40D36D-57C0-43C7-B5E0-44BFA92D7BBF}" destId="{8759DD9B-798C-4434-BD4C-C1A658307CC7}" srcOrd="0" destOrd="0" parTransId="{5DDD4FAD-7EF0-4E56-AD7F-0EDF8C2C7F5A}" sibTransId="{A1F42D5A-6408-44A5-9AEB-3E4BAEEBF2D0}"/>
    <dgm:cxn modelId="{228F0A12-C532-46A2-8DA5-1E841241E163}" type="presOf" srcId="{8759DD9B-798C-4434-BD4C-C1A658307CC7}" destId="{57C681D1-BBBF-4056-B404-4DEEE8557A46}" srcOrd="0" destOrd="0" presId="urn:microsoft.com/office/officeart/2005/8/layout/vList2"/>
    <dgm:cxn modelId="{69B22515-39E0-4B55-AFDA-3FC16E4A1E68}" type="presOf" srcId="{06028C44-4731-45D8-88E7-36EE945F2597}" destId="{5704F35F-78BB-4508-B8F0-B1EB073BDFDB}" srcOrd="0" destOrd="1" presId="urn:microsoft.com/office/officeart/2005/8/layout/vList2"/>
    <dgm:cxn modelId="{CB44431B-47EF-4CC2-AE20-77D713A0FC9F}" srcId="{A070F27E-E771-43F6-8B34-658BA610D7BC}" destId="{DC0A1ED7-A223-4AC7-BE23-FEABE2C064CA}" srcOrd="1" destOrd="0" parTransId="{C99FC33F-3034-4844-94CD-605E9D6479A4}" sibTransId="{728DAF43-2612-4460-B3AB-FE010C4A9327}"/>
    <dgm:cxn modelId="{67D2C61E-B807-4862-8DC2-54A72B3F8301}" srcId="{8D40D36D-57C0-43C7-B5E0-44BFA92D7BBF}" destId="{8E5A897D-DE0F-441A-A219-51F9A2171F58}" srcOrd="1" destOrd="0" parTransId="{B9961A28-CC54-4170-90E3-415D89BCB303}" sibTransId="{AA310DD3-0459-42A0-A47E-A7E7E710035D}"/>
    <dgm:cxn modelId="{9940F426-C35C-43FC-89AA-04D5BE88656D}" type="presOf" srcId="{99F11524-6249-4151-BC56-3F6782C92766}" destId="{5704F35F-78BB-4508-B8F0-B1EB073BDFDB}" srcOrd="0" destOrd="2" presId="urn:microsoft.com/office/officeart/2005/8/layout/vList2"/>
    <dgm:cxn modelId="{6A4A6D27-5CF3-44DC-9713-8ADAF89207AB}" type="presOf" srcId="{DC0A1ED7-A223-4AC7-BE23-FEABE2C064CA}" destId="{DB2837A6-1BB5-4B9A-9B0F-25C29A977B8D}" srcOrd="0" destOrd="0" presId="urn:microsoft.com/office/officeart/2005/8/layout/vList2"/>
    <dgm:cxn modelId="{86EE0B3D-19D2-41D0-A035-49CF50A0275E}" srcId="{DC0A1ED7-A223-4AC7-BE23-FEABE2C064CA}" destId="{B4B1305D-B5D0-4C87-A559-7012CBE13816}" srcOrd="0" destOrd="0" parTransId="{35F69DD0-D82F-43D9-B308-EAF066861FD5}" sibTransId="{D0CE3E6F-CBDF-447E-A1EA-73E9618C7697}"/>
    <dgm:cxn modelId="{86672E3F-C49F-4FB2-B070-EB8A0B54867D}" type="presOf" srcId="{4627C3A7-C30A-4413-A170-EF2B038622DF}" destId="{5704F35F-78BB-4508-B8F0-B1EB073BDFDB}" srcOrd="0" destOrd="3" presId="urn:microsoft.com/office/officeart/2005/8/layout/vList2"/>
    <dgm:cxn modelId="{9C9CC94D-A1B8-4EEA-A413-DF16EE3832D9}" type="presOf" srcId="{AAE4AD8D-5185-4CCE-95FF-413A041D901B}" destId="{E298E8FC-BCA1-465E-A5D2-A50ECB92626B}" srcOrd="0" destOrd="1" presId="urn:microsoft.com/office/officeart/2005/8/layout/vList2"/>
    <dgm:cxn modelId="{CC04E372-569D-4FD6-BDAC-D2EF33C38AEB}" srcId="{C6C669AB-DBF1-48EC-A8CC-F63D130DBDC2}" destId="{06028C44-4731-45D8-88E7-36EE945F2597}" srcOrd="1" destOrd="0" parTransId="{CAFE1701-69DA-49E9-B6D3-6AEF0F35F7E7}" sibTransId="{D939E42F-C46B-48C7-870D-F35EB8619068}"/>
    <dgm:cxn modelId="{8FAE3374-38E1-45D7-8B93-C972F65F9DF7}" type="presOf" srcId="{9F051ACB-AC93-48D1-8092-B1E9FE0F1F43}" destId="{57C681D1-BBBF-4056-B404-4DEEE8557A46}" srcOrd="0" destOrd="2" presId="urn:microsoft.com/office/officeart/2005/8/layout/vList2"/>
    <dgm:cxn modelId="{F6BE6355-FDB6-4D1C-9D38-2C96A6722144}" srcId="{8E5A897D-DE0F-441A-A219-51F9A2171F58}" destId="{F3EE20E6-8333-413B-9E73-E963E3A4EEC2}" srcOrd="1" destOrd="0" parTransId="{376AEE04-4F86-456B-BC09-A6CEF09FE882}" sibTransId="{2A43F1AB-A28B-491B-86AD-FBD8D0F3BF52}"/>
    <dgm:cxn modelId="{77391778-FC07-4393-A65D-B116D22BC878}" type="presOf" srcId="{B4B1305D-B5D0-4C87-A559-7012CBE13816}" destId="{E298E8FC-BCA1-465E-A5D2-A50ECB92626B}" srcOrd="0" destOrd="0" presId="urn:microsoft.com/office/officeart/2005/8/layout/vList2"/>
    <dgm:cxn modelId="{2876A181-DF62-4F09-BD2D-2EB2C90DFBFF}" srcId="{C6C669AB-DBF1-48EC-A8CC-F63D130DBDC2}" destId="{A030BAF3-1299-4A98-83CB-9673CA6F481A}" srcOrd="0" destOrd="0" parTransId="{C32C66C0-45B1-4830-AFB3-EFE3DDA55DAB}" sibTransId="{0DABAF79-C980-416D-BFC5-B3977A8AF2A5}"/>
    <dgm:cxn modelId="{1F31BA91-B5A1-4392-9B45-86EA7A4BB67E}" type="presOf" srcId="{A070F27E-E771-43F6-8B34-658BA610D7BC}" destId="{BB1ABCC7-559D-42E5-B051-34DB26B218AF}" srcOrd="0" destOrd="0" presId="urn:microsoft.com/office/officeart/2005/8/layout/vList2"/>
    <dgm:cxn modelId="{7B3737A2-DA08-40E7-A1EF-85B3F954352F}" srcId="{A070F27E-E771-43F6-8B34-658BA610D7BC}" destId="{C6C669AB-DBF1-48EC-A8CC-F63D130DBDC2}" srcOrd="0" destOrd="0" parTransId="{5C5FED01-BB51-4B9C-A3A6-BFA5C31A9A13}" sibTransId="{55FE690D-A3FD-4B69-95D9-6192C7E39AC3}"/>
    <dgm:cxn modelId="{819746AF-F403-47B7-9D94-8D5247790BF5}" type="presOf" srcId="{A030BAF3-1299-4A98-83CB-9673CA6F481A}" destId="{5704F35F-78BB-4508-B8F0-B1EB073BDFDB}" srcOrd="0" destOrd="0" presId="urn:microsoft.com/office/officeart/2005/8/layout/vList2"/>
    <dgm:cxn modelId="{EBF276B4-1DC4-4105-9022-CD0505BA82CC}" srcId="{06028C44-4731-45D8-88E7-36EE945F2597}" destId="{99F11524-6249-4151-BC56-3F6782C92766}" srcOrd="0" destOrd="0" parTransId="{9298AC19-3EE2-46FB-BBF7-2A152C765AFB}" sibTransId="{899D7B27-A1F6-4ACB-9060-F97CC72EDB9B}"/>
    <dgm:cxn modelId="{3045FDC9-5CFF-4F25-97A5-98B14B5D2430}" srcId="{DC0A1ED7-A223-4AC7-BE23-FEABE2C064CA}" destId="{AAE4AD8D-5185-4CCE-95FF-413A041D901B}" srcOrd="1" destOrd="0" parTransId="{F829D363-ADAB-47D6-967E-66EB24EA417B}" sibTransId="{D31335CA-2FD3-49BB-995C-E0AF0B54114F}"/>
    <dgm:cxn modelId="{324081CD-7A7A-4FB3-9CD2-6F2C73C77B2C}" srcId="{A070F27E-E771-43F6-8B34-658BA610D7BC}" destId="{8D40D36D-57C0-43C7-B5E0-44BFA92D7BBF}" srcOrd="2" destOrd="0" parTransId="{DA0D92B7-B096-42E5-90DF-A02D37286A6F}" sibTransId="{B1DB9DD3-2FA3-449D-8194-4FBB796F8602}"/>
    <dgm:cxn modelId="{88861CD6-9847-4116-A52B-D04A4476CE4B}" type="presOf" srcId="{8E5A897D-DE0F-441A-A219-51F9A2171F58}" destId="{57C681D1-BBBF-4056-B404-4DEEE8557A46}" srcOrd="0" destOrd="1" presId="urn:microsoft.com/office/officeart/2005/8/layout/vList2"/>
    <dgm:cxn modelId="{42A843E0-DE1D-4059-921A-20289F461F55}" type="presOf" srcId="{8D40D36D-57C0-43C7-B5E0-44BFA92D7BBF}" destId="{FEBAAA32-9716-4299-9B0A-A1ECD3E71811}" srcOrd="0" destOrd="0" presId="urn:microsoft.com/office/officeart/2005/8/layout/vList2"/>
    <dgm:cxn modelId="{F52F10E9-D1FD-4AAB-9ED2-D8464F53F157}" srcId="{8E5A897D-DE0F-441A-A219-51F9A2171F58}" destId="{9F051ACB-AC93-48D1-8092-B1E9FE0F1F43}" srcOrd="0" destOrd="0" parTransId="{8901A917-D765-419A-8FB3-5DEE5DB2F61F}" sibTransId="{13A5F936-E1EA-4C35-8C8A-DAA4CC6510B1}"/>
    <dgm:cxn modelId="{77B876F3-56C4-4C7C-8A31-21FFF8106421}" type="presOf" srcId="{F3EE20E6-8333-413B-9E73-E963E3A4EEC2}" destId="{57C681D1-BBBF-4056-B404-4DEEE8557A46}" srcOrd="0" destOrd="3" presId="urn:microsoft.com/office/officeart/2005/8/layout/vList2"/>
    <dgm:cxn modelId="{4443D6F8-7FB8-4B72-BB18-AB94EC696531}" srcId="{06028C44-4731-45D8-88E7-36EE945F2597}" destId="{4627C3A7-C30A-4413-A170-EF2B038622DF}" srcOrd="1" destOrd="0" parTransId="{379F8518-D6CC-49F2-B3D7-0665EBE6C621}" sibTransId="{AF30A0D7-37BA-4BD2-9AF8-421EA23F1471}"/>
    <dgm:cxn modelId="{56046EE6-AA76-494D-9167-4CEF0EB6F190}" type="presParOf" srcId="{BB1ABCC7-559D-42E5-B051-34DB26B218AF}" destId="{AC94888C-AE3A-441C-80AE-C52569E4685A}" srcOrd="0" destOrd="0" presId="urn:microsoft.com/office/officeart/2005/8/layout/vList2"/>
    <dgm:cxn modelId="{2411AA66-1B84-4D2D-A595-9671BDE4AAA4}" type="presParOf" srcId="{BB1ABCC7-559D-42E5-B051-34DB26B218AF}" destId="{5704F35F-78BB-4508-B8F0-B1EB073BDFDB}" srcOrd="1" destOrd="0" presId="urn:microsoft.com/office/officeart/2005/8/layout/vList2"/>
    <dgm:cxn modelId="{211464CA-DBB8-456E-8025-C7DDF05943B4}" type="presParOf" srcId="{BB1ABCC7-559D-42E5-B051-34DB26B218AF}" destId="{DB2837A6-1BB5-4B9A-9B0F-25C29A977B8D}" srcOrd="2" destOrd="0" presId="urn:microsoft.com/office/officeart/2005/8/layout/vList2"/>
    <dgm:cxn modelId="{9A07E779-D87F-4944-8A9F-BF4AB96530BA}" type="presParOf" srcId="{BB1ABCC7-559D-42E5-B051-34DB26B218AF}" destId="{E298E8FC-BCA1-465E-A5D2-A50ECB92626B}" srcOrd="3" destOrd="0" presId="urn:microsoft.com/office/officeart/2005/8/layout/vList2"/>
    <dgm:cxn modelId="{5F65B326-DD50-4D43-912D-9D44CDD78AE0}" type="presParOf" srcId="{BB1ABCC7-559D-42E5-B051-34DB26B218AF}" destId="{FEBAAA32-9716-4299-9B0A-A1ECD3E71811}" srcOrd="4" destOrd="0" presId="urn:microsoft.com/office/officeart/2005/8/layout/vList2"/>
    <dgm:cxn modelId="{71F337B3-4E46-45A0-9847-36C2F7B97CCF}" type="presParOf" srcId="{BB1ABCC7-559D-42E5-B051-34DB26B218AF}" destId="{57C681D1-BBBF-4056-B404-4DEEE8557A46}"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5FFB265-CC56-4956-BDF1-7DED997E467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958EC60C-C9A2-470F-BBFE-F8BAC39F5FDE}">
      <dgm:prSet/>
      <dgm:spPr>
        <a:solidFill>
          <a:srgbClr val="0A98D5"/>
        </a:solidFill>
      </dgm:spPr>
      <dgm:t>
        <a:bodyPr/>
        <a:lstStyle/>
        <a:p>
          <a:r>
            <a:rPr lang="en-US"/>
            <a:t>Attenuation </a:t>
          </a:r>
        </a:p>
      </dgm:t>
    </dgm:pt>
    <dgm:pt modelId="{40F48CAC-ED3F-4648-A097-064387FEDB8A}" type="parTrans" cxnId="{E95E4887-9EA5-42AC-A808-5DAF48E7351E}">
      <dgm:prSet/>
      <dgm:spPr/>
      <dgm:t>
        <a:bodyPr/>
        <a:lstStyle/>
        <a:p>
          <a:endParaRPr lang="en-US"/>
        </a:p>
      </dgm:t>
    </dgm:pt>
    <dgm:pt modelId="{A8663906-9E5F-47A8-BEE0-9285EF65A083}" type="sibTrans" cxnId="{E95E4887-9EA5-42AC-A808-5DAF48E7351E}">
      <dgm:prSet/>
      <dgm:spPr/>
      <dgm:t>
        <a:bodyPr/>
        <a:lstStyle/>
        <a:p>
          <a:endParaRPr lang="en-US"/>
        </a:p>
      </dgm:t>
    </dgm:pt>
    <dgm:pt modelId="{EA30B8C3-EE59-40B2-B342-BF070FCB3A44}">
      <dgm:prSet/>
      <dgm:spPr/>
      <dgm:t>
        <a:bodyPr/>
        <a:lstStyle/>
        <a:p>
          <a:r>
            <a:rPr lang="en-US" dirty="0">
              <a:solidFill>
                <a:schemeClr val="tx1">
                  <a:lumMod val="65000"/>
                  <a:lumOff val="35000"/>
                </a:schemeClr>
              </a:solidFill>
            </a:rPr>
            <a:t>Processes that reduce mass, toxicity, mobility, volume,</a:t>
          </a:r>
          <a:br>
            <a:rPr lang="en-US" dirty="0">
              <a:solidFill>
                <a:schemeClr val="tx1">
                  <a:lumMod val="65000"/>
                  <a:lumOff val="35000"/>
                </a:schemeClr>
              </a:solidFill>
            </a:rPr>
          </a:br>
          <a:r>
            <a:rPr lang="en-US" dirty="0">
              <a:solidFill>
                <a:schemeClr val="tx1">
                  <a:lumMod val="65000"/>
                  <a:lumOff val="35000"/>
                </a:schemeClr>
              </a:solidFill>
            </a:rPr>
            <a:t>or concentration</a:t>
          </a:r>
        </a:p>
      </dgm:t>
    </dgm:pt>
    <dgm:pt modelId="{B95A1AB5-ABC7-45E5-BC4E-9FF75883D74A}" type="parTrans" cxnId="{E43CD607-5E04-46AE-A4E0-0DFC4D1B4C2C}">
      <dgm:prSet/>
      <dgm:spPr/>
      <dgm:t>
        <a:bodyPr/>
        <a:lstStyle/>
        <a:p>
          <a:endParaRPr lang="en-US"/>
        </a:p>
      </dgm:t>
    </dgm:pt>
    <dgm:pt modelId="{A1EC73AF-3BC4-4134-98C9-0BF81C2C70BD}" type="sibTrans" cxnId="{E43CD607-5E04-46AE-A4E0-0DFC4D1B4C2C}">
      <dgm:prSet/>
      <dgm:spPr/>
      <dgm:t>
        <a:bodyPr/>
        <a:lstStyle/>
        <a:p>
          <a:endParaRPr lang="en-US"/>
        </a:p>
      </dgm:t>
    </dgm:pt>
    <dgm:pt modelId="{7F132398-3E2A-442A-9D01-917C9E10BEF7}">
      <dgm:prSet/>
      <dgm:spPr/>
      <dgm:t>
        <a:bodyPr/>
        <a:lstStyle/>
        <a:p>
          <a:r>
            <a:rPr lang="en-US" dirty="0">
              <a:solidFill>
                <a:schemeClr val="tx1">
                  <a:lumMod val="65000"/>
                  <a:lumOff val="35000"/>
                </a:schemeClr>
              </a:solidFill>
            </a:rPr>
            <a:t>Precipitation-coprecipitation-dissolution</a:t>
          </a:r>
        </a:p>
      </dgm:t>
    </dgm:pt>
    <dgm:pt modelId="{4726FAD1-8524-4113-B426-6B53FB045553}" type="parTrans" cxnId="{FE42C494-ABFC-4D71-B646-F273EDAA4D6E}">
      <dgm:prSet/>
      <dgm:spPr/>
      <dgm:t>
        <a:bodyPr/>
        <a:lstStyle/>
        <a:p>
          <a:endParaRPr lang="en-US"/>
        </a:p>
      </dgm:t>
    </dgm:pt>
    <dgm:pt modelId="{41589712-834C-4FBE-879A-0AC1B15F5005}" type="sibTrans" cxnId="{FE42C494-ABFC-4D71-B646-F273EDAA4D6E}">
      <dgm:prSet/>
      <dgm:spPr/>
      <dgm:t>
        <a:bodyPr/>
        <a:lstStyle/>
        <a:p>
          <a:endParaRPr lang="en-US"/>
        </a:p>
      </dgm:t>
    </dgm:pt>
    <dgm:pt modelId="{D7AD30B4-8DB4-46A8-AF6C-2637C52BFAD6}">
      <dgm:prSet/>
      <dgm:spPr/>
      <dgm:t>
        <a:bodyPr/>
        <a:lstStyle/>
        <a:p>
          <a:r>
            <a:rPr lang="en-US" dirty="0">
              <a:solidFill>
                <a:schemeClr val="tx1">
                  <a:lumMod val="65000"/>
                  <a:lumOff val="35000"/>
                </a:schemeClr>
              </a:solidFill>
            </a:rPr>
            <a:t>Sorption-desorption</a:t>
          </a:r>
        </a:p>
      </dgm:t>
    </dgm:pt>
    <dgm:pt modelId="{D1A0B82E-7FEC-48A5-9860-1736E817A21C}" type="parTrans" cxnId="{AC7172DF-93E9-4500-A6F8-EC8A34EA4682}">
      <dgm:prSet/>
      <dgm:spPr/>
      <dgm:t>
        <a:bodyPr/>
        <a:lstStyle/>
        <a:p>
          <a:endParaRPr lang="en-US"/>
        </a:p>
      </dgm:t>
    </dgm:pt>
    <dgm:pt modelId="{2C3F298F-A271-4DB5-B0DA-EC1E67539506}" type="sibTrans" cxnId="{AC7172DF-93E9-4500-A6F8-EC8A34EA4682}">
      <dgm:prSet/>
      <dgm:spPr/>
      <dgm:t>
        <a:bodyPr/>
        <a:lstStyle/>
        <a:p>
          <a:endParaRPr lang="en-US"/>
        </a:p>
      </dgm:t>
    </dgm:pt>
    <dgm:pt modelId="{D9375BD9-0253-4B35-A07F-5EA5DADC5AF8}">
      <dgm:prSet/>
      <dgm:spPr/>
      <dgm:t>
        <a:bodyPr/>
        <a:lstStyle/>
        <a:p>
          <a:r>
            <a:rPr lang="en-US" dirty="0">
              <a:solidFill>
                <a:schemeClr val="tx1">
                  <a:lumMod val="65000"/>
                  <a:lumOff val="35000"/>
                </a:schemeClr>
              </a:solidFill>
            </a:rPr>
            <a:t>Biological stabilization</a:t>
          </a:r>
        </a:p>
      </dgm:t>
    </dgm:pt>
    <dgm:pt modelId="{E94E6DF2-1138-4D73-929B-FDD792E5A178}" type="parTrans" cxnId="{5510A685-4A09-4582-A263-A60DB5548ABB}">
      <dgm:prSet/>
      <dgm:spPr/>
      <dgm:t>
        <a:bodyPr/>
        <a:lstStyle/>
        <a:p>
          <a:endParaRPr lang="en-US"/>
        </a:p>
      </dgm:t>
    </dgm:pt>
    <dgm:pt modelId="{ABDA26BA-05FB-425B-A2B0-940349663CC6}" type="sibTrans" cxnId="{5510A685-4A09-4582-A263-A60DB5548ABB}">
      <dgm:prSet/>
      <dgm:spPr/>
      <dgm:t>
        <a:bodyPr/>
        <a:lstStyle/>
        <a:p>
          <a:endParaRPr lang="en-US"/>
        </a:p>
      </dgm:t>
    </dgm:pt>
    <dgm:pt modelId="{43870177-97F3-4A2E-8BA7-27F26865FF82}">
      <dgm:prSet/>
      <dgm:spPr/>
      <dgm:t>
        <a:bodyPr/>
        <a:lstStyle/>
        <a:p>
          <a:r>
            <a:rPr lang="en-US" dirty="0">
              <a:solidFill>
                <a:schemeClr val="tx1">
                  <a:lumMod val="65000"/>
                  <a:lumOff val="35000"/>
                </a:schemeClr>
              </a:solidFill>
            </a:rPr>
            <a:t>Dilution-dispersion</a:t>
          </a:r>
        </a:p>
      </dgm:t>
    </dgm:pt>
    <dgm:pt modelId="{5236E599-A7CB-4407-9375-8D05FD477F27}" type="parTrans" cxnId="{D81E683C-73B6-492F-BAA7-4C907E7C564B}">
      <dgm:prSet/>
      <dgm:spPr/>
      <dgm:t>
        <a:bodyPr/>
        <a:lstStyle/>
        <a:p>
          <a:endParaRPr lang="en-US"/>
        </a:p>
      </dgm:t>
    </dgm:pt>
    <dgm:pt modelId="{5BFA37ED-B8E8-44DF-9439-CAC91376DB3F}" type="sibTrans" cxnId="{D81E683C-73B6-492F-BAA7-4C907E7C564B}">
      <dgm:prSet/>
      <dgm:spPr/>
      <dgm:t>
        <a:bodyPr/>
        <a:lstStyle/>
        <a:p>
          <a:endParaRPr lang="en-US"/>
        </a:p>
      </dgm:t>
    </dgm:pt>
    <dgm:pt modelId="{01FA4C1A-A2A5-4B7A-907F-B04C1598DE2A}">
      <dgm:prSet/>
      <dgm:spPr>
        <a:solidFill>
          <a:srgbClr val="0A98D5"/>
        </a:solidFill>
      </dgm:spPr>
      <dgm:t>
        <a:bodyPr/>
        <a:lstStyle/>
        <a:p>
          <a:r>
            <a:rPr lang="en-US"/>
            <a:t>Transport</a:t>
          </a:r>
        </a:p>
      </dgm:t>
    </dgm:pt>
    <dgm:pt modelId="{DA59A25E-5444-40D9-B0FE-9E62362CDE53}" type="parTrans" cxnId="{7BAD455A-D883-43E7-95CB-BFAF1D74BE8D}">
      <dgm:prSet/>
      <dgm:spPr/>
      <dgm:t>
        <a:bodyPr/>
        <a:lstStyle/>
        <a:p>
          <a:endParaRPr lang="en-US"/>
        </a:p>
      </dgm:t>
    </dgm:pt>
    <dgm:pt modelId="{45979BAC-16B2-48C2-AC69-94129D93FAC1}" type="sibTrans" cxnId="{7BAD455A-D883-43E7-95CB-BFAF1D74BE8D}">
      <dgm:prSet/>
      <dgm:spPr/>
      <dgm:t>
        <a:bodyPr/>
        <a:lstStyle/>
        <a:p>
          <a:endParaRPr lang="en-US"/>
        </a:p>
      </dgm:t>
    </dgm:pt>
    <dgm:pt modelId="{A269F07F-1056-477A-B8E9-F03984C01873}">
      <dgm:prSet/>
      <dgm:spPr/>
      <dgm:t>
        <a:bodyPr/>
        <a:lstStyle/>
        <a:p>
          <a:r>
            <a:rPr lang="en-US" dirty="0">
              <a:solidFill>
                <a:schemeClr val="tx1">
                  <a:lumMod val="65000"/>
                  <a:lumOff val="35000"/>
                </a:schemeClr>
              </a:solidFill>
            </a:rPr>
            <a:t>Processes of movement</a:t>
          </a:r>
        </a:p>
      </dgm:t>
    </dgm:pt>
    <dgm:pt modelId="{59FADBCE-0A54-4657-8DDA-008523CA1BBF}" type="parTrans" cxnId="{BCA5AD7D-05DC-4B10-A4EF-BFE8AA70C63F}">
      <dgm:prSet/>
      <dgm:spPr/>
      <dgm:t>
        <a:bodyPr/>
        <a:lstStyle/>
        <a:p>
          <a:endParaRPr lang="en-US"/>
        </a:p>
      </dgm:t>
    </dgm:pt>
    <dgm:pt modelId="{CF55D9CB-5CC6-4227-9754-08884D2E879B}" type="sibTrans" cxnId="{BCA5AD7D-05DC-4B10-A4EF-BFE8AA70C63F}">
      <dgm:prSet/>
      <dgm:spPr/>
      <dgm:t>
        <a:bodyPr/>
        <a:lstStyle/>
        <a:p>
          <a:endParaRPr lang="en-US"/>
        </a:p>
      </dgm:t>
    </dgm:pt>
    <dgm:pt modelId="{A9C276DC-323A-44DA-AD6A-EADDB05E7EB5}">
      <dgm:prSet/>
      <dgm:spPr/>
      <dgm:t>
        <a:bodyPr/>
        <a:lstStyle/>
        <a:p>
          <a:r>
            <a:rPr lang="en-US" dirty="0">
              <a:solidFill>
                <a:schemeClr val="tx1">
                  <a:lumMod val="65000"/>
                  <a:lumOff val="35000"/>
                </a:schemeClr>
              </a:solidFill>
            </a:rPr>
            <a:t>Advection: going with the flow</a:t>
          </a:r>
        </a:p>
      </dgm:t>
    </dgm:pt>
    <dgm:pt modelId="{74BA529E-9913-4AB4-BD03-9B8B3D880E00}" type="parTrans" cxnId="{A600038B-B0EE-44B5-8E91-61CD620E7BDB}">
      <dgm:prSet/>
      <dgm:spPr/>
      <dgm:t>
        <a:bodyPr/>
        <a:lstStyle/>
        <a:p>
          <a:endParaRPr lang="en-US"/>
        </a:p>
      </dgm:t>
    </dgm:pt>
    <dgm:pt modelId="{5B378BFA-3329-4263-AC3B-D254FF1CDD02}" type="sibTrans" cxnId="{A600038B-B0EE-44B5-8E91-61CD620E7BDB}">
      <dgm:prSet/>
      <dgm:spPr/>
      <dgm:t>
        <a:bodyPr/>
        <a:lstStyle/>
        <a:p>
          <a:endParaRPr lang="en-US"/>
        </a:p>
      </dgm:t>
    </dgm:pt>
    <dgm:pt modelId="{F08FB3A2-71A8-497D-BDC2-A8EA7A1BDC66}">
      <dgm:prSet/>
      <dgm:spPr/>
      <dgm:t>
        <a:bodyPr/>
        <a:lstStyle/>
        <a:p>
          <a:r>
            <a:rPr lang="en-US" dirty="0">
              <a:solidFill>
                <a:schemeClr val="tx1">
                  <a:lumMod val="65000"/>
                  <a:lumOff val="35000"/>
                </a:schemeClr>
              </a:solidFill>
            </a:rPr>
            <a:t>Diffusion: molecular movement from high to low concentration</a:t>
          </a:r>
        </a:p>
      </dgm:t>
    </dgm:pt>
    <dgm:pt modelId="{6157BBDB-6896-4522-897C-C96AD123BE2F}" type="parTrans" cxnId="{9B0B9192-1D06-432E-8F8C-B2D2CAA7E351}">
      <dgm:prSet/>
      <dgm:spPr/>
      <dgm:t>
        <a:bodyPr/>
        <a:lstStyle/>
        <a:p>
          <a:endParaRPr lang="en-US"/>
        </a:p>
      </dgm:t>
    </dgm:pt>
    <dgm:pt modelId="{F5A350F3-7CA4-41C0-A71E-0C09165066A3}" type="sibTrans" cxnId="{9B0B9192-1D06-432E-8F8C-B2D2CAA7E351}">
      <dgm:prSet/>
      <dgm:spPr/>
      <dgm:t>
        <a:bodyPr/>
        <a:lstStyle/>
        <a:p>
          <a:endParaRPr lang="en-US"/>
        </a:p>
      </dgm:t>
    </dgm:pt>
    <dgm:pt modelId="{2C8D54CA-26A5-4047-AA5F-65FF92F21A12}">
      <dgm:prSet/>
      <dgm:spPr/>
      <dgm:t>
        <a:bodyPr/>
        <a:lstStyle/>
        <a:p>
          <a:r>
            <a:rPr lang="en-US" dirty="0">
              <a:solidFill>
                <a:schemeClr val="tx1">
                  <a:lumMod val="65000"/>
                  <a:lumOff val="35000"/>
                </a:schemeClr>
              </a:solidFill>
            </a:rPr>
            <a:t>Dispersion: turbulent mixing in all directions</a:t>
          </a:r>
        </a:p>
      </dgm:t>
    </dgm:pt>
    <dgm:pt modelId="{69D03FA8-2679-41F6-A0AE-4CA601DFACEE}" type="parTrans" cxnId="{CE07CE89-108D-4509-B214-84C2B50EF48C}">
      <dgm:prSet/>
      <dgm:spPr/>
      <dgm:t>
        <a:bodyPr/>
        <a:lstStyle/>
        <a:p>
          <a:endParaRPr lang="en-US"/>
        </a:p>
      </dgm:t>
    </dgm:pt>
    <dgm:pt modelId="{010494D1-28EC-4822-9BC0-FE73D5F6AD98}" type="sibTrans" cxnId="{CE07CE89-108D-4509-B214-84C2B50EF48C}">
      <dgm:prSet/>
      <dgm:spPr/>
      <dgm:t>
        <a:bodyPr/>
        <a:lstStyle/>
        <a:p>
          <a:endParaRPr lang="en-US"/>
        </a:p>
      </dgm:t>
    </dgm:pt>
    <dgm:pt modelId="{21F838C0-11A6-4325-B0CE-1B851493DDBD}">
      <dgm:prSet/>
      <dgm:spPr/>
      <dgm:t>
        <a:bodyPr/>
        <a:lstStyle/>
        <a:p>
          <a:pPr>
            <a:buFont typeface="Arial" panose="020B0604020202020204" pitchFamily="34" charset="0"/>
            <a:buChar char="•"/>
          </a:pPr>
          <a:r>
            <a:rPr lang="en-US" dirty="0">
              <a:solidFill>
                <a:schemeClr val="tx1">
                  <a:lumMod val="65000"/>
                  <a:lumOff val="35000"/>
                </a:schemeClr>
              </a:solidFill>
            </a:rPr>
            <a:t>Examples</a:t>
          </a:r>
        </a:p>
      </dgm:t>
    </dgm:pt>
    <dgm:pt modelId="{F226BAC2-C52B-4E4E-8DD8-3E8339FFD9EC}" type="sibTrans" cxnId="{E8DA239B-94ED-4453-86BD-DBDF4BA605D1}">
      <dgm:prSet/>
      <dgm:spPr/>
      <dgm:t>
        <a:bodyPr/>
        <a:lstStyle/>
        <a:p>
          <a:endParaRPr lang="en-US"/>
        </a:p>
      </dgm:t>
    </dgm:pt>
    <dgm:pt modelId="{9AC2F8C4-AC97-4689-BE82-A001E8CC1DEA}" type="parTrans" cxnId="{E8DA239B-94ED-4453-86BD-DBDF4BA605D1}">
      <dgm:prSet/>
      <dgm:spPr/>
      <dgm:t>
        <a:bodyPr/>
        <a:lstStyle/>
        <a:p>
          <a:endParaRPr lang="en-US"/>
        </a:p>
      </dgm:t>
    </dgm:pt>
    <dgm:pt modelId="{D04452BA-68C5-4E5D-9691-1E322C8AF1D1}">
      <dgm:prSet/>
      <dgm:spPr/>
      <dgm:t>
        <a:bodyPr/>
        <a:lstStyle/>
        <a:p>
          <a:pPr>
            <a:buFont typeface="Arial" panose="020B0604020202020204" pitchFamily="34" charset="0"/>
            <a:buChar char="•"/>
          </a:pPr>
          <a:r>
            <a:rPr lang="en-US" dirty="0">
              <a:solidFill>
                <a:schemeClr val="tx1">
                  <a:lumMod val="65000"/>
                  <a:lumOff val="35000"/>
                </a:schemeClr>
              </a:solidFill>
            </a:rPr>
            <a:t>Examples</a:t>
          </a:r>
        </a:p>
      </dgm:t>
    </dgm:pt>
    <dgm:pt modelId="{3D8346F3-20A9-44EB-8145-A619468A5A44}" type="sibTrans" cxnId="{677FE981-55BD-4FF4-9C42-3019968F506B}">
      <dgm:prSet/>
      <dgm:spPr/>
      <dgm:t>
        <a:bodyPr/>
        <a:lstStyle/>
        <a:p>
          <a:endParaRPr lang="en-US"/>
        </a:p>
      </dgm:t>
    </dgm:pt>
    <dgm:pt modelId="{61A873FA-45F8-4B37-8134-724A4641238E}" type="parTrans" cxnId="{677FE981-55BD-4FF4-9C42-3019968F506B}">
      <dgm:prSet/>
      <dgm:spPr/>
      <dgm:t>
        <a:bodyPr/>
        <a:lstStyle/>
        <a:p>
          <a:endParaRPr lang="en-US"/>
        </a:p>
      </dgm:t>
    </dgm:pt>
    <dgm:pt modelId="{4B88EC22-39AF-463C-9086-A6BB02BFEC09}" type="pres">
      <dgm:prSet presAssocID="{15FFB265-CC56-4956-BDF1-7DED997E4679}" presName="Name0" presStyleCnt="0">
        <dgm:presLayoutVars>
          <dgm:dir/>
          <dgm:animLvl val="lvl"/>
          <dgm:resizeHandles val="exact"/>
        </dgm:presLayoutVars>
      </dgm:prSet>
      <dgm:spPr/>
    </dgm:pt>
    <dgm:pt modelId="{9B1B9FEB-C898-44D9-9248-D81CBE233824}" type="pres">
      <dgm:prSet presAssocID="{958EC60C-C9A2-470F-BBFE-F8BAC39F5FDE}" presName="linNode" presStyleCnt="0"/>
      <dgm:spPr/>
    </dgm:pt>
    <dgm:pt modelId="{3DE4C347-E7E6-4458-9472-63188DA0587F}" type="pres">
      <dgm:prSet presAssocID="{958EC60C-C9A2-470F-BBFE-F8BAC39F5FDE}" presName="parentText" presStyleLbl="node1" presStyleIdx="0" presStyleCnt="2" custScaleX="82645" custScaleY="82645">
        <dgm:presLayoutVars>
          <dgm:chMax val="1"/>
          <dgm:bulletEnabled val="1"/>
        </dgm:presLayoutVars>
      </dgm:prSet>
      <dgm:spPr>
        <a:prstGeom prst="rect">
          <a:avLst/>
        </a:prstGeom>
      </dgm:spPr>
    </dgm:pt>
    <dgm:pt modelId="{1C7DEECD-7473-4A92-9E05-B442BC67D0D4}" type="pres">
      <dgm:prSet presAssocID="{958EC60C-C9A2-470F-BBFE-F8BAC39F5FDE}" presName="descendantText" presStyleLbl="alignAccFollowNode1" presStyleIdx="0" presStyleCnt="2">
        <dgm:presLayoutVars>
          <dgm:bulletEnabled val="1"/>
        </dgm:presLayoutVars>
      </dgm:prSet>
      <dgm:spPr>
        <a:prstGeom prst="rect">
          <a:avLst/>
        </a:prstGeom>
      </dgm:spPr>
    </dgm:pt>
    <dgm:pt modelId="{415A5711-2838-43E5-AAEA-071A27828E4E}" type="pres">
      <dgm:prSet presAssocID="{A8663906-9E5F-47A8-BEE0-9285EF65A083}" presName="sp" presStyleCnt="0"/>
      <dgm:spPr/>
    </dgm:pt>
    <dgm:pt modelId="{6EB9DEAB-7790-4C81-A9C6-AD8EB60CA93B}" type="pres">
      <dgm:prSet presAssocID="{01FA4C1A-A2A5-4B7A-907F-B04C1598DE2A}" presName="linNode" presStyleCnt="0"/>
      <dgm:spPr/>
    </dgm:pt>
    <dgm:pt modelId="{2ADC142F-84E9-4571-9DCA-9F9BFAE08383}" type="pres">
      <dgm:prSet presAssocID="{01FA4C1A-A2A5-4B7A-907F-B04C1598DE2A}" presName="parentText" presStyleLbl="node1" presStyleIdx="1" presStyleCnt="2" custScaleX="82645" custScaleY="82645">
        <dgm:presLayoutVars>
          <dgm:chMax val="1"/>
          <dgm:bulletEnabled val="1"/>
        </dgm:presLayoutVars>
      </dgm:prSet>
      <dgm:spPr>
        <a:prstGeom prst="rect">
          <a:avLst/>
        </a:prstGeom>
      </dgm:spPr>
    </dgm:pt>
    <dgm:pt modelId="{41CD8AC8-4445-4EC0-9F56-7F54EA1409C3}" type="pres">
      <dgm:prSet presAssocID="{01FA4C1A-A2A5-4B7A-907F-B04C1598DE2A}" presName="descendantText" presStyleLbl="alignAccFollowNode1" presStyleIdx="1" presStyleCnt="2">
        <dgm:presLayoutVars>
          <dgm:bulletEnabled val="1"/>
        </dgm:presLayoutVars>
      </dgm:prSet>
      <dgm:spPr>
        <a:prstGeom prst="rect">
          <a:avLst/>
        </a:prstGeom>
      </dgm:spPr>
    </dgm:pt>
  </dgm:ptLst>
  <dgm:cxnLst>
    <dgm:cxn modelId="{E43CD607-5E04-46AE-A4E0-0DFC4D1B4C2C}" srcId="{958EC60C-C9A2-470F-BBFE-F8BAC39F5FDE}" destId="{EA30B8C3-EE59-40B2-B342-BF070FCB3A44}" srcOrd="0" destOrd="0" parTransId="{B95A1AB5-ABC7-45E5-BC4E-9FF75883D74A}" sibTransId="{A1EC73AF-3BC4-4134-98C9-0BF81C2C70BD}"/>
    <dgm:cxn modelId="{742B9A19-D609-4E43-877C-31C5CE49E392}" type="presOf" srcId="{958EC60C-C9A2-470F-BBFE-F8BAC39F5FDE}" destId="{3DE4C347-E7E6-4458-9472-63188DA0587F}" srcOrd="0" destOrd="0" presId="urn:microsoft.com/office/officeart/2005/8/layout/vList5"/>
    <dgm:cxn modelId="{9F29801A-EBE6-4836-958D-B4D2A0976393}" type="presOf" srcId="{EA30B8C3-EE59-40B2-B342-BF070FCB3A44}" destId="{1C7DEECD-7473-4A92-9E05-B442BC67D0D4}" srcOrd="0" destOrd="0" presId="urn:microsoft.com/office/officeart/2005/8/layout/vList5"/>
    <dgm:cxn modelId="{414E6A20-0C18-43FF-8A2C-23C5880D8A80}" type="presOf" srcId="{15FFB265-CC56-4956-BDF1-7DED997E4679}" destId="{4B88EC22-39AF-463C-9086-A6BB02BFEC09}" srcOrd="0" destOrd="0" presId="urn:microsoft.com/office/officeart/2005/8/layout/vList5"/>
    <dgm:cxn modelId="{466A6527-2AF8-437D-96F7-984A7244FD58}" type="presOf" srcId="{A9C276DC-323A-44DA-AD6A-EADDB05E7EB5}" destId="{41CD8AC8-4445-4EC0-9F56-7F54EA1409C3}" srcOrd="0" destOrd="2" presId="urn:microsoft.com/office/officeart/2005/8/layout/vList5"/>
    <dgm:cxn modelId="{FA2A5428-5B4D-441C-80AD-1B5CCFBD3563}" type="presOf" srcId="{D04452BA-68C5-4E5D-9691-1E322C8AF1D1}" destId="{1C7DEECD-7473-4A92-9E05-B442BC67D0D4}" srcOrd="0" destOrd="1" presId="urn:microsoft.com/office/officeart/2005/8/layout/vList5"/>
    <dgm:cxn modelId="{D81E683C-73B6-492F-BAA7-4C907E7C564B}" srcId="{D04452BA-68C5-4E5D-9691-1E322C8AF1D1}" destId="{43870177-97F3-4A2E-8BA7-27F26865FF82}" srcOrd="3" destOrd="0" parTransId="{5236E599-A7CB-4407-9375-8D05FD477F27}" sibTransId="{5BFA37ED-B8E8-44DF-9439-CAC91376DB3F}"/>
    <dgm:cxn modelId="{23D72542-E86A-4423-A80F-FE0C98D3B01B}" type="presOf" srcId="{D9375BD9-0253-4B35-A07F-5EA5DADC5AF8}" destId="{1C7DEECD-7473-4A92-9E05-B442BC67D0D4}" srcOrd="0" destOrd="4" presId="urn:microsoft.com/office/officeart/2005/8/layout/vList5"/>
    <dgm:cxn modelId="{523C8E49-9D6E-4521-A3A5-55F4004F3AD2}" type="presOf" srcId="{2C8D54CA-26A5-4047-AA5F-65FF92F21A12}" destId="{41CD8AC8-4445-4EC0-9F56-7F54EA1409C3}" srcOrd="0" destOrd="4" presId="urn:microsoft.com/office/officeart/2005/8/layout/vList5"/>
    <dgm:cxn modelId="{B63ED756-7B0B-4083-8B02-BAACAA9C225B}" type="presOf" srcId="{01FA4C1A-A2A5-4B7A-907F-B04C1598DE2A}" destId="{2ADC142F-84E9-4571-9DCA-9F9BFAE08383}" srcOrd="0" destOrd="0" presId="urn:microsoft.com/office/officeart/2005/8/layout/vList5"/>
    <dgm:cxn modelId="{7BAD455A-D883-43E7-95CB-BFAF1D74BE8D}" srcId="{15FFB265-CC56-4956-BDF1-7DED997E4679}" destId="{01FA4C1A-A2A5-4B7A-907F-B04C1598DE2A}" srcOrd="1" destOrd="0" parTransId="{DA59A25E-5444-40D9-B0FE-9E62362CDE53}" sibTransId="{45979BAC-16B2-48C2-AC69-94129D93FAC1}"/>
    <dgm:cxn modelId="{BCA5AD7D-05DC-4B10-A4EF-BFE8AA70C63F}" srcId="{01FA4C1A-A2A5-4B7A-907F-B04C1598DE2A}" destId="{A269F07F-1056-477A-B8E9-F03984C01873}" srcOrd="0" destOrd="0" parTransId="{59FADBCE-0A54-4657-8DDA-008523CA1BBF}" sibTransId="{CF55D9CB-5CC6-4227-9754-08884D2E879B}"/>
    <dgm:cxn modelId="{677FE981-55BD-4FF4-9C42-3019968F506B}" srcId="{958EC60C-C9A2-470F-BBFE-F8BAC39F5FDE}" destId="{D04452BA-68C5-4E5D-9691-1E322C8AF1D1}" srcOrd="1" destOrd="0" parTransId="{61A873FA-45F8-4B37-8134-724A4641238E}" sibTransId="{3D8346F3-20A9-44EB-8145-A619468A5A44}"/>
    <dgm:cxn modelId="{DAFF6583-3BFA-4618-8534-4C5DB96E2D4F}" type="presOf" srcId="{F08FB3A2-71A8-497D-BDC2-A8EA7A1BDC66}" destId="{41CD8AC8-4445-4EC0-9F56-7F54EA1409C3}" srcOrd="0" destOrd="3" presId="urn:microsoft.com/office/officeart/2005/8/layout/vList5"/>
    <dgm:cxn modelId="{5510A685-4A09-4582-A263-A60DB5548ABB}" srcId="{D04452BA-68C5-4E5D-9691-1E322C8AF1D1}" destId="{D9375BD9-0253-4B35-A07F-5EA5DADC5AF8}" srcOrd="2" destOrd="0" parTransId="{E94E6DF2-1138-4D73-929B-FDD792E5A178}" sibTransId="{ABDA26BA-05FB-425B-A2B0-940349663CC6}"/>
    <dgm:cxn modelId="{E95E4887-9EA5-42AC-A808-5DAF48E7351E}" srcId="{15FFB265-CC56-4956-BDF1-7DED997E4679}" destId="{958EC60C-C9A2-470F-BBFE-F8BAC39F5FDE}" srcOrd="0" destOrd="0" parTransId="{40F48CAC-ED3F-4648-A097-064387FEDB8A}" sibTransId="{A8663906-9E5F-47A8-BEE0-9285EF65A083}"/>
    <dgm:cxn modelId="{CE07CE89-108D-4509-B214-84C2B50EF48C}" srcId="{21F838C0-11A6-4325-B0CE-1B851493DDBD}" destId="{2C8D54CA-26A5-4047-AA5F-65FF92F21A12}" srcOrd="2" destOrd="0" parTransId="{69D03FA8-2679-41F6-A0AE-4CA601DFACEE}" sibTransId="{010494D1-28EC-4822-9BC0-FE73D5F6AD98}"/>
    <dgm:cxn modelId="{A600038B-B0EE-44B5-8E91-61CD620E7BDB}" srcId="{21F838C0-11A6-4325-B0CE-1B851493DDBD}" destId="{A9C276DC-323A-44DA-AD6A-EADDB05E7EB5}" srcOrd="0" destOrd="0" parTransId="{74BA529E-9913-4AB4-BD03-9B8B3D880E00}" sibTransId="{5B378BFA-3329-4263-AC3B-D254FF1CDD02}"/>
    <dgm:cxn modelId="{4DF1AF8C-AE6B-4B0D-8A0A-E3895EC8EED8}" type="presOf" srcId="{21F838C0-11A6-4325-B0CE-1B851493DDBD}" destId="{41CD8AC8-4445-4EC0-9F56-7F54EA1409C3}" srcOrd="0" destOrd="1" presId="urn:microsoft.com/office/officeart/2005/8/layout/vList5"/>
    <dgm:cxn modelId="{9B0B9192-1D06-432E-8F8C-B2D2CAA7E351}" srcId="{21F838C0-11A6-4325-B0CE-1B851493DDBD}" destId="{F08FB3A2-71A8-497D-BDC2-A8EA7A1BDC66}" srcOrd="1" destOrd="0" parTransId="{6157BBDB-6896-4522-897C-C96AD123BE2F}" sibTransId="{F5A350F3-7CA4-41C0-A71E-0C09165066A3}"/>
    <dgm:cxn modelId="{FE42C494-ABFC-4D71-B646-F273EDAA4D6E}" srcId="{D04452BA-68C5-4E5D-9691-1E322C8AF1D1}" destId="{7F132398-3E2A-442A-9D01-917C9E10BEF7}" srcOrd="0" destOrd="0" parTransId="{4726FAD1-8524-4113-B426-6B53FB045553}" sibTransId="{41589712-834C-4FBE-879A-0AC1B15F5005}"/>
    <dgm:cxn modelId="{E8DA239B-94ED-4453-86BD-DBDF4BA605D1}" srcId="{01FA4C1A-A2A5-4B7A-907F-B04C1598DE2A}" destId="{21F838C0-11A6-4325-B0CE-1B851493DDBD}" srcOrd="1" destOrd="0" parTransId="{9AC2F8C4-AC97-4689-BE82-A001E8CC1DEA}" sibTransId="{F226BAC2-C52B-4E4E-8DD8-3E8339FFD9EC}"/>
    <dgm:cxn modelId="{0497ECB2-FB59-47F2-9CFE-0CC8441191BD}" type="presOf" srcId="{7F132398-3E2A-442A-9D01-917C9E10BEF7}" destId="{1C7DEECD-7473-4A92-9E05-B442BC67D0D4}" srcOrd="0" destOrd="2" presId="urn:microsoft.com/office/officeart/2005/8/layout/vList5"/>
    <dgm:cxn modelId="{04CB39CB-1264-49A0-8BEB-2F0DAE262975}" type="presOf" srcId="{A269F07F-1056-477A-B8E9-F03984C01873}" destId="{41CD8AC8-4445-4EC0-9F56-7F54EA1409C3}" srcOrd="0" destOrd="0" presId="urn:microsoft.com/office/officeart/2005/8/layout/vList5"/>
    <dgm:cxn modelId="{99444DD5-B7EF-4CDB-A919-C70A4D34DD5D}" type="presOf" srcId="{43870177-97F3-4A2E-8BA7-27F26865FF82}" destId="{1C7DEECD-7473-4A92-9E05-B442BC67D0D4}" srcOrd="0" destOrd="5" presId="urn:microsoft.com/office/officeart/2005/8/layout/vList5"/>
    <dgm:cxn modelId="{AC7172DF-93E9-4500-A6F8-EC8A34EA4682}" srcId="{D04452BA-68C5-4E5D-9691-1E322C8AF1D1}" destId="{D7AD30B4-8DB4-46A8-AF6C-2637C52BFAD6}" srcOrd="1" destOrd="0" parTransId="{D1A0B82E-7FEC-48A5-9860-1736E817A21C}" sibTransId="{2C3F298F-A271-4DB5-B0DA-EC1E67539506}"/>
    <dgm:cxn modelId="{83086BE1-5FAC-41BE-8E95-CDA918912A8C}" type="presOf" srcId="{D7AD30B4-8DB4-46A8-AF6C-2637C52BFAD6}" destId="{1C7DEECD-7473-4A92-9E05-B442BC67D0D4}" srcOrd="0" destOrd="3" presId="urn:microsoft.com/office/officeart/2005/8/layout/vList5"/>
    <dgm:cxn modelId="{CF341863-5CC3-482F-B811-01F30A34E72C}" type="presParOf" srcId="{4B88EC22-39AF-463C-9086-A6BB02BFEC09}" destId="{9B1B9FEB-C898-44D9-9248-D81CBE233824}" srcOrd="0" destOrd="0" presId="urn:microsoft.com/office/officeart/2005/8/layout/vList5"/>
    <dgm:cxn modelId="{85382A9F-F068-4C8E-B776-E37313B0B17C}" type="presParOf" srcId="{9B1B9FEB-C898-44D9-9248-D81CBE233824}" destId="{3DE4C347-E7E6-4458-9472-63188DA0587F}" srcOrd="0" destOrd="0" presId="urn:microsoft.com/office/officeart/2005/8/layout/vList5"/>
    <dgm:cxn modelId="{4807EB6B-340F-42E2-BE26-5728CA657A15}" type="presParOf" srcId="{9B1B9FEB-C898-44D9-9248-D81CBE233824}" destId="{1C7DEECD-7473-4A92-9E05-B442BC67D0D4}" srcOrd="1" destOrd="0" presId="urn:microsoft.com/office/officeart/2005/8/layout/vList5"/>
    <dgm:cxn modelId="{2B4FCCED-DE6D-4A5B-ABEF-9213E462946F}" type="presParOf" srcId="{4B88EC22-39AF-463C-9086-A6BB02BFEC09}" destId="{415A5711-2838-43E5-AAEA-071A27828E4E}" srcOrd="1" destOrd="0" presId="urn:microsoft.com/office/officeart/2005/8/layout/vList5"/>
    <dgm:cxn modelId="{8DF49B47-CC67-4288-839B-8F4054A8786C}" type="presParOf" srcId="{4B88EC22-39AF-463C-9086-A6BB02BFEC09}" destId="{6EB9DEAB-7790-4C81-A9C6-AD8EB60CA93B}" srcOrd="2" destOrd="0" presId="urn:microsoft.com/office/officeart/2005/8/layout/vList5"/>
    <dgm:cxn modelId="{42797E38-8033-4369-980D-2A0A4F90430A}" type="presParOf" srcId="{6EB9DEAB-7790-4C81-A9C6-AD8EB60CA93B}" destId="{2ADC142F-84E9-4571-9DCA-9F9BFAE08383}" srcOrd="0" destOrd="0" presId="urn:microsoft.com/office/officeart/2005/8/layout/vList5"/>
    <dgm:cxn modelId="{0AB12384-BA23-4733-9FC7-87D7B1E952E3}" type="presParOf" srcId="{6EB9DEAB-7790-4C81-A9C6-AD8EB60CA93B}" destId="{41CD8AC8-4445-4EC0-9F56-7F54EA1409C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5E5FF1-06A9-415A-917D-456FE063181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3E2B88F-B9A6-4E5C-BE13-BC8378AB1C84}">
      <dgm:prSet/>
      <dgm:spPr>
        <a:solidFill>
          <a:srgbClr val="004990"/>
        </a:solidFill>
      </dgm:spPr>
      <dgm:t>
        <a:bodyPr/>
        <a:lstStyle/>
        <a:p>
          <a:r>
            <a:rPr lang="en-US"/>
            <a:t>Background</a:t>
          </a:r>
        </a:p>
      </dgm:t>
    </dgm:pt>
    <dgm:pt modelId="{CF66E2DE-7B1C-4CA0-9F93-1AC3E091304E}" type="parTrans" cxnId="{99312741-07E9-4D21-841F-46D309D9D757}">
      <dgm:prSet/>
      <dgm:spPr/>
      <dgm:t>
        <a:bodyPr/>
        <a:lstStyle/>
        <a:p>
          <a:endParaRPr lang="en-US"/>
        </a:p>
      </dgm:t>
    </dgm:pt>
    <dgm:pt modelId="{DD61EBBD-813F-4C21-A445-72C7BAC4DB45}" type="sibTrans" cxnId="{99312741-07E9-4D21-841F-46D309D9D757}">
      <dgm:prSet/>
      <dgm:spPr/>
      <dgm:t>
        <a:bodyPr/>
        <a:lstStyle/>
        <a:p>
          <a:endParaRPr lang="en-US"/>
        </a:p>
      </dgm:t>
    </dgm:pt>
    <dgm:pt modelId="{17B35053-9F41-4565-8D11-B584D79887C3}">
      <dgm:prSet/>
      <dgm:spPr/>
      <dgm:t>
        <a:bodyPr/>
        <a:lstStyle/>
        <a:p>
          <a:r>
            <a:rPr lang="en-US" dirty="0">
              <a:solidFill>
                <a:schemeClr val="tx1">
                  <a:lumMod val="65000"/>
                  <a:lumOff val="35000"/>
                </a:schemeClr>
              </a:solidFill>
            </a:rPr>
            <a:t>Former trap and skeet range (66 acres)</a:t>
          </a:r>
        </a:p>
      </dgm:t>
    </dgm:pt>
    <dgm:pt modelId="{D6D5AC43-8187-4626-ADB4-76AC0F369944}" type="parTrans" cxnId="{A9380EAB-7647-4852-B37B-DA31DC5A4F17}">
      <dgm:prSet/>
      <dgm:spPr/>
      <dgm:t>
        <a:bodyPr/>
        <a:lstStyle/>
        <a:p>
          <a:endParaRPr lang="en-US"/>
        </a:p>
      </dgm:t>
    </dgm:pt>
    <dgm:pt modelId="{A6491A2E-8584-4826-8F29-DBCD5AFF3196}" type="sibTrans" cxnId="{A9380EAB-7647-4852-B37B-DA31DC5A4F17}">
      <dgm:prSet/>
      <dgm:spPr/>
      <dgm:t>
        <a:bodyPr/>
        <a:lstStyle/>
        <a:p>
          <a:endParaRPr lang="en-US"/>
        </a:p>
      </dgm:t>
    </dgm:pt>
    <dgm:pt modelId="{297AAEFD-6B7E-40C5-82BB-9B53690D19C8}">
      <dgm:prSet/>
      <dgm:spPr/>
      <dgm:t>
        <a:bodyPr/>
        <a:lstStyle/>
        <a:p>
          <a:r>
            <a:rPr lang="en-US" dirty="0">
              <a:solidFill>
                <a:schemeClr val="tx1">
                  <a:lumMod val="65000"/>
                  <a:lumOff val="35000"/>
                </a:schemeClr>
              </a:solidFill>
            </a:rPr>
            <a:t>Firing range area</a:t>
          </a:r>
        </a:p>
      </dgm:t>
    </dgm:pt>
    <dgm:pt modelId="{304A7B5B-2F22-4306-AB28-7E469B01AA3F}" type="parTrans" cxnId="{A6612436-DDB7-40CB-9F13-1A388B215197}">
      <dgm:prSet/>
      <dgm:spPr/>
      <dgm:t>
        <a:bodyPr/>
        <a:lstStyle/>
        <a:p>
          <a:endParaRPr lang="en-US"/>
        </a:p>
      </dgm:t>
    </dgm:pt>
    <dgm:pt modelId="{703D6DE2-ADB7-453C-AC9A-539DEA222CBC}" type="sibTrans" cxnId="{A6612436-DDB7-40CB-9F13-1A388B215197}">
      <dgm:prSet/>
      <dgm:spPr/>
      <dgm:t>
        <a:bodyPr/>
        <a:lstStyle/>
        <a:p>
          <a:endParaRPr lang="en-US"/>
        </a:p>
      </dgm:t>
    </dgm:pt>
    <dgm:pt modelId="{B1841E07-9058-4096-8478-1B87C30A98EE}">
      <dgm:prSet/>
      <dgm:spPr/>
      <dgm:t>
        <a:bodyPr/>
        <a:lstStyle/>
        <a:p>
          <a:r>
            <a:rPr lang="en-US" dirty="0">
              <a:solidFill>
                <a:schemeClr val="tx1">
                  <a:lumMod val="65000"/>
                  <a:lumOff val="35000"/>
                </a:schemeClr>
              </a:solidFill>
            </a:rPr>
            <a:t>Range maintenance</a:t>
          </a:r>
        </a:p>
      </dgm:t>
    </dgm:pt>
    <dgm:pt modelId="{5D0F00EE-436E-4941-BBF8-C508CE42FC85}" type="parTrans" cxnId="{1B54BBBA-6B51-4BAB-9832-28905F5F0FDE}">
      <dgm:prSet/>
      <dgm:spPr/>
      <dgm:t>
        <a:bodyPr/>
        <a:lstStyle/>
        <a:p>
          <a:endParaRPr lang="en-US"/>
        </a:p>
      </dgm:t>
    </dgm:pt>
    <dgm:pt modelId="{1077FD00-891E-40E2-A9CB-0FBF9B5BCBD3}" type="sibTrans" cxnId="{1B54BBBA-6B51-4BAB-9832-28905F5F0FDE}">
      <dgm:prSet/>
      <dgm:spPr/>
      <dgm:t>
        <a:bodyPr/>
        <a:lstStyle/>
        <a:p>
          <a:endParaRPr lang="en-US"/>
        </a:p>
      </dgm:t>
    </dgm:pt>
    <dgm:pt modelId="{0FA5EB32-DF04-433D-B168-A587F6E5D1A7}">
      <dgm:prSet/>
      <dgm:spPr/>
      <dgm:t>
        <a:bodyPr/>
        <a:lstStyle/>
        <a:p>
          <a:r>
            <a:rPr lang="en-US" dirty="0">
              <a:solidFill>
                <a:schemeClr val="tx1">
                  <a:lumMod val="65000"/>
                  <a:lumOff val="35000"/>
                </a:schemeClr>
              </a:solidFill>
            </a:rPr>
            <a:t>Fringing reef and islands</a:t>
          </a:r>
        </a:p>
      </dgm:t>
    </dgm:pt>
    <dgm:pt modelId="{75825A79-0C42-492F-A690-3DC78F4E2A5E}" type="parTrans" cxnId="{EAED0924-6D42-4FC8-9F7D-5428F26EBDF6}">
      <dgm:prSet/>
      <dgm:spPr/>
      <dgm:t>
        <a:bodyPr/>
        <a:lstStyle/>
        <a:p>
          <a:endParaRPr lang="en-US"/>
        </a:p>
      </dgm:t>
    </dgm:pt>
    <dgm:pt modelId="{60E347D3-D67A-47AD-9523-5067E5E7237E}" type="sibTrans" cxnId="{EAED0924-6D42-4FC8-9F7D-5428F26EBDF6}">
      <dgm:prSet/>
      <dgm:spPr/>
      <dgm:t>
        <a:bodyPr/>
        <a:lstStyle/>
        <a:p>
          <a:endParaRPr lang="en-US"/>
        </a:p>
      </dgm:t>
    </dgm:pt>
    <dgm:pt modelId="{ED69DA91-DE9A-4ED9-AEED-3B4FDAC73B56}">
      <dgm:prSet/>
      <dgm:spPr>
        <a:solidFill>
          <a:srgbClr val="004990"/>
        </a:solidFill>
      </dgm:spPr>
      <dgm:t>
        <a:bodyPr/>
        <a:lstStyle/>
        <a:p>
          <a:r>
            <a:rPr lang="en-US" dirty="0"/>
            <a:t>Contaminants of concern</a:t>
          </a:r>
        </a:p>
      </dgm:t>
    </dgm:pt>
    <dgm:pt modelId="{A35E890C-E982-4C52-8BD7-D684472D0B90}" type="parTrans" cxnId="{CC85487B-E559-4EE0-A319-2464ACD3F295}">
      <dgm:prSet/>
      <dgm:spPr/>
      <dgm:t>
        <a:bodyPr/>
        <a:lstStyle/>
        <a:p>
          <a:endParaRPr lang="en-US"/>
        </a:p>
      </dgm:t>
    </dgm:pt>
    <dgm:pt modelId="{772EEAE5-6194-40C4-9347-E12B8D686285}" type="sibTrans" cxnId="{CC85487B-E559-4EE0-A319-2464ACD3F295}">
      <dgm:prSet/>
      <dgm:spPr/>
      <dgm:t>
        <a:bodyPr/>
        <a:lstStyle/>
        <a:p>
          <a:endParaRPr lang="en-US"/>
        </a:p>
      </dgm:t>
    </dgm:pt>
    <dgm:pt modelId="{A526434E-6D1D-4406-B87D-C427F223559F}">
      <dgm:prSet/>
      <dgm:spPr/>
      <dgm:t>
        <a:bodyPr/>
        <a:lstStyle/>
        <a:p>
          <a:r>
            <a:rPr lang="en-US" dirty="0">
              <a:solidFill>
                <a:schemeClr val="tx1">
                  <a:lumMod val="65000"/>
                  <a:lumOff val="35000"/>
                </a:schemeClr>
              </a:solidFill>
            </a:rPr>
            <a:t>Metals and PAHs in soil and groundwater</a:t>
          </a:r>
        </a:p>
      </dgm:t>
    </dgm:pt>
    <dgm:pt modelId="{8CB0682F-C3D5-4053-BB55-545EF3087C19}" type="parTrans" cxnId="{9DDCA2F7-1F6E-4B3E-B4BE-6D8889FA558C}">
      <dgm:prSet/>
      <dgm:spPr/>
      <dgm:t>
        <a:bodyPr/>
        <a:lstStyle/>
        <a:p>
          <a:endParaRPr lang="en-US"/>
        </a:p>
      </dgm:t>
    </dgm:pt>
    <dgm:pt modelId="{6B2B3C48-6512-411A-B12C-3267B8826CC6}" type="sibTrans" cxnId="{9DDCA2F7-1F6E-4B3E-B4BE-6D8889FA558C}">
      <dgm:prSet/>
      <dgm:spPr/>
      <dgm:t>
        <a:bodyPr/>
        <a:lstStyle/>
        <a:p>
          <a:endParaRPr lang="en-US"/>
        </a:p>
      </dgm:t>
    </dgm:pt>
    <dgm:pt modelId="{062E47EA-0D1F-469C-A739-FCED0229140C}">
      <dgm:prSet/>
      <dgm:spPr/>
      <dgm:t>
        <a:bodyPr/>
        <a:lstStyle/>
        <a:p>
          <a:r>
            <a:rPr lang="en-US" dirty="0">
              <a:solidFill>
                <a:schemeClr val="tx1">
                  <a:lumMod val="65000"/>
                  <a:lumOff val="35000"/>
                </a:schemeClr>
              </a:solidFill>
            </a:rPr>
            <a:t>Pb, Sb, As, Cd, Cu, Ni, Zn</a:t>
          </a:r>
        </a:p>
      </dgm:t>
    </dgm:pt>
    <dgm:pt modelId="{E5418E28-C173-4D4D-B4EE-AF8B5579280D}" type="parTrans" cxnId="{2491E5C8-560A-44BA-B717-15E9645FF0F2}">
      <dgm:prSet/>
      <dgm:spPr/>
      <dgm:t>
        <a:bodyPr/>
        <a:lstStyle/>
        <a:p>
          <a:endParaRPr lang="en-US"/>
        </a:p>
      </dgm:t>
    </dgm:pt>
    <dgm:pt modelId="{C9D527C3-73DD-4026-8448-07F5A8B7955E}" type="sibTrans" cxnId="{2491E5C8-560A-44BA-B717-15E9645FF0F2}">
      <dgm:prSet/>
      <dgm:spPr/>
      <dgm:t>
        <a:bodyPr/>
        <a:lstStyle/>
        <a:p>
          <a:endParaRPr lang="en-US"/>
        </a:p>
      </dgm:t>
    </dgm:pt>
    <dgm:pt modelId="{25B1008E-8EF9-42A5-BAEB-27906EAC5164}">
      <dgm:prSet/>
      <dgm:spPr>
        <a:solidFill>
          <a:srgbClr val="004990"/>
        </a:solidFill>
      </dgm:spPr>
      <dgm:t>
        <a:bodyPr/>
        <a:lstStyle/>
        <a:p>
          <a:r>
            <a:rPr lang="en-US" dirty="0"/>
            <a:t>Investigative approach</a:t>
          </a:r>
        </a:p>
      </dgm:t>
    </dgm:pt>
    <dgm:pt modelId="{FC04CC68-A277-4E57-B0DC-EC397E747F65}" type="parTrans" cxnId="{E62558BD-39AD-4F20-A6B3-E470C51408D8}">
      <dgm:prSet/>
      <dgm:spPr/>
      <dgm:t>
        <a:bodyPr/>
        <a:lstStyle/>
        <a:p>
          <a:endParaRPr lang="en-US"/>
        </a:p>
      </dgm:t>
    </dgm:pt>
    <dgm:pt modelId="{B9C78654-F4E1-46F1-839A-9E7B1733368F}" type="sibTrans" cxnId="{E62558BD-39AD-4F20-A6B3-E470C51408D8}">
      <dgm:prSet/>
      <dgm:spPr/>
      <dgm:t>
        <a:bodyPr/>
        <a:lstStyle/>
        <a:p>
          <a:endParaRPr lang="en-US"/>
        </a:p>
      </dgm:t>
    </dgm:pt>
    <dgm:pt modelId="{8F9D0E08-131E-47BE-AF39-E19DDE28DCE4}">
      <dgm:prSet/>
      <dgm:spPr/>
      <dgm:t>
        <a:bodyPr/>
        <a:lstStyle/>
        <a:p>
          <a:r>
            <a:rPr lang="en-US" dirty="0">
              <a:solidFill>
                <a:schemeClr val="tx1">
                  <a:lumMod val="65000"/>
                  <a:lumOff val="35000"/>
                </a:schemeClr>
              </a:solidFill>
            </a:rPr>
            <a:t>Need additional data to characterize nature and extent of contamination </a:t>
          </a:r>
        </a:p>
      </dgm:t>
    </dgm:pt>
    <dgm:pt modelId="{0378FA40-D339-4FCE-A653-540E6BCD616B}" type="parTrans" cxnId="{A1C74092-53E6-4FD8-82AF-5895D7549C51}">
      <dgm:prSet/>
      <dgm:spPr/>
      <dgm:t>
        <a:bodyPr/>
        <a:lstStyle/>
        <a:p>
          <a:endParaRPr lang="en-US"/>
        </a:p>
      </dgm:t>
    </dgm:pt>
    <dgm:pt modelId="{01CBC26D-359D-4C80-B589-0832046273F2}" type="sibTrans" cxnId="{A1C74092-53E6-4FD8-82AF-5895D7549C51}">
      <dgm:prSet/>
      <dgm:spPr/>
      <dgm:t>
        <a:bodyPr/>
        <a:lstStyle/>
        <a:p>
          <a:endParaRPr lang="en-US"/>
        </a:p>
      </dgm:t>
    </dgm:pt>
    <dgm:pt modelId="{CAB3362A-1857-41F7-A51C-FD64AD9C03E5}">
      <dgm:prSet/>
      <dgm:spPr/>
      <dgm:t>
        <a:bodyPr/>
        <a:lstStyle/>
        <a:p>
          <a:r>
            <a:rPr lang="en-US" dirty="0">
              <a:solidFill>
                <a:schemeClr val="tx1">
                  <a:lumMod val="65000"/>
                  <a:lumOff val="35000"/>
                </a:schemeClr>
              </a:solidFill>
            </a:rPr>
            <a:t>Follow Hawaii guidance for ISM sample collection and application</a:t>
          </a:r>
        </a:p>
      </dgm:t>
    </dgm:pt>
    <dgm:pt modelId="{62F9140D-AC14-4854-810C-43B15B9CC43A}" type="parTrans" cxnId="{47F73B2D-8CF0-4F59-BBFA-AC201C12D30D}">
      <dgm:prSet/>
      <dgm:spPr/>
      <dgm:t>
        <a:bodyPr/>
        <a:lstStyle/>
        <a:p>
          <a:endParaRPr lang="en-US"/>
        </a:p>
      </dgm:t>
    </dgm:pt>
    <dgm:pt modelId="{65357D1D-8CD8-4080-9059-962344F65378}" type="sibTrans" cxnId="{47F73B2D-8CF0-4F59-BBFA-AC201C12D30D}">
      <dgm:prSet/>
      <dgm:spPr/>
      <dgm:t>
        <a:bodyPr/>
        <a:lstStyle/>
        <a:p>
          <a:endParaRPr lang="en-US"/>
        </a:p>
      </dgm:t>
    </dgm:pt>
    <dgm:pt modelId="{306842DD-6B65-4BA1-8FDE-547E48E2014C}" type="pres">
      <dgm:prSet presAssocID="{C15E5FF1-06A9-415A-917D-456FE0631815}" presName="linear" presStyleCnt="0">
        <dgm:presLayoutVars>
          <dgm:animLvl val="lvl"/>
          <dgm:resizeHandles val="exact"/>
        </dgm:presLayoutVars>
      </dgm:prSet>
      <dgm:spPr/>
    </dgm:pt>
    <dgm:pt modelId="{A701AE82-1683-4EB9-A9CB-0FD4A2CF031F}" type="pres">
      <dgm:prSet presAssocID="{73E2B88F-B9A6-4E5C-BE13-BC8378AB1C84}" presName="parentText" presStyleLbl="node1" presStyleIdx="0" presStyleCnt="3">
        <dgm:presLayoutVars>
          <dgm:chMax val="0"/>
          <dgm:bulletEnabled val="1"/>
        </dgm:presLayoutVars>
      </dgm:prSet>
      <dgm:spPr>
        <a:prstGeom prst="rect">
          <a:avLst/>
        </a:prstGeom>
      </dgm:spPr>
    </dgm:pt>
    <dgm:pt modelId="{5CF6DB41-43E6-4684-80C3-BC6841E3886C}" type="pres">
      <dgm:prSet presAssocID="{73E2B88F-B9A6-4E5C-BE13-BC8378AB1C84}" presName="childText" presStyleLbl="revTx" presStyleIdx="0" presStyleCnt="3">
        <dgm:presLayoutVars>
          <dgm:bulletEnabled val="1"/>
        </dgm:presLayoutVars>
      </dgm:prSet>
      <dgm:spPr/>
    </dgm:pt>
    <dgm:pt modelId="{184E147B-A729-4561-A780-F82A31F884BB}" type="pres">
      <dgm:prSet presAssocID="{ED69DA91-DE9A-4ED9-AEED-3B4FDAC73B56}" presName="parentText" presStyleLbl="node1" presStyleIdx="1" presStyleCnt="3">
        <dgm:presLayoutVars>
          <dgm:chMax val="0"/>
          <dgm:bulletEnabled val="1"/>
        </dgm:presLayoutVars>
      </dgm:prSet>
      <dgm:spPr>
        <a:prstGeom prst="rect">
          <a:avLst/>
        </a:prstGeom>
      </dgm:spPr>
    </dgm:pt>
    <dgm:pt modelId="{2ACBDED2-B2A5-4D2B-A634-79408D5498F9}" type="pres">
      <dgm:prSet presAssocID="{ED69DA91-DE9A-4ED9-AEED-3B4FDAC73B56}" presName="childText" presStyleLbl="revTx" presStyleIdx="1" presStyleCnt="3">
        <dgm:presLayoutVars>
          <dgm:bulletEnabled val="1"/>
        </dgm:presLayoutVars>
      </dgm:prSet>
      <dgm:spPr/>
    </dgm:pt>
    <dgm:pt modelId="{EA8B6138-BBFB-4FAC-A039-1C051C6C58D6}" type="pres">
      <dgm:prSet presAssocID="{25B1008E-8EF9-42A5-BAEB-27906EAC5164}" presName="parentText" presStyleLbl="node1" presStyleIdx="2" presStyleCnt="3">
        <dgm:presLayoutVars>
          <dgm:chMax val="0"/>
          <dgm:bulletEnabled val="1"/>
        </dgm:presLayoutVars>
      </dgm:prSet>
      <dgm:spPr>
        <a:prstGeom prst="rect">
          <a:avLst/>
        </a:prstGeom>
      </dgm:spPr>
    </dgm:pt>
    <dgm:pt modelId="{C368D800-C4BB-463F-AC64-5FA514F9D771}" type="pres">
      <dgm:prSet presAssocID="{25B1008E-8EF9-42A5-BAEB-27906EAC5164}" presName="childText" presStyleLbl="revTx" presStyleIdx="2" presStyleCnt="3">
        <dgm:presLayoutVars>
          <dgm:bulletEnabled val="1"/>
        </dgm:presLayoutVars>
      </dgm:prSet>
      <dgm:spPr/>
    </dgm:pt>
  </dgm:ptLst>
  <dgm:cxnLst>
    <dgm:cxn modelId="{41E28123-8735-4DDC-8B6B-3DD23F51615B}" type="presOf" srcId="{A526434E-6D1D-4406-B87D-C427F223559F}" destId="{2ACBDED2-B2A5-4D2B-A634-79408D5498F9}" srcOrd="0" destOrd="0" presId="urn:microsoft.com/office/officeart/2005/8/layout/vList2"/>
    <dgm:cxn modelId="{EAED0924-6D42-4FC8-9F7D-5428F26EBDF6}" srcId="{17B35053-9F41-4565-8D11-B584D79887C3}" destId="{0FA5EB32-DF04-433D-B168-A587F6E5D1A7}" srcOrd="2" destOrd="0" parTransId="{75825A79-0C42-492F-A690-3DC78F4E2A5E}" sibTransId="{60E347D3-D67A-47AD-9523-5067E5E7237E}"/>
    <dgm:cxn modelId="{E84C1E24-CBE0-4955-8980-49E4ECD9F1C9}" type="presOf" srcId="{17B35053-9F41-4565-8D11-B584D79887C3}" destId="{5CF6DB41-43E6-4684-80C3-BC6841E3886C}" srcOrd="0" destOrd="0" presId="urn:microsoft.com/office/officeart/2005/8/layout/vList2"/>
    <dgm:cxn modelId="{47F73B2D-8CF0-4F59-BBFA-AC201C12D30D}" srcId="{25B1008E-8EF9-42A5-BAEB-27906EAC5164}" destId="{CAB3362A-1857-41F7-A51C-FD64AD9C03E5}" srcOrd="1" destOrd="0" parTransId="{62F9140D-AC14-4854-810C-43B15B9CC43A}" sibTransId="{65357D1D-8CD8-4080-9059-962344F65378}"/>
    <dgm:cxn modelId="{67A7F52E-5A9F-4AA2-A70B-BEE416D08A12}" type="presOf" srcId="{73E2B88F-B9A6-4E5C-BE13-BC8378AB1C84}" destId="{A701AE82-1683-4EB9-A9CB-0FD4A2CF031F}" srcOrd="0" destOrd="0" presId="urn:microsoft.com/office/officeart/2005/8/layout/vList2"/>
    <dgm:cxn modelId="{A6612436-DDB7-40CB-9F13-1A388B215197}" srcId="{17B35053-9F41-4565-8D11-B584D79887C3}" destId="{297AAEFD-6B7E-40C5-82BB-9B53690D19C8}" srcOrd="0" destOrd="0" parTransId="{304A7B5B-2F22-4306-AB28-7E469B01AA3F}" sibTransId="{703D6DE2-ADB7-453C-AC9A-539DEA222CBC}"/>
    <dgm:cxn modelId="{4138B15D-DEC4-4FEC-8A66-015DC22BCC73}" type="presOf" srcId="{297AAEFD-6B7E-40C5-82BB-9B53690D19C8}" destId="{5CF6DB41-43E6-4684-80C3-BC6841E3886C}" srcOrd="0" destOrd="1" presId="urn:microsoft.com/office/officeart/2005/8/layout/vList2"/>
    <dgm:cxn modelId="{62298A60-9F25-4999-A6AD-BD5EC67A6838}" type="presOf" srcId="{25B1008E-8EF9-42A5-BAEB-27906EAC5164}" destId="{EA8B6138-BBFB-4FAC-A039-1C051C6C58D6}" srcOrd="0" destOrd="0" presId="urn:microsoft.com/office/officeart/2005/8/layout/vList2"/>
    <dgm:cxn modelId="{99312741-07E9-4D21-841F-46D309D9D757}" srcId="{C15E5FF1-06A9-415A-917D-456FE0631815}" destId="{73E2B88F-B9A6-4E5C-BE13-BC8378AB1C84}" srcOrd="0" destOrd="0" parTransId="{CF66E2DE-7B1C-4CA0-9F93-1AC3E091304E}" sibTransId="{DD61EBBD-813F-4C21-A445-72C7BAC4DB45}"/>
    <dgm:cxn modelId="{8DD29675-08D8-49FE-9009-37008F762389}" type="presOf" srcId="{ED69DA91-DE9A-4ED9-AEED-3B4FDAC73B56}" destId="{184E147B-A729-4561-A780-F82A31F884BB}" srcOrd="0" destOrd="0" presId="urn:microsoft.com/office/officeart/2005/8/layout/vList2"/>
    <dgm:cxn modelId="{53363D5A-5CB0-4F2E-8AB1-341FDE9C6875}" type="presOf" srcId="{0FA5EB32-DF04-433D-B168-A587F6E5D1A7}" destId="{5CF6DB41-43E6-4684-80C3-BC6841E3886C}" srcOrd="0" destOrd="3" presId="urn:microsoft.com/office/officeart/2005/8/layout/vList2"/>
    <dgm:cxn modelId="{CC85487B-E559-4EE0-A319-2464ACD3F295}" srcId="{C15E5FF1-06A9-415A-917D-456FE0631815}" destId="{ED69DA91-DE9A-4ED9-AEED-3B4FDAC73B56}" srcOrd="1" destOrd="0" parTransId="{A35E890C-E982-4C52-8BD7-D684472D0B90}" sibTransId="{772EEAE5-6194-40C4-9347-E12B8D686285}"/>
    <dgm:cxn modelId="{466E8D91-E2BC-4460-8FD5-DBB96118D4D1}" type="presOf" srcId="{CAB3362A-1857-41F7-A51C-FD64AD9C03E5}" destId="{C368D800-C4BB-463F-AC64-5FA514F9D771}" srcOrd="0" destOrd="1" presId="urn:microsoft.com/office/officeart/2005/8/layout/vList2"/>
    <dgm:cxn modelId="{A1C74092-53E6-4FD8-82AF-5895D7549C51}" srcId="{25B1008E-8EF9-42A5-BAEB-27906EAC5164}" destId="{8F9D0E08-131E-47BE-AF39-E19DDE28DCE4}" srcOrd="0" destOrd="0" parTransId="{0378FA40-D339-4FCE-A653-540E6BCD616B}" sibTransId="{01CBC26D-359D-4C80-B589-0832046273F2}"/>
    <dgm:cxn modelId="{A9380EAB-7647-4852-B37B-DA31DC5A4F17}" srcId="{73E2B88F-B9A6-4E5C-BE13-BC8378AB1C84}" destId="{17B35053-9F41-4565-8D11-B584D79887C3}" srcOrd="0" destOrd="0" parTransId="{D6D5AC43-8187-4626-ADB4-76AC0F369944}" sibTransId="{A6491A2E-8584-4826-8F29-DBCD5AFF3196}"/>
    <dgm:cxn modelId="{17C56CAB-E33D-42C0-8677-F6FF55B962F1}" type="presOf" srcId="{062E47EA-0D1F-469C-A739-FCED0229140C}" destId="{2ACBDED2-B2A5-4D2B-A634-79408D5498F9}" srcOrd="0" destOrd="1" presId="urn:microsoft.com/office/officeart/2005/8/layout/vList2"/>
    <dgm:cxn modelId="{1B54BBBA-6B51-4BAB-9832-28905F5F0FDE}" srcId="{17B35053-9F41-4565-8D11-B584D79887C3}" destId="{B1841E07-9058-4096-8478-1B87C30A98EE}" srcOrd="1" destOrd="0" parTransId="{5D0F00EE-436E-4941-BBF8-C508CE42FC85}" sibTransId="{1077FD00-891E-40E2-A9CB-0FBF9B5BCBD3}"/>
    <dgm:cxn modelId="{E62558BD-39AD-4F20-A6B3-E470C51408D8}" srcId="{C15E5FF1-06A9-415A-917D-456FE0631815}" destId="{25B1008E-8EF9-42A5-BAEB-27906EAC5164}" srcOrd="2" destOrd="0" parTransId="{FC04CC68-A277-4E57-B0DC-EC397E747F65}" sibTransId="{B9C78654-F4E1-46F1-839A-9E7B1733368F}"/>
    <dgm:cxn modelId="{6A0441C1-9E28-4BAB-BF6C-BC985C005F3F}" type="presOf" srcId="{B1841E07-9058-4096-8478-1B87C30A98EE}" destId="{5CF6DB41-43E6-4684-80C3-BC6841E3886C}" srcOrd="0" destOrd="2" presId="urn:microsoft.com/office/officeart/2005/8/layout/vList2"/>
    <dgm:cxn modelId="{2491E5C8-560A-44BA-B717-15E9645FF0F2}" srcId="{A526434E-6D1D-4406-B87D-C427F223559F}" destId="{062E47EA-0D1F-469C-A739-FCED0229140C}" srcOrd="0" destOrd="0" parTransId="{E5418E28-C173-4D4D-B4EE-AF8B5579280D}" sibTransId="{C9D527C3-73DD-4026-8448-07F5A8B7955E}"/>
    <dgm:cxn modelId="{EB512ED8-97B3-4276-B662-6903DB5277B6}" type="presOf" srcId="{C15E5FF1-06A9-415A-917D-456FE0631815}" destId="{306842DD-6B65-4BA1-8FDE-547E48E2014C}" srcOrd="0" destOrd="0" presId="urn:microsoft.com/office/officeart/2005/8/layout/vList2"/>
    <dgm:cxn modelId="{853242D8-44BD-4243-A71E-45A4A14D3FA8}" type="presOf" srcId="{8F9D0E08-131E-47BE-AF39-E19DDE28DCE4}" destId="{C368D800-C4BB-463F-AC64-5FA514F9D771}" srcOrd="0" destOrd="0" presId="urn:microsoft.com/office/officeart/2005/8/layout/vList2"/>
    <dgm:cxn modelId="{9DDCA2F7-1F6E-4B3E-B4BE-6D8889FA558C}" srcId="{ED69DA91-DE9A-4ED9-AEED-3B4FDAC73B56}" destId="{A526434E-6D1D-4406-B87D-C427F223559F}" srcOrd="0" destOrd="0" parTransId="{8CB0682F-C3D5-4053-BB55-545EF3087C19}" sibTransId="{6B2B3C48-6512-411A-B12C-3267B8826CC6}"/>
    <dgm:cxn modelId="{0C84F6A5-0F3D-4312-AAF7-0FDC57CAB949}" type="presParOf" srcId="{306842DD-6B65-4BA1-8FDE-547E48E2014C}" destId="{A701AE82-1683-4EB9-A9CB-0FD4A2CF031F}" srcOrd="0" destOrd="0" presId="urn:microsoft.com/office/officeart/2005/8/layout/vList2"/>
    <dgm:cxn modelId="{5A34B931-BC3C-469F-8699-4950D6559479}" type="presParOf" srcId="{306842DD-6B65-4BA1-8FDE-547E48E2014C}" destId="{5CF6DB41-43E6-4684-80C3-BC6841E3886C}" srcOrd="1" destOrd="0" presId="urn:microsoft.com/office/officeart/2005/8/layout/vList2"/>
    <dgm:cxn modelId="{9451CF4F-1EA6-4304-B78A-1F65DE2EA6BC}" type="presParOf" srcId="{306842DD-6B65-4BA1-8FDE-547E48E2014C}" destId="{184E147B-A729-4561-A780-F82A31F884BB}" srcOrd="2" destOrd="0" presId="urn:microsoft.com/office/officeart/2005/8/layout/vList2"/>
    <dgm:cxn modelId="{67BC5322-40B9-49A5-9643-E40445CC073F}" type="presParOf" srcId="{306842DD-6B65-4BA1-8FDE-547E48E2014C}" destId="{2ACBDED2-B2A5-4D2B-A634-79408D5498F9}" srcOrd="3" destOrd="0" presId="urn:microsoft.com/office/officeart/2005/8/layout/vList2"/>
    <dgm:cxn modelId="{8046A576-5772-4388-B26A-D66051AF5A71}" type="presParOf" srcId="{306842DD-6B65-4BA1-8FDE-547E48E2014C}" destId="{EA8B6138-BBFB-4FAC-A039-1C051C6C58D6}" srcOrd="4" destOrd="0" presId="urn:microsoft.com/office/officeart/2005/8/layout/vList2"/>
    <dgm:cxn modelId="{6EA77FB0-64C4-45BE-A5DB-ED5DA400956D}" type="presParOf" srcId="{306842DD-6B65-4BA1-8FDE-547E48E2014C}" destId="{C368D800-C4BB-463F-AC64-5FA514F9D771}"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C102D6E-B50B-4592-BB1C-E0E96769D8F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27F5E23-796C-4F30-8147-E5E3D10F26DA}">
      <dgm:prSet custT="1"/>
      <dgm:spPr>
        <a:solidFill>
          <a:srgbClr val="004990"/>
        </a:solidFill>
      </dgm:spPr>
      <dgm:t>
        <a:bodyPr/>
        <a:lstStyle/>
        <a:p>
          <a:r>
            <a:rPr lang="en-US" sz="3200" dirty="0"/>
            <a:t>Background </a:t>
          </a:r>
        </a:p>
      </dgm:t>
    </dgm:pt>
    <dgm:pt modelId="{D8D5AE15-730E-4F26-8016-07B78C53B6C9}" type="parTrans" cxnId="{A8BD40AB-AFF1-4FCE-9DC2-0FD006E00B65}">
      <dgm:prSet/>
      <dgm:spPr/>
      <dgm:t>
        <a:bodyPr/>
        <a:lstStyle/>
        <a:p>
          <a:endParaRPr lang="en-US" sz="1400"/>
        </a:p>
      </dgm:t>
    </dgm:pt>
    <dgm:pt modelId="{584F26C5-ADC5-44B5-8C63-7EAA09385CF0}" type="sibTrans" cxnId="{A8BD40AB-AFF1-4FCE-9DC2-0FD006E00B65}">
      <dgm:prSet/>
      <dgm:spPr/>
      <dgm:t>
        <a:bodyPr/>
        <a:lstStyle/>
        <a:p>
          <a:endParaRPr lang="en-US" sz="1400"/>
        </a:p>
      </dgm:t>
    </dgm:pt>
    <dgm:pt modelId="{3769E7BD-454B-4216-9702-25C38936F787}">
      <dgm:prSet custT="1"/>
      <dgm:spPr/>
      <dgm:t>
        <a:bodyPr/>
        <a:lstStyle/>
        <a:p>
          <a:r>
            <a:rPr lang="en-US" sz="2400" dirty="0">
              <a:solidFill>
                <a:schemeClr val="tx1">
                  <a:lumMod val="65000"/>
                  <a:lumOff val="35000"/>
                </a:schemeClr>
              </a:solidFill>
            </a:rPr>
            <a:t>Former rifle, skeet, and trap ranges at Naval Support Facility Indian Head in Maryland</a:t>
          </a:r>
        </a:p>
      </dgm:t>
    </dgm:pt>
    <dgm:pt modelId="{30A2222C-0986-49CD-A5F1-51F244F3E44A}" type="parTrans" cxnId="{929FC8D9-629A-4511-BF1D-352A969841CD}">
      <dgm:prSet/>
      <dgm:spPr/>
      <dgm:t>
        <a:bodyPr/>
        <a:lstStyle/>
        <a:p>
          <a:endParaRPr lang="en-US" sz="1400"/>
        </a:p>
      </dgm:t>
    </dgm:pt>
    <dgm:pt modelId="{814D9108-DDCA-4C54-832C-1B9F4F01A632}" type="sibTrans" cxnId="{929FC8D9-629A-4511-BF1D-352A969841CD}">
      <dgm:prSet/>
      <dgm:spPr/>
      <dgm:t>
        <a:bodyPr/>
        <a:lstStyle/>
        <a:p>
          <a:endParaRPr lang="en-US" sz="1400"/>
        </a:p>
      </dgm:t>
    </dgm:pt>
    <dgm:pt modelId="{21952119-7EE3-48D1-BA7D-902CABC86EF3}">
      <dgm:prSet custT="1"/>
      <dgm:spPr>
        <a:solidFill>
          <a:srgbClr val="004990"/>
        </a:solidFill>
      </dgm:spPr>
      <dgm:t>
        <a:bodyPr/>
        <a:lstStyle/>
        <a:p>
          <a:r>
            <a:rPr lang="en-US" sz="3200" dirty="0"/>
            <a:t>Contaminants of concern</a:t>
          </a:r>
        </a:p>
      </dgm:t>
    </dgm:pt>
    <dgm:pt modelId="{4AE8C603-5740-4867-9CA3-562EF4AD95AF}" type="parTrans" cxnId="{D5CB8253-6D2F-4145-8D70-B0B61384F5E9}">
      <dgm:prSet/>
      <dgm:spPr/>
      <dgm:t>
        <a:bodyPr/>
        <a:lstStyle/>
        <a:p>
          <a:endParaRPr lang="en-US" sz="1400"/>
        </a:p>
      </dgm:t>
    </dgm:pt>
    <dgm:pt modelId="{CCAE4A28-109B-4B78-A744-E5FFFF73E142}" type="sibTrans" cxnId="{D5CB8253-6D2F-4145-8D70-B0B61384F5E9}">
      <dgm:prSet/>
      <dgm:spPr/>
      <dgm:t>
        <a:bodyPr/>
        <a:lstStyle/>
        <a:p>
          <a:endParaRPr lang="en-US" sz="1400"/>
        </a:p>
      </dgm:t>
    </dgm:pt>
    <dgm:pt modelId="{1276F276-9BB5-43BF-96C9-0F33A3077A76}">
      <dgm:prSet custT="1"/>
      <dgm:spPr/>
      <dgm:t>
        <a:bodyPr/>
        <a:lstStyle/>
        <a:p>
          <a:r>
            <a:rPr lang="en-US" sz="2400" dirty="0">
              <a:solidFill>
                <a:schemeClr val="tx1">
                  <a:lumMod val="65000"/>
                  <a:lumOff val="35000"/>
                </a:schemeClr>
              </a:solidFill>
            </a:rPr>
            <a:t>Lead in surface and subsurface soil at </a:t>
          </a:r>
          <a:r>
            <a:rPr lang="en-US" sz="2400" dirty="0" err="1">
              <a:solidFill>
                <a:schemeClr val="tx1">
                  <a:lumMod val="65000"/>
                  <a:lumOff val="35000"/>
                </a:schemeClr>
              </a:solidFill>
            </a:rPr>
            <a:t>shotfall</a:t>
          </a:r>
          <a:r>
            <a:rPr lang="en-US" sz="2400" dirty="0">
              <a:solidFill>
                <a:schemeClr val="tx1">
                  <a:lumMod val="65000"/>
                  <a:lumOff val="35000"/>
                </a:schemeClr>
              </a:solidFill>
            </a:rPr>
            <a:t> areas (&gt; 400 mg/kg project action limit)</a:t>
          </a:r>
        </a:p>
      </dgm:t>
    </dgm:pt>
    <dgm:pt modelId="{48A2F1F8-C1D9-4BE5-A2A8-182964CB114E}" type="parTrans" cxnId="{BA92F1B9-BF88-4059-BAA8-0B14AD5E4D3A}">
      <dgm:prSet/>
      <dgm:spPr/>
      <dgm:t>
        <a:bodyPr/>
        <a:lstStyle/>
        <a:p>
          <a:endParaRPr lang="en-US" sz="1400"/>
        </a:p>
      </dgm:t>
    </dgm:pt>
    <dgm:pt modelId="{8DDD1BB0-5D3E-4094-BF4C-616BAF486A13}" type="sibTrans" cxnId="{BA92F1B9-BF88-4059-BAA8-0B14AD5E4D3A}">
      <dgm:prSet/>
      <dgm:spPr/>
      <dgm:t>
        <a:bodyPr/>
        <a:lstStyle/>
        <a:p>
          <a:endParaRPr lang="en-US" sz="1400"/>
        </a:p>
      </dgm:t>
    </dgm:pt>
    <dgm:pt modelId="{E1BC6289-1A37-4DAF-B37C-B68F065AE8A7}">
      <dgm:prSet custT="1"/>
      <dgm:spPr/>
      <dgm:t>
        <a:bodyPr/>
        <a:lstStyle/>
        <a:p>
          <a:r>
            <a:rPr lang="en-US" sz="2400" dirty="0">
              <a:solidFill>
                <a:schemeClr val="tx1">
                  <a:lumMod val="65000"/>
                  <a:lumOff val="35000"/>
                </a:schemeClr>
              </a:solidFill>
            </a:rPr>
            <a:t>Other metals and PAHs</a:t>
          </a:r>
        </a:p>
      </dgm:t>
    </dgm:pt>
    <dgm:pt modelId="{E2E772AB-FD6C-48CE-802F-2103DAECCDEA}" type="parTrans" cxnId="{5E62223B-348D-48A2-B188-680BB2DEE40D}">
      <dgm:prSet/>
      <dgm:spPr/>
      <dgm:t>
        <a:bodyPr/>
        <a:lstStyle/>
        <a:p>
          <a:endParaRPr lang="en-US" sz="1400"/>
        </a:p>
      </dgm:t>
    </dgm:pt>
    <dgm:pt modelId="{A8959AD1-155B-4622-82BA-8CFB0EA6AE74}" type="sibTrans" cxnId="{5E62223B-348D-48A2-B188-680BB2DEE40D}">
      <dgm:prSet/>
      <dgm:spPr/>
      <dgm:t>
        <a:bodyPr/>
        <a:lstStyle/>
        <a:p>
          <a:endParaRPr lang="en-US" sz="1400"/>
        </a:p>
      </dgm:t>
    </dgm:pt>
    <dgm:pt modelId="{6FC0AA9E-A230-40ED-99B1-A082B0ED0E6D}" type="pres">
      <dgm:prSet presAssocID="{5C102D6E-B50B-4592-BB1C-E0E96769D8F1}" presName="linear" presStyleCnt="0">
        <dgm:presLayoutVars>
          <dgm:animLvl val="lvl"/>
          <dgm:resizeHandles val="exact"/>
        </dgm:presLayoutVars>
      </dgm:prSet>
      <dgm:spPr/>
    </dgm:pt>
    <dgm:pt modelId="{50F1D2BE-BC6B-4450-A2C7-4320DD5CE5E1}" type="pres">
      <dgm:prSet presAssocID="{027F5E23-796C-4F30-8147-E5E3D10F26DA}" presName="parentText" presStyleLbl="node1" presStyleIdx="0" presStyleCnt="2" custScaleY="62046">
        <dgm:presLayoutVars>
          <dgm:chMax val="0"/>
          <dgm:bulletEnabled val="1"/>
        </dgm:presLayoutVars>
      </dgm:prSet>
      <dgm:spPr>
        <a:prstGeom prst="rect">
          <a:avLst/>
        </a:prstGeom>
      </dgm:spPr>
    </dgm:pt>
    <dgm:pt modelId="{CA9B5F29-0D2B-4884-A05E-EB51D037A78E}" type="pres">
      <dgm:prSet presAssocID="{027F5E23-796C-4F30-8147-E5E3D10F26DA}" presName="childText" presStyleLbl="revTx" presStyleIdx="0" presStyleCnt="2">
        <dgm:presLayoutVars>
          <dgm:bulletEnabled val="1"/>
        </dgm:presLayoutVars>
      </dgm:prSet>
      <dgm:spPr/>
    </dgm:pt>
    <dgm:pt modelId="{2889DD2E-930A-4126-9322-B14EC1396E79}" type="pres">
      <dgm:prSet presAssocID="{21952119-7EE3-48D1-BA7D-902CABC86EF3}" presName="parentText" presStyleLbl="node1" presStyleIdx="1" presStyleCnt="2" custScaleY="69409">
        <dgm:presLayoutVars>
          <dgm:chMax val="0"/>
          <dgm:bulletEnabled val="1"/>
        </dgm:presLayoutVars>
      </dgm:prSet>
      <dgm:spPr>
        <a:prstGeom prst="rect">
          <a:avLst/>
        </a:prstGeom>
      </dgm:spPr>
    </dgm:pt>
    <dgm:pt modelId="{C7B6367D-9317-4A28-AA29-16708090BBA2}" type="pres">
      <dgm:prSet presAssocID="{21952119-7EE3-48D1-BA7D-902CABC86EF3}" presName="childText" presStyleLbl="revTx" presStyleIdx="1" presStyleCnt="2">
        <dgm:presLayoutVars>
          <dgm:bulletEnabled val="1"/>
        </dgm:presLayoutVars>
      </dgm:prSet>
      <dgm:spPr/>
    </dgm:pt>
  </dgm:ptLst>
  <dgm:cxnLst>
    <dgm:cxn modelId="{83004202-DDB6-4713-AA01-B869774119B7}" type="presOf" srcId="{5C102D6E-B50B-4592-BB1C-E0E96769D8F1}" destId="{6FC0AA9E-A230-40ED-99B1-A082B0ED0E6D}" srcOrd="0" destOrd="0" presId="urn:microsoft.com/office/officeart/2005/8/layout/vList2"/>
    <dgm:cxn modelId="{E174F137-DBF0-477B-92EA-CD9EFEA61FE2}" type="presOf" srcId="{1276F276-9BB5-43BF-96C9-0F33A3077A76}" destId="{C7B6367D-9317-4A28-AA29-16708090BBA2}" srcOrd="0" destOrd="0" presId="urn:microsoft.com/office/officeart/2005/8/layout/vList2"/>
    <dgm:cxn modelId="{5E62223B-348D-48A2-B188-680BB2DEE40D}" srcId="{21952119-7EE3-48D1-BA7D-902CABC86EF3}" destId="{E1BC6289-1A37-4DAF-B37C-B68F065AE8A7}" srcOrd="1" destOrd="0" parTransId="{E2E772AB-FD6C-48CE-802F-2103DAECCDEA}" sibTransId="{A8959AD1-155B-4622-82BA-8CFB0EA6AE74}"/>
    <dgm:cxn modelId="{D5CB8253-6D2F-4145-8D70-B0B61384F5E9}" srcId="{5C102D6E-B50B-4592-BB1C-E0E96769D8F1}" destId="{21952119-7EE3-48D1-BA7D-902CABC86EF3}" srcOrd="1" destOrd="0" parTransId="{4AE8C603-5740-4867-9CA3-562EF4AD95AF}" sibTransId="{CCAE4A28-109B-4B78-A744-E5FFFF73E142}"/>
    <dgm:cxn modelId="{33F06897-297B-40E6-9D38-7F1907045CF4}" type="presOf" srcId="{027F5E23-796C-4F30-8147-E5E3D10F26DA}" destId="{50F1D2BE-BC6B-4450-A2C7-4320DD5CE5E1}" srcOrd="0" destOrd="0" presId="urn:microsoft.com/office/officeart/2005/8/layout/vList2"/>
    <dgm:cxn modelId="{2C9332A0-3402-4909-8ED1-191E9250AB98}" type="presOf" srcId="{3769E7BD-454B-4216-9702-25C38936F787}" destId="{CA9B5F29-0D2B-4884-A05E-EB51D037A78E}" srcOrd="0" destOrd="0" presId="urn:microsoft.com/office/officeart/2005/8/layout/vList2"/>
    <dgm:cxn modelId="{A8BD40AB-AFF1-4FCE-9DC2-0FD006E00B65}" srcId="{5C102D6E-B50B-4592-BB1C-E0E96769D8F1}" destId="{027F5E23-796C-4F30-8147-E5E3D10F26DA}" srcOrd="0" destOrd="0" parTransId="{D8D5AE15-730E-4F26-8016-07B78C53B6C9}" sibTransId="{584F26C5-ADC5-44B5-8C63-7EAA09385CF0}"/>
    <dgm:cxn modelId="{8B5C1CB2-03E0-408F-A85D-6A728C5853C6}" type="presOf" srcId="{21952119-7EE3-48D1-BA7D-902CABC86EF3}" destId="{2889DD2E-930A-4126-9322-B14EC1396E79}" srcOrd="0" destOrd="0" presId="urn:microsoft.com/office/officeart/2005/8/layout/vList2"/>
    <dgm:cxn modelId="{BA92F1B9-BF88-4059-BAA8-0B14AD5E4D3A}" srcId="{21952119-7EE3-48D1-BA7D-902CABC86EF3}" destId="{1276F276-9BB5-43BF-96C9-0F33A3077A76}" srcOrd="0" destOrd="0" parTransId="{48A2F1F8-C1D9-4BE5-A2A8-182964CB114E}" sibTransId="{8DDD1BB0-5D3E-4094-BF4C-616BAF486A13}"/>
    <dgm:cxn modelId="{929FC8D9-629A-4511-BF1D-352A969841CD}" srcId="{027F5E23-796C-4F30-8147-E5E3D10F26DA}" destId="{3769E7BD-454B-4216-9702-25C38936F787}" srcOrd="0" destOrd="0" parTransId="{30A2222C-0986-49CD-A5F1-51F244F3E44A}" sibTransId="{814D9108-DDCA-4C54-832C-1B9F4F01A632}"/>
    <dgm:cxn modelId="{637E5DE3-4B2F-4042-A1EE-B34A602DE4A5}" type="presOf" srcId="{E1BC6289-1A37-4DAF-B37C-B68F065AE8A7}" destId="{C7B6367D-9317-4A28-AA29-16708090BBA2}" srcOrd="0" destOrd="1" presId="urn:microsoft.com/office/officeart/2005/8/layout/vList2"/>
    <dgm:cxn modelId="{87249195-1712-4296-A849-F0A68AB4995F}" type="presParOf" srcId="{6FC0AA9E-A230-40ED-99B1-A082B0ED0E6D}" destId="{50F1D2BE-BC6B-4450-A2C7-4320DD5CE5E1}" srcOrd="0" destOrd="0" presId="urn:microsoft.com/office/officeart/2005/8/layout/vList2"/>
    <dgm:cxn modelId="{B01B5440-8F47-4984-8EDB-D60529D6FB69}" type="presParOf" srcId="{6FC0AA9E-A230-40ED-99B1-A082B0ED0E6D}" destId="{CA9B5F29-0D2B-4884-A05E-EB51D037A78E}" srcOrd="1" destOrd="0" presId="urn:microsoft.com/office/officeart/2005/8/layout/vList2"/>
    <dgm:cxn modelId="{47E5CF46-F31E-4C06-9290-C99F2950AE6A}" type="presParOf" srcId="{6FC0AA9E-A230-40ED-99B1-A082B0ED0E6D}" destId="{2889DD2E-930A-4126-9322-B14EC1396E79}" srcOrd="2" destOrd="0" presId="urn:microsoft.com/office/officeart/2005/8/layout/vList2"/>
    <dgm:cxn modelId="{8EA63D74-FB50-431C-921B-87B48A8D908E}" type="presParOf" srcId="{6FC0AA9E-A230-40ED-99B1-A082B0ED0E6D}" destId="{C7B6367D-9317-4A28-AA29-16708090BBA2}"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EFA46D-99DB-4EC9-AB6B-FDE9A58603A2}">
      <dsp:nvSpPr>
        <dsp:cNvPr id="0" name=""/>
        <dsp:cNvSpPr/>
      </dsp:nvSpPr>
      <dsp:spPr>
        <a:xfrm rot="5400000">
          <a:off x="6569803" y="-4097226"/>
          <a:ext cx="555517" cy="8890369"/>
        </a:xfrm>
        <a:prstGeom prst="rect">
          <a:avLst/>
        </a:prstGeom>
        <a:solidFill>
          <a:schemeClr val="tx2">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rtl="0">
            <a:lnSpc>
              <a:spcPct val="90000"/>
            </a:lnSpc>
            <a:spcBef>
              <a:spcPct val="0"/>
            </a:spcBef>
            <a:spcAft>
              <a:spcPct val="15000"/>
            </a:spcAft>
            <a:buNone/>
          </a:pPr>
          <a:r>
            <a:rPr lang="en-US" sz="2000" kern="1200" dirty="0">
              <a:solidFill>
                <a:schemeClr val="tx1">
                  <a:lumMod val="65000"/>
                  <a:lumOff val="35000"/>
                </a:schemeClr>
              </a:solidFill>
              <a:latin typeface="Arial" panose="020B0604020202020204" pitchFamily="34" charset="0"/>
              <a:cs typeface="Arial" panose="020B0604020202020204" pitchFamily="34" charset="0"/>
            </a:rPr>
            <a:t>Passive Groundwater Sampling: Effective Tools to Transition Your Program</a:t>
          </a:r>
        </a:p>
      </dsp:txBody>
      <dsp:txXfrm rot="-5400000">
        <a:off x="2402377" y="70200"/>
        <a:ext cx="8890369" cy="555517"/>
      </dsp:txXfrm>
    </dsp:sp>
    <dsp:sp modelId="{2245C290-C01D-4644-9C69-62325AD43C9E}">
      <dsp:nvSpPr>
        <dsp:cNvPr id="0" name=""/>
        <dsp:cNvSpPr/>
      </dsp:nvSpPr>
      <dsp:spPr>
        <a:xfrm>
          <a:off x="712440" y="762"/>
          <a:ext cx="1689936" cy="694396"/>
        </a:xfrm>
        <a:prstGeom prst="rect">
          <a:avLst/>
        </a:prstGeom>
        <a:solidFill>
          <a:srgbClr val="0A98D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rtl="0">
            <a:lnSpc>
              <a:spcPct val="90000"/>
            </a:lnSpc>
            <a:spcBef>
              <a:spcPct val="0"/>
            </a:spcBef>
            <a:spcAft>
              <a:spcPct val="35000"/>
            </a:spcAft>
            <a:buNone/>
          </a:pPr>
          <a:endParaRPr lang="en-US" sz="3200" kern="1200" dirty="0">
            <a:latin typeface="Arial" panose="020B0604020202020204" pitchFamily="34" charset="0"/>
            <a:cs typeface="Arial" panose="020B0604020202020204" pitchFamily="34" charset="0"/>
          </a:endParaRPr>
        </a:p>
      </dsp:txBody>
      <dsp:txXfrm>
        <a:off x="712440" y="762"/>
        <a:ext cx="1689936" cy="694396"/>
      </dsp:txXfrm>
    </dsp:sp>
    <dsp:sp modelId="{68A77F44-390C-4299-84D7-FC816EF16130}">
      <dsp:nvSpPr>
        <dsp:cNvPr id="0" name=""/>
        <dsp:cNvSpPr/>
      </dsp:nvSpPr>
      <dsp:spPr>
        <a:xfrm rot="5400000">
          <a:off x="6569803" y="-3368110"/>
          <a:ext cx="555517" cy="8890369"/>
        </a:xfrm>
        <a:prstGeom prst="rect">
          <a:avLst/>
        </a:prstGeom>
        <a:solidFill>
          <a:schemeClr val="tx2">
            <a:lumMod val="20000"/>
            <a:lumOff val="8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rtl="0">
            <a:lnSpc>
              <a:spcPct val="90000"/>
            </a:lnSpc>
            <a:spcBef>
              <a:spcPct val="0"/>
            </a:spcBef>
            <a:spcAft>
              <a:spcPct val="15000"/>
            </a:spcAft>
            <a:buNone/>
          </a:pPr>
          <a:r>
            <a:rPr lang="en-US" sz="2000" kern="1200" dirty="0">
              <a:solidFill>
                <a:schemeClr val="tx1">
                  <a:lumMod val="65000"/>
                  <a:lumOff val="35000"/>
                </a:schemeClr>
              </a:solidFill>
              <a:latin typeface="Arial" panose="020B0604020202020204" pitchFamily="34" charset="0"/>
              <a:cs typeface="Arial" panose="020B0604020202020204" pitchFamily="34" charset="0"/>
            </a:rPr>
            <a:t>Innovations in In Situ Sediment Remediation</a:t>
          </a:r>
        </a:p>
      </dsp:txBody>
      <dsp:txXfrm rot="-5400000">
        <a:off x="2402377" y="799316"/>
        <a:ext cx="8890369" cy="555517"/>
      </dsp:txXfrm>
    </dsp:sp>
    <dsp:sp modelId="{D9E2ACDF-9F84-4F6B-9789-D9414B9206EA}">
      <dsp:nvSpPr>
        <dsp:cNvPr id="0" name=""/>
        <dsp:cNvSpPr/>
      </dsp:nvSpPr>
      <dsp:spPr>
        <a:xfrm>
          <a:off x="712440" y="729878"/>
          <a:ext cx="1689936" cy="694396"/>
        </a:xfrm>
        <a:prstGeom prst="rect">
          <a:avLst/>
        </a:prstGeom>
        <a:solidFill>
          <a:srgbClr val="0A98D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rtl="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2017</a:t>
          </a:r>
        </a:p>
      </dsp:txBody>
      <dsp:txXfrm>
        <a:off x="712440" y="729878"/>
        <a:ext cx="1689936" cy="694396"/>
      </dsp:txXfrm>
    </dsp:sp>
    <dsp:sp modelId="{2FE6F438-CC64-4382-8E0C-45F214E4B954}">
      <dsp:nvSpPr>
        <dsp:cNvPr id="0" name=""/>
        <dsp:cNvSpPr/>
      </dsp:nvSpPr>
      <dsp:spPr>
        <a:xfrm rot="5400000">
          <a:off x="6569803" y="-2638560"/>
          <a:ext cx="555517" cy="8890369"/>
        </a:xfrm>
        <a:prstGeom prst="rect">
          <a:avLst/>
        </a:prstGeom>
        <a:solidFill>
          <a:schemeClr val="tx2">
            <a:lumMod val="20000"/>
            <a:lumOff val="8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rtl="0">
            <a:lnSpc>
              <a:spcPct val="90000"/>
            </a:lnSpc>
            <a:spcBef>
              <a:spcPct val="0"/>
            </a:spcBef>
            <a:spcAft>
              <a:spcPct val="15000"/>
            </a:spcAft>
            <a:buNone/>
          </a:pPr>
          <a:r>
            <a:rPr lang="en-US" sz="2000" kern="1200" dirty="0">
              <a:solidFill>
                <a:schemeClr val="tx1">
                  <a:lumMod val="65000"/>
                  <a:lumOff val="35000"/>
                </a:schemeClr>
              </a:solidFill>
              <a:latin typeface="Arial" panose="020B0604020202020204" pitchFamily="34" charset="0"/>
              <a:cs typeface="Arial" panose="020B0604020202020204" pitchFamily="34" charset="0"/>
            </a:rPr>
            <a:t>Phytoremediation: State of the Practice and New Advances</a:t>
          </a:r>
        </a:p>
      </dsp:txBody>
      <dsp:txXfrm rot="-5400000">
        <a:off x="2402377" y="1528866"/>
        <a:ext cx="8890369" cy="555517"/>
      </dsp:txXfrm>
    </dsp:sp>
    <dsp:sp modelId="{37FC0EA4-7A1D-4F3C-A96E-94A42B0C3B7D}">
      <dsp:nvSpPr>
        <dsp:cNvPr id="0" name=""/>
        <dsp:cNvSpPr/>
      </dsp:nvSpPr>
      <dsp:spPr>
        <a:xfrm>
          <a:off x="712440" y="1459425"/>
          <a:ext cx="1689936" cy="694396"/>
        </a:xfrm>
        <a:prstGeom prst="rect">
          <a:avLst/>
        </a:prstGeom>
        <a:solidFill>
          <a:srgbClr val="0A98D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rtl="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2020</a:t>
          </a:r>
        </a:p>
      </dsp:txBody>
      <dsp:txXfrm>
        <a:off x="712440" y="1459425"/>
        <a:ext cx="1689936" cy="694396"/>
      </dsp:txXfrm>
    </dsp:sp>
    <dsp:sp modelId="{EC2D521B-B85E-48C5-9E21-A76FEF1DD694}">
      <dsp:nvSpPr>
        <dsp:cNvPr id="0" name=""/>
        <dsp:cNvSpPr/>
      </dsp:nvSpPr>
      <dsp:spPr>
        <a:xfrm rot="5400000">
          <a:off x="6569803" y="-1909444"/>
          <a:ext cx="555517" cy="8890369"/>
        </a:xfrm>
        <a:prstGeom prst="rect">
          <a:avLst/>
        </a:prstGeom>
        <a:solidFill>
          <a:schemeClr val="tx2">
            <a:lumMod val="20000"/>
            <a:lumOff val="8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rtl="0">
            <a:lnSpc>
              <a:spcPct val="90000"/>
            </a:lnSpc>
            <a:spcBef>
              <a:spcPct val="0"/>
            </a:spcBef>
            <a:spcAft>
              <a:spcPct val="15000"/>
            </a:spcAft>
            <a:buNone/>
          </a:pPr>
          <a:r>
            <a:rPr lang="en-US" sz="2000" kern="1200" dirty="0">
              <a:solidFill>
                <a:schemeClr val="tx1">
                  <a:lumMod val="65000"/>
                  <a:lumOff val="35000"/>
                </a:schemeClr>
              </a:solidFill>
              <a:latin typeface="Arial" panose="020B0604020202020204" pitchFamily="34" charset="0"/>
              <a:cs typeface="Arial" panose="020B0604020202020204" pitchFamily="34" charset="0"/>
            </a:rPr>
            <a:t>Applying ISM at Navy Sites</a:t>
          </a:r>
        </a:p>
      </dsp:txBody>
      <dsp:txXfrm rot="-5400000">
        <a:off x="2402377" y="2257982"/>
        <a:ext cx="8890369" cy="555517"/>
      </dsp:txXfrm>
    </dsp:sp>
    <dsp:sp modelId="{061FCDC0-033D-4FC6-B893-2A1125516E19}">
      <dsp:nvSpPr>
        <dsp:cNvPr id="0" name=""/>
        <dsp:cNvSpPr/>
      </dsp:nvSpPr>
      <dsp:spPr>
        <a:xfrm>
          <a:off x="712440" y="2188541"/>
          <a:ext cx="1689936" cy="694396"/>
        </a:xfrm>
        <a:prstGeom prst="rect">
          <a:avLst/>
        </a:prstGeom>
        <a:solidFill>
          <a:srgbClr val="0A98D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rtl="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2021</a:t>
          </a:r>
        </a:p>
      </dsp:txBody>
      <dsp:txXfrm>
        <a:off x="712440" y="2188541"/>
        <a:ext cx="1689936" cy="694396"/>
      </dsp:txXfrm>
    </dsp:sp>
    <dsp:sp modelId="{401C3854-E4B4-4465-995C-EBE1887EF74B}">
      <dsp:nvSpPr>
        <dsp:cNvPr id="0" name=""/>
        <dsp:cNvSpPr/>
      </dsp:nvSpPr>
      <dsp:spPr>
        <a:xfrm rot="5400000">
          <a:off x="6569803" y="-1180327"/>
          <a:ext cx="555517" cy="8890369"/>
        </a:xfrm>
        <a:prstGeom prst="rect">
          <a:avLst/>
        </a:prstGeom>
        <a:solidFill>
          <a:schemeClr val="tx2">
            <a:lumMod val="20000"/>
            <a:lumOff val="8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rtl="0">
            <a:lnSpc>
              <a:spcPct val="90000"/>
            </a:lnSpc>
            <a:spcBef>
              <a:spcPct val="0"/>
            </a:spcBef>
            <a:spcAft>
              <a:spcPct val="15000"/>
            </a:spcAft>
            <a:buNone/>
          </a:pPr>
          <a:r>
            <a:rPr lang="en-US" sz="2000" kern="1200" dirty="0">
              <a:solidFill>
                <a:schemeClr val="tx1">
                  <a:lumMod val="65000"/>
                  <a:lumOff val="35000"/>
                </a:schemeClr>
              </a:solidFill>
              <a:latin typeface="Arial" panose="020B0604020202020204" pitchFamily="34" charset="0"/>
              <a:cs typeface="Arial" panose="020B0604020202020204" pitchFamily="34" charset="0"/>
            </a:rPr>
            <a:t>Practical Methods to Implement MNA at ER Sites</a:t>
          </a:r>
        </a:p>
      </dsp:txBody>
      <dsp:txXfrm rot="-5400000">
        <a:off x="2402377" y="2987099"/>
        <a:ext cx="8890369" cy="555517"/>
      </dsp:txXfrm>
    </dsp:sp>
    <dsp:sp modelId="{5974287F-45BA-4B7B-B416-4A3EA3F72A48}">
      <dsp:nvSpPr>
        <dsp:cNvPr id="0" name=""/>
        <dsp:cNvSpPr/>
      </dsp:nvSpPr>
      <dsp:spPr>
        <a:xfrm>
          <a:off x="712440" y="2917658"/>
          <a:ext cx="1689936" cy="694396"/>
        </a:xfrm>
        <a:prstGeom prst="rect">
          <a:avLst/>
        </a:prstGeom>
        <a:solidFill>
          <a:srgbClr val="0A98D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rtl="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2022</a:t>
          </a:r>
        </a:p>
      </dsp:txBody>
      <dsp:txXfrm>
        <a:off x="712440" y="2917658"/>
        <a:ext cx="1689936" cy="694396"/>
      </dsp:txXfrm>
    </dsp:sp>
    <dsp:sp modelId="{68E100F4-BE20-4BE0-A9DE-BB5B537F1E44}">
      <dsp:nvSpPr>
        <dsp:cNvPr id="0" name=""/>
        <dsp:cNvSpPr/>
      </dsp:nvSpPr>
      <dsp:spPr>
        <a:xfrm rot="5400000">
          <a:off x="6569803" y="-451211"/>
          <a:ext cx="555517" cy="8890369"/>
        </a:xfrm>
        <a:prstGeom prst="rect">
          <a:avLst/>
        </a:prstGeom>
        <a:solidFill>
          <a:schemeClr val="tx2">
            <a:lumMod val="20000"/>
            <a:lumOff val="8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rtl="0">
            <a:lnSpc>
              <a:spcPct val="90000"/>
            </a:lnSpc>
            <a:spcBef>
              <a:spcPct val="0"/>
            </a:spcBef>
            <a:spcAft>
              <a:spcPct val="15000"/>
            </a:spcAft>
            <a:buNone/>
          </a:pPr>
          <a:r>
            <a:rPr lang="en-US" sz="2000" kern="1200" dirty="0">
              <a:solidFill>
                <a:schemeClr val="tx1">
                  <a:lumMod val="65000"/>
                  <a:lumOff val="35000"/>
                </a:schemeClr>
              </a:solidFill>
              <a:latin typeface="Arial" panose="020B0604020202020204" pitchFamily="34" charset="0"/>
              <a:cs typeface="Arial" panose="020B0604020202020204" pitchFamily="34" charset="0"/>
            </a:rPr>
            <a:t>How to Use Soil Background during Risk Assessments</a:t>
          </a:r>
        </a:p>
      </dsp:txBody>
      <dsp:txXfrm rot="-5400000">
        <a:off x="2402377" y="3716215"/>
        <a:ext cx="8890369" cy="555517"/>
      </dsp:txXfrm>
    </dsp:sp>
    <dsp:sp modelId="{478D4588-9F64-46EC-9EDE-D813511A6267}">
      <dsp:nvSpPr>
        <dsp:cNvPr id="0" name=""/>
        <dsp:cNvSpPr/>
      </dsp:nvSpPr>
      <dsp:spPr>
        <a:xfrm>
          <a:off x="712440" y="3646774"/>
          <a:ext cx="1689936" cy="694396"/>
        </a:xfrm>
        <a:prstGeom prst="rect">
          <a:avLst/>
        </a:prstGeom>
        <a:solidFill>
          <a:srgbClr val="0A98D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rtl="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2022</a:t>
          </a:r>
        </a:p>
      </dsp:txBody>
      <dsp:txXfrm>
        <a:off x="712440" y="3646774"/>
        <a:ext cx="1689936" cy="6943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94888C-AE3A-441C-80AE-C52569E4685A}">
      <dsp:nvSpPr>
        <dsp:cNvPr id="0" name=""/>
        <dsp:cNvSpPr/>
      </dsp:nvSpPr>
      <dsp:spPr>
        <a:xfrm>
          <a:off x="0" y="86026"/>
          <a:ext cx="10515600" cy="463320"/>
        </a:xfrm>
        <a:prstGeom prst="rect">
          <a:avLst/>
        </a:prstGeom>
        <a:solidFill>
          <a:srgbClr val="0049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latin typeface="Arial" panose="020B0604020202020204" pitchFamily="34" charset="0"/>
              <a:cs typeface="Arial" panose="020B0604020202020204" pitchFamily="34" charset="0"/>
            </a:rPr>
            <a:t>Background</a:t>
          </a:r>
        </a:p>
      </dsp:txBody>
      <dsp:txXfrm>
        <a:off x="0" y="86026"/>
        <a:ext cx="10515600" cy="463320"/>
      </dsp:txXfrm>
    </dsp:sp>
    <dsp:sp modelId="{5704F35F-78BB-4508-B8F0-B1EB073BDFDB}">
      <dsp:nvSpPr>
        <dsp:cNvPr id="0" name=""/>
        <dsp:cNvSpPr/>
      </dsp:nvSpPr>
      <dsp:spPr>
        <a:xfrm>
          <a:off x="0" y="549346"/>
          <a:ext cx="10515600" cy="1115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solidFill>
                <a:schemeClr val="tx1">
                  <a:lumMod val="65000"/>
                  <a:lumOff val="35000"/>
                </a:schemeClr>
              </a:solidFill>
              <a:latin typeface="Arial" panose="020B0604020202020204" pitchFamily="34" charset="0"/>
              <a:cs typeface="Arial" panose="020B0604020202020204" pitchFamily="34" charset="0"/>
            </a:rPr>
            <a:t>Site 14, a former chemical waste evaporation pond, 120 feet x 60 feet</a:t>
          </a:r>
        </a:p>
        <a:p>
          <a:pPr marL="171450" lvl="1" indent="-171450" algn="l" defTabSz="755650">
            <a:lnSpc>
              <a:spcPct val="90000"/>
            </a:lnSpc>
            <a:spcBef>
              <a:spcPct val="0"/>
            </a:spcBef>
            <a:spcAft>
              <a:spcPct val="20000"/>
            </a:spcAft>
            <a:buChar char="•"/>
          </a:pPr>
          <a:r>
            <a:rPr lang="en-US" sz="1700" kern="1200" dirty="0">
              <a:solidFill>
                <a:schemeClr val="tx1">
                  <a:lumMod val="65000"/>
                  <a:lumOff val="35000"/>
                </a:schemeClr>
              </a:solidFill>
              <a:latin typeface="Arial" panose="020B0604020202020204" pitchFamily="34" charset="0"/>
              <a:cs typeface="Arial" panose="020B0604020202020204" pitchFamily="34" charset="0"/>
            </a:rPr>
            <a:t>Historical discharges of waste chemicals</a:t>
          </a:r>
        </a:p>
        <a:p>
          <a:pPr marL="342900" lvl="2" indent="-171450" algn="l" defTabSz="755650">
            <a:lnSpc>
              <a:spcPct val="90000"/>
            </a:lnSpc>
            <a:spcBef>
              <a:spcPct val="0"/>
            </a:spcBef>
            <a:spcAft>
              <a:spcPct val="20000"/>
            </a:spcAft>
            <a:buChar char="•"/>
          </a:pPr>
          <a:r>
            <a:rPr lang="en-US" sz="1700" kern="1200" dirty="0">
              <a:solidFill>
                <a:schemeClr val="tx1">
                  <a:lumMod val="65000"/>
                  <a:lumOff val="35000"/>
                </a:schemeClr>
              </a:solidFill>
              <a:latin typeface="Arial" panose="020B0604020202020204" pitchFamily="34" charset="0"/>
              <a:cs typeface="Arial" panose="020B0604020202020204" pitchFamily="34" charset="0"/>
            </a:rPr>
            <a:t>Chemical warfare waste</a:t>
          </a:r>
        </a:p>
        <a:p>
          <a:pPr marL="342900" lvl="2" indent="-171450" algn="l" defTabSz="755650">
            <a:lnSpc>
              <a:spcPct val="90000"/>
            </a:lnSpc>
            <a:spcBef>
              <a:spcPct val="0"/>
            </a:spcBef>
            <a:spcAft>
              <a:spcPct val="20000"/>
            </a:spcAft>
            <a:buChar char="•"/>
          </a:pPr>
          <a:r>
            <a:rPr lang="en-US" sz="1700" kern="1200" dirty="0">
              <a:solidFill>
                <a:schemeClr val="tx1">
                  <a:lumMod val="65000"/>
                  <a:lumOff val="35000"/>
                </a:schemeClr>
              </a:solidFill>
              <a:latin typeface="Arial" panose="020B0604020202020204" pitchFamily="34" charset="0"/>
              <a:cs typeface="Arial" panose="020B0604020202020204" pitchFamily="34" charset="0"/>
            </a:rPr>
            <a:t>Gun barrel rinsing</a:t>
          </a:r>
        </a:p>
      </dsp:txBody>
      <dsp:txXfrm>
        <a:off x="0" y="549346"/>
        <a:ext cx="10515600" cy="1115730"/>
      </dsp:txXfrm>
    </dsp:sp>
    <dsp:sp modelId="{DB2837A6-1BB5-4B9A-9B0F-25C29A977B8D}">
      <dsp:nvSpPr>
        <dsp:cNvPr id="0" name=""/>
        <dsp:cNvSpPr/>
      </dsp:nvSpPr>
      <dsp:spPr>
        <a:xfrm>
          <a:off x="0" y="1665076"/>
          <a:ext cx="10515600" cy="463320"/>
        </a:xfrm>
        <a:prstGeom prst="rect">
          <a:avLst/>
        </a:prstGeom>
        <a:solidFill>
          <a:srgbClr val="0049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Primary contaminant of concern and media</a:t>
          </a:r>
        </a:p>
      </dsp:txBody>
      <dsp:txXfrm>
        <a:off x="0" y="1665076"/>
        <a:ext cx="10515600" cy="463320"/>
      </dsp:txXfrm>
    </dsp:sp>
    <dsp:sp modelId="{E298E8FC-BCA1-465E-A5D2-A50ECB92626B}">
      <dsp:nvSpPr>
        <dsp:cNvPr id="0" name=""/>
        <dsp:cNvSpPr/>
      </dsp:nvSpPr>
      <dsp:spPr>
        <a:xfrm>
          <a:off x="0" y="2128396"/>
          <a:ext cx="10515600" cy="557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solidFill>
                <a:schemeClr val="tx1">
                  <a:lumMod val="65000"/>
                  <a:lumOff val="35000"/>
                </a:schemeClr>
              </a:solidFill>
              <a:latin typeface="Arial" panose="020B0604020202020204" pitchFamily="34" charset="0"/>
              <a:cs typeface="Arial" panose="020B0604020202020204" pitchFamily="34" charset="0"/>
            </a:rPr>
            <a:t>Total chromium (Cr) and hexavalent chromium (Cr(VI))</a:t>
          </a:r>
        </a:p>
        <a:p>
          <a:pPr marL="171450" lvl="1" indent="-171450" algn="l" defTabSz="755650">
            <a:lnSpc>
              <a:spcPct val="90000"/>
            </a:lnSpc>
            <a:spcBef>
              <a:spcPct val="0"/>
            </a:spcBef>
            <a:spcAft>
              <a:spcPct val="20000"/>
            </a:spcAft>
            <a:buChar char="•"/>
          </a:pPr>
          <a:r>
            <a:rPr lang="en-US" sz="1700" kern="1200" dirty="0">
              <a:solidFill>
                <a:schemeClr val="tx1">
                  <a:lumMod val="65000"/>
                  <a:lumOff val="35000"/>
                </a:schemeClr>
              </a:solidFill>
              <a:latin typeface="Arial" panose="020B0604020202020204" pitchFamily="34" charset="0"/>
              <a:cs typeface="Arial" panose="020B0604020202020204" pitchFamily="34" charset="0"/>
            </a:rPr>
            <a:t>Soil and groundwater</a:t>
          </a:r>
        </a:p>
      </dsp:txBody>
      <dsp:txXfrm>
        <a:off x="0" y="2128396"/>
        <a:ext cx="10515600" cy="557865"/>
      </dsp:txXfrm>
    </dsp:sp>
    <dsp:sp modelId="{FEBAAA32-9716-4299-9B0A-A1ECD3E71811}">
      <dsp:nvSpPr>
        <dsp:cNvPr id="0" name=""/>
        <dsp:cNvSpPr/>
      </dsp:nvSpPr>
      <dsp:spPr>
        <a:xfrm>
          <a:off x="0" y="2686261"/>
          <a:ext cx="10515600" cy="463320"/>
        </a:xfrm>
        <a:prstGeom prst="rect">
          <a:avLst/>
        </a:prstGeom>
        <a:solidFill>
          <a:srgbClr val="0049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Selected remedial action</a:t>
          </a:r>
        </a:p>
      </dsp:txBody>
      <dsp:txXfrm>
        <a:off x="0" y="2686261"/>
        <a:ext cx="10515600" cy="463320"/>
      </dsp:txXfrm>
    </dsp:sp>
    <dsp:sp modelId="{57C681D1-BBBF-4056-B404-4DEEE8557A46}">
      <dsp:nvSpPr>
        <dsp:cNvPr id="0" name=""/>
        <dsp:cNvSpPr/>
      </dsp:nvSpPr>
      <dsp:spPr>
        <a:xfrm>
          <a:off x="0" y="3149581"/>
          <a:ext cx="10515600" cy="1115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solidFill>
                <a:schemeClr val="tx1">
                  <a:lumMod val="65000"/>
                  <a:lumOff val="35000"/>
                </a:schemeClr>
              </a:solidFill>
              <a:latin typeface="Arial" panose="020B0604020202020204" pitchFamily="34" charset="0"/>
              <a:cs typeface="Arial" panose="020B0604020202020204" pitchFamily="34" charset="0"/>
            </a:rPr>
            <a:t>Source removal (excavate 7 feet of soil)</a:t>
          </a:r>
        </a:p>
        <a:p>
          <a:pPr marL="171450" lvl="1" indent="-171450" algn="l" defTabSz="755650">
            <a:lnSpc>
              <a:spcPct val="90000"/>
            </a:lnSpc>
            <a:spcBef>
              <a:spcPct val="0"/>
            </a:spcBef>
            <a:spcAft>
              <a:spcPct val="20000"/>
            </a:spcAft>
            <a:buChar char="•"/>
          </a:pPr>
          <a:r>
            <a:rPr lang="en-US" sz="1700" kern="1200" dirty="0">
              <a:solidFill>
                <a:schemeClr val="tx1">
                  <a:lumMod val="65000"/>
                  <a:lumOff val="35000"/>
                </a:schemeClr>
              </a:solidFill>
              <a:latin typeface="Arial" panose="020B0604020202020204" pitchFamily="34" charset="0"/>
              <a:cs typeface="Arial" panose="020B0604020202020204" pitchFamily="34" charset="0"/>
            </a:rPr>
            <a:t>In situ chemical reduction of groundwater</a:t>
          </a:r>
        </a:p>
        <a:p>
          <a:pPr marL="342900" lvl="2" indent="-171450" algn="l" defTabSz="755650">
            <a:lnSpc>
              <a:spcPct val="90000"/>
            </a:lnSpc>
            <a:spcBef>
              <a:spcPct val="0"/>
            </a:spcBef>
            <a:spcAft>
              <a:spcPct val="20000"/>
            </a:spcAft>
            <a:buChar char="•"/>
          </a:pPr>
          <a:r>
            <a:rPr lang="en-US" sz="1700" kern="1200" dirty="0">
              <a:solidFill>
                <a:schemeClr val="tx1">
                  <a:lumMod val="65000"/>
                  <a:lumOff val="35000"/>
                </a:schemeClr>
              </a:solidFill>
              <a:latin typeface="Arial" panose="020B0604020202020204" pitchFamily="34" charset="0"/>
              <a:cs typeface="Arial" panose="020B0604020202020204" pitchFamily="34" charset="0"/>
            </a:rPr>
            <a:t>CPS</a:t>
          </a:r>
        </a:p>
        <a:p>
          <a:pPr marL="342900" lvl="2" indent="-171450" algn="l" defTabSz="755650">
            <a:lnSpc>
              <a:spcPct val="90000"/>
            </a:lnSpc>
            <a:spcBef>
              <a:spcPct val="0"/>
            </a:spcBef>
            <a:spcAft>
              <a:spcPct val="20000"/>
            </a:spcAft>
            <a:buChar char="•"/>
          </a:pPr>
          <a:r>
            <a:rPr lang="en-US" sz="1700" kern="1200" dirty="0">
              <a:solidFill>
                <a:schemeClr val="tx1">
                  <a:lumMod val="65000"/>
                  <a:lumOff val="35000"/>
                </a:schemeClr>
              </a:solidFill>
              <a:latin typeface="Arial" panose="020B0604020202020204" pitchFamily="34" charset="0"/>
              <a:cs typeface="Arial" panose="020B0604020202020204" pitchFamily="34" charset="0"/>
            </a:rPr>
            <a:t>Redox reaction to convert Cr(VI) to Cr(III)</a:t>
          </a:r>
        </a:p>
      </dsp:txBody>
      <dsp:txXfrm>
        <a:off x="0" y="3149581"/>
        <a:ext cx="10515600" cy="11157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7DEECD-7473-4A92-9E05-B442BC67D0D4}">
      <dsp:nvSpPr>
        <dsp:cNvPr id="0" name=""/>
        <dsp:cNvSpPr/>
      </dsp:nvSpPr>
      <dsp:spPr>
        <a:xfrm rot="5400000">
          <a:off x="5800566" y="-2308488"/>
          <a:ext cx="2043089" cy="672998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solidFill>
                <a:schemeClr val="tx1">
                  <a:lumMod val="65000"/>
                  <a:lumOff val="35000"/>
                </a:schemeClr>
              </a:solidFill>
            </a:rPr>
            <a:t>Processes that reduce mass, toxicity, mobility, volume,</a:t>
          </a:r>
          <a:br>
            <a:rPr lang="en-US" sz="1900" kern="1200" dirty="0">
              <a:solidFill>
                <a:schemeClr val="tx1">
                  <a:lumMod val="65000"/>
                  <a:lumOff val="35000"/>
                </a:schemeClr>
              </a:solidFill>
            </a:rPr>
          </a:br>
          <a:r>
            <a:rPr lang="en-US" sz="1900" kern="1200" dirty="0">
              <a:solidFill>
                <a:schemeClr val="tx1">
                  <a:lumMod val="65000"/>
                  <a:lumOff val="35000"/>
                </a:schemeClr>
              </a:solidFill>
            </a:rPr>
            <a:t>or concentration</a:t>
          </a:r>
        </a:p>
        <a:p>
          <a:pPr marL="171450" lvl="1" indent="-171450" algn="l" defTabSz="844550">
            <a:lnSpc>
              <a:spcPct val="90000"/>
            </a:lnSpc>
            <a:spcBef>
              <a:spcPct val="0"/>
            </a:spcBef>
            <a:spcAft>
              <a:spcPct val="15000"/>
            </a:spcAft>
            <a:buFont typeface="Arial" panose="020B0604020202020204" pitchFamily="34" charset="0"/>
            <a:buChar char="•"/>
          </a:pPr>
          <a:r>
            <a:rPr lang="en-US" sz="1900" kern="1200" dirty="0">
              <a:solidFill>
                <a:schemeClr val="tx1">
                  <a:lumMod val="65000"/>
                  <a:lumOff val="35000"/>
                </a:schemeClr>
              </a:solidFill>
            </a:rPr>
            <a:t>Examples</a:t>
          </a:r>
        </a:p>
        <a:p>
          <a:pPr marL="342900" lvl="2" indent="-171450" algn="l" defTabSz="844550">
            <a:lnSpc>
              <a:spcPct val="90000"/>
            </a:lnSpc>
            <a:spcBef>
              <a:spcPct val="0"/>
            </a:spcBef>
            <a:spcAft>
              <a:spcPct val="15000"/>
            </a:spcAft>
            <a:buChar char="•"/>
          </a:pPr>
          <a:r>
            <a:rPr lang="en-US" sz="1900" kern="1200" dirty="0">
              <a:solidFill>
                <a:schemeClr val="tx1">
                  <a:lumMod val="65000"/>
                  <a:lumOff val="35000"/>
                </a:schemeClr>
              </a:solidFill>
            </a:rPr>
            <a:t>Precipitation-coprecipitation-dissolution</a:t>
          </a:r>
        </a:p>
        <a:p>
          <a:pPr marL="342900" lvl="2" indent="-171450" algn="l" defTabSz="844550">
            <a:lnSpc>
              <a:spcPct val="90000"/>
            </a:lnSpc>
            <a:spcBef>
              <a:spcPct val="0"/>
            </a:spcBef>
            <a:spcAft>
              <a:spcPct val="15000"/>
            </a:spcAft>
            <a:buChar char="•"/>
          </a:pPr>
          <a:r>
            <a:rPr lang="en-US" sz="1900" kern="1200" dirty="0">
              <a:solidFill>
                <a:schemeClr val="tx1">
                  <a:lumMod val="65000"/>
                  <a:lumOff val="35000"/>
                </a:schemeClr>
              </a:solidFill>
            </a:rPr>
            <a:t>Sorption-desorption</a:t>
          </a:r>
        </a:p>
        <a:p>
          <a:pPr marL="342900" lvl="2" indent="-171450" algn="l" defTabSz="844550">
            <a:lnSpc>
              <a:spcPct val="90000"/>
            </a:lnSpc>
            <a:spcBef>
              <a:spcPct val="0"/>
            </a:spcBef>
            <a:spcAft>
              <a:spcPct val="15000"/>
            </a:spcAft>
            <a:buChar char="•"/>
          </a:pPr>
          <a:r>
            <a:rPr lang="en-US" sz="1900" kern="1200" dirty="0">
              <a:solidFill>
                <a:schemeClr val="tx1">
                  <a:lumMod val="65000"/>
                  <a:lumOff val="35000"/>
                </a:schemeClr>
              </a:solidFill>
            </a:rPr>
            <a:t>Biological stabilization</a:t>
          </a:r>
        </a:p>
        <a:p>
          <a:pPr marL="342900" lvl="2" indent="-171450" algn="l" defTabSz="844550">
            <a:lnSpc>
              <a:spcPct val="90000"/>
            </a:lnSpc>
            <a:spcBef>
              <a:spcPct val="0"/>
            </a:spcBef>
            <a:spcAft>
              <a:spcPct val="15000"/>
            </a:spcAft>
            <a:buChar char="•"/>
          </a:pPr>
          <a:r>
            <a:rPr lang="en-US" sz="1900" kern="1200" dirty="0">
              <a:solidFill>
                <a:schemeClr val="tx1">
                  <a:lumMod val="65000"/>
                  <a:lumOff val="35000"/>
                </a:schemeClr>
              </a:solidFill>
            </a:rPr>
            <a:t>Dilution-dispersion</a:t>
          </a:r>
        </a:p>
      </dsp:txBody>
      <dsp:txXfrm rot="-5400000">
        <a:off x="3457119" y="34959"/>
        <a:ext cx="6729984" cy="2043089"/>
      </dsp:txXfrm>
    </dsp:sp>
    <dsp:sp modelId="{3DE4C347-E7E6-4458-9472-63188DA0587F}">
      <dsp:nvSpPr>
        <dsp:cNvPr id="0" name=""/>
        <dsp:cNvSpPr/>
      </dsp:nvSpPr>
      <dsp:spPr>
        <a:xfrm>
          <a:off x="328496" y="1183"/>
          <a:ext cx="3128622" cy="2110638"/>
        </a:xfrm>
        <a:prstGeom prst="rect">
          <a:avLst/>
        </a:prstGeom>
        <a:solidFill>
          <a:srgbClr val="0A98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81915" rIns="163830" bIns="81915" numCol="1" spcCol="1270" anchor="ctr" anchorCtr="0">
          <a:noAutofit/>
        </a:bodyPr>
        <a:lstStyle/>
        <a:p>
          <a:pPr marL="0" lvl="0" indent="0" algn="ctr" defTabSz="1911350">
            <a:lnSpc>
              <a:spcPct val="90000"/>
            </a:lnSpc>
            <a:spcBef>
              <a:spcPct val="0"/>
            </a:spcBef>
            <a:spcAft>
              <a:spcPct val="35000"/>
            </a:spcAft>
            <a:buNone/>
          </a:pPr>
          <a:r>
            <a:rPr lang="en-US" sz="4300" kern="1200"/>
            <a:t>Attenuation </a:t>
          </a:r>
        </a:p>
      </dsp:txBody>
      <dsp:txXfrm>
        <a:off x="328496" y="1183"/>
        <a:ext cx="3128622" cy="2110638"/>
      </dsp:txXfrm>
    </dsp:sp>
    <dsp:sp modelId="{41CD8AC8-4445-4EC0-9F56-7F54EA1409C3}">
      <dsp:nvSpPr>
        <dsp:cNvPr id="0" name=""/>
        <dsp:cNvSpPr/>
      </dsp:nvSpPr>
      <dsp:spPr>
        <a:xfrm rot="5400000">
          <a:off x="5800566" y="-70157"/>
          <a:ext cx="2043089" cy="672998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solidFill>
                <a:schemeClr val="tx1">
                  <a:lumMod val="65000"/>
                  <a:lumOff val="35000"/>
                </a:schemeClr>
              </a:solidFill>
            </a:rPr>
            <a:t>Processes of movement</a:t>
          </a:r>
        </a:p>
        <a:p>
          <a:pPr marL="171450" lvl="1" indent="-171450" algn="l" defTabSz="844550">
            <a:lnSpc>
              <a:spcPct val="90000"/>
            </a:lnSpc>
            <a:spcBef>
              <a:spcPct val="0"/>
            </a:spcBef>
            <a:spcAft>
              <a:spcPct val="15000"/>
            </a:spcAft>
            <a:buFont typeface="Arial" panose="020B0604020202020204" pitchFamily="34" charset="0"/>
            <a:buChar char="•"/>
          </a:pPr>
          <a:r>
            <a:rPr lang="en-US" sz="1900" kern="1200" dirty="0">
              <a:solidFill>
                <a:schemeClr val="tx1">
                  <a:lumMod val="65000"/>
                  <a:lumOff val="35000"/>
                </a:schemeClr>
              </a:solidFill>
            </a:rPr>
            <a:t>Examples</a:t>
          </a:r>
        </a:p>
        <a:p>
          <a:pPr marL="342900" lvl="2" indent="-171450" algn="l" defTabSz="844550">
            <a:lnSpc>
              <a:spcPct val="90000"/>
            </a:lnSpc>
            <a:spcBef>
              <a:spcPct val="0"/>
            </a:spcBef>
            <a:spcAft>
              <a:spcPct val="15000"/>
            </a:spcAft>
            <a:buChar char="•"/>
          </a:pPr>
          <a:r>
            <a:rPr lang="en-US" sz="1900" kern="1200" dirty="0">
              <a:solidFill>
                <a:schemeClr val="tx1">
                  <a:lumMod val="65000"/>
                  <a:lumOff val="35000"/>
                </a:schemeClr>
              </a:solidFill>
            </a:rPr>
            <a:t>Advection: going with the flow</a:t>
          </a:r>
        </a:p>
        <a:p>
          <a:pPr marL="342900" lvl="2" indent="-171450" algn="l" defTabSz="844550">
            <a:lnSpc>
              <a:spcPct val="90000"/>
            </a:lnSpc>
            <a:spcBef>
              <a:spcPct val="0"/>
            </a:spcBef>
            <a:spcAft>
              <a:spcPct val="15000"/>
            </a:spcAft>
            <a:buChar char="•"/>
          </a:pPr>
          <a:r>
            <a:rPr lang="en-US" sz="1900" kern="1200" dirty="0">
              <a:solidFill>
                <a:schemeClr val="tx1">
                  <a:lumMod val="65000"/>
                  <a:lumOff val="35000"/>
                </a:schemeClr>
              </a:solidFill>
            </a:rPr>
            <a:t>Diffusion: molecular movement from high to low concentration</a:t>
          </a:r>
        </a:p>
        <a:p>
          <a:pPr marL="342900" lvl="2" indent="-171450" algn="l" defTabSz="844550">
            <a:lnSpc>
              <a:spcPct val="90000"/>
            </a:lnSpc>
            <a:spcBef>
              <a:spcPct val="0"/>
            </a:spcBef>
            <a:spcAft>
              <a:spcPct val="15000"/>
            </a:spcAft>
            <a:buChar char="•"/>
          </a:pPr>
          <a:r>
            <a:rPr lang="en-US" sz="1900" kern="1200" dirty="0">
              <a:solidFill>
                <a:schemeClr val="tx1">
                  <a:lumMod val="65000"/>
                  <a:lumOff val="35000"/>
                </a:schemeClr>
              </a:solidFill>
            </a:rPr>
            <a:t>Dispersion: turbulent mixing in all directions</a:t>
          </a:r>
        </a:p>
      </dsp:txBody>
      <dsp:txXfrm rot="-5400000">
        <a:off x="3457119" y="2273290"/>
        <a:ext cx="6729984" cy="2043089"/>
      </dsp:txXfrm>
    </dsp:sp>
    <dsp:sp modelId="{2ADC142F-84E9-4571-9DCA-9F9BFAE08383}">
      <dsp:nvSpPr>
        <dsp:cNvPr id="0" name=""/>
        <dsp:cNvSpPr/>
      </dsp:nvSpPr>
      <dsp:spPr>
        <a:xfrm>
          <a:off x="328496" y="2239515"/>
          <a:ext cx="3128622" cy="2110638"/>
        </a:xfrm>
        <a:prstGeom prst="rect">
          <a:avLst/>
        </a:prstGeom>
        <a:solidFill>
          <a:srgbClr val="0A98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81915" rIns="163830" bIns="81915" numCol="1" spcCol="1270" anchor="ctr" anchorCtr="0">
          <a:noAutofit/>
        </a:bodyPr>
        <a:lstStyle/>
        <a:p>
          <a:pPr marL="0" lvl="0" indent="0" algn="ctr" defTabSz="1911350">
            <a:lnSpc>
              <a:spcPct val="90000"/>
            </a:lnSpc>
            <a:spcBef>
              <a:spcPct val="0"/>
            </a:spcBef>
            <a:spcAft>
              <a:spcPct val="35000"/>
            </a:spcAft>
            <a:buNone/>
          </a:pPr>
          <a:r>
            <a:rPr lang="en-US" sz="4300" kern="1200"/>
            <a:t>Transport</a:t>
          </a:r>
        </a:p>
      </dsp:txBody>
      <dsp:txXfrm>
        <a:off x="328496" y="2239515"/>
        <a:ext cx="3128622" cy="21106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01AE82-1683-4EB9-A9CB-0FD4A2CF031F}">
      <dsp:nvSpPr>
        <dsp:cNvPr id="0" name=""/>
        <dsp:cNvSpPr/>
      </dsp:nvSpPr>
      <dsp:spPr>
        <a:xfrm>
          <a:off x="0" y="35739"/>
          <a:ext cx="10515600" cy="547560"/>
        </a:xfrm>
        <a:prstGeom prst="rect">
          <a:avLst/>
        </a:prstGeom>
        <a:solidFill>
          <a:srgbClr val="0049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Background</a:t>
          </a:r>
        </a:p>
      </dsp:txBody>
      <dsp:txXfrm>
        <a:off x="0" y="35739"/>
        <a:ext cx="10515600" cy="547560"/>
      </dsp:txXfrm>
    </dsp:sp>
    <dsp:sp modelId="{5CF6DB41-43E6-4684-80C3-BC6841E3886C}">
      <dsp:nvSpPr>
        <dsp:cNvPr id="0" name=""/>
        <dsp:cNvSpPr/>
      </dsp:nvSpPr>
      <dsp:spPr>
        <a:xfrm>
          <a:off x="0" y="583299"/>
          <a:ext cx="10515600" cy="1318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solidFill>
                <a:schemeClr val="tx1">
                  <a:lumMod val="65000"/>
                  <a:lumOff val="35000"/>
                </a:schemeClr>
              </a:solidFill>
            </a:rPr>
            <a:t>Former trap and skeet range (66 acres)</a:t>
          </a:r>
        </a:p>
        <a:p>
          <a:pPr marL="457200" lvl="2" indent="-228600" algn="l" defTabSz="889000">
            <a:lnSpc>
              <a:spcPct val="90000"/>
            </a:lnSpc>
            <a:spcBef>
              <a:spcPct val="0"/>
            </a:spcBef>
            <a:spcAft>
              <a:spcPct val="20000"/>
            </a:spcAft>
            <a:buChar char="•"/>
          </a:pPr>
          <a:r>
            <a:rPr lang="en-US" sz="2000" kern="1200" dirty="0">
              <a:solidFill>
                <a:schemeClr val="tx1">
                  <a:lumMod val="65000"/>
                  <a:lumOff val="35000"/>
                </a:schemeClr>
              </a:solidFill>
            </a:rPr>
            <a:t>Firing range area</a:t>
          </a:r>
        </a:p>
        <a:p>
          <a:pPr marL="457200" lvl="2" indent="-228600" algn="l" defTabSz="889000">
            <a:lnSpc>
              <a:spcPct val="90000"/>
            </a:lnSpc>
            <a:spcBef>
              <a:spcPct val="0"/>
            </a:spcBef>
            <a:spcAft>
              <a:spcPct val="20000"/>
            </a:spcAft>
            <a:buChar char="•"/>
          </a:pPr>
          <a:r>
            <a:rPr lang="en-US" sz="2000" kern="1200" dirty="0">
              <a:solidFill>
                <a:schemeClr val="tx1">
                  <a:lumMod val="65000"/>
                  <a:lumOff val="35000"/>
                </a:schemeClr>
              </a:solidFill>
            </a:rPr>
            <a:t>Range maintenance</a:t>
          </a:r>
        </a:p>
        <a:p>
          <a:pPr marL="457200" lvl="2" indent="-228600" algn="l" defTabSz="889000">
            <a:lnSpc>
              <a:spcPct val="90000"/>
            </a:lnSpc>
            <a:spcBef>
              <a:spcPct val="0"/>
            </a:spcBef>
            <a:spcAft>
              <a:spcPct val="20000"/>
            </a:spcAft>
            <a:buChar char="•"/>
          </a:pPr>
          <a:r>
            <a:rPr lang="en-US" sz="2000" kern="1200" dirty="0">
              <a:solidFill>
                <a:schemeClr val="tx1">
                  <a:lumMod val="65000"/>
                  <a:lumOff val="35000"/>
                </a:schemeClr>
              </a:solidFill>
            </a:rPr>
            <a:t>Fringing reef and islands</a:t>
          </a:r>
        </a:p>
      </dsp:txBody>
      <dsp:txXfrm>
        <a:off x="0" y="583299"/>
        <a:ext cx="10515600" cy="1318590"/>
      </dsp:txXfrm>
    </dsp:sp>
    <dsp:sp modelId="{184E147B-A729-4561-A780-F82A31F884BB}">
      <dsp:nvSpPr>
        <dsp:cNvPr id="0" name=""/>
        <dsp:cNvSpPr/>
      </dsp:nvSpPr>
      <dsp:spPr>
        <a:xfrm>
          <a:off x="0" y="1901889"/>
          <a:ext cx="10515600" cy="547560"/>
        </a:xfrm>
        <a:prstGeom prst="rect">
          <a:avLst/>
        </a:prstGeom>
        <a:solidFill>
          <a:srgbClr val="0049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Contaminants of concern</a:t>
          </a:r>
        </a:p>
      </dsp:txBody>
      <dsp:txXfrm>
        <a:off x="0" y="1901889"/>
        <a:ext cx="10515600" cy="547560"/>
      </dsp:txXfrm>
    </dsp:sp>
    <dsp:sp modelId="{2ACBDED2-B2A5-4D2B-A634-79408D5498F9}">
      <dsp:nvSpPr>
        <dsp:cNvPr id="0" name=""/>
        <dsp:cNvSpPr/>
      </dsp:nvSpPr>
      <dsp:spPr>
        <a:xfrm>
          <a:off x="0" y="2449449"/>
          <a:ext cx="10515600" cy="659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solidFill>
                <a:schemeClr val="tx1">
                  <a:lumMod val="65000"/>
                  <a:lumOff val="35000"/>
                </a:schemeClr>
              </a:solidFill>
            </a:rPr>
            <a:t>Metals and PAHs in soil and groundwater</a:t>
          </a:r>
        </a:p>
        <a:p>
          <a:pPr marL="457200" lvl="2" indent="-228600" algn="l" defTabSz="889000">
            <a:lnSpc>
              <a:spcPct val="90000"/>
            </a:lnSpc>
            <a:spcBef>
              <a:spcPct val="0"/>
            </a:spcBef>
            <a:spcAft>
              <a:spcPct val="20000"/>
            </a:spcAft>
            <a:buChar char="•"/>
          </a:pPr>
          <a:r>
            <a:rPr lang="en-US" sz="2000" kern="1200" dirty="0">
              <a:solidFill>
                <a:schemeClr val="tx1">
                  <a:lumMod val="65000"/>
                  <a:lumOff val="35000"/>
                </a:schemeClr>
              </a:solidFill>
            </a:rPr>
            <a:t>Pb, Sb, As, Cd, Cu, Ni, Zn</a:t>
          </a:r>
        </a:p>
      </dsp:txBody>
      <dsp:txXfrm>
        <a:off x="0" y="2449449"/>
        <a:ext cx="10515600" cy="659295"/>
      </dsp:txXfrm>
    </dsp:sp>
    <dsp:sp modelId="{EA8B6138-BBFB-4FAC-A039-1C051C6C58D6}">
      <dsp:nvSpPr>
        <dsp:cNvPr id="0" name=""/>
        <dsp:cNvSpPr/>
      </dsp:nvSpPr>
      <dsp:spPr>
        <a:xfrm>
          <a:off x="0" y="3108744"/>
          <a:ext cx="10515600" cy="547560"/>
        </a:xfrm>
        <a:prstGeom prst="rect">
          <a:avLst/>
        </a:prstGeom>
        <a:solidFill>
          <a:srgbClr val="0049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Investigative approach</a:t>
          </a:r>
        </a:p>
      </dsp:txBody>
      <dsp:txXfrm>
        <a:off x="0" y="3108744"/>
        <a:ext cx="10515600" cy="547560"/>
      </dsp:txXfrm>
    </dsp:sp>
    <dsp:sp modelId="{C368D800-C4BB-463F-AC64-5FA514F9D771}">
      <dsp:nvSpPr>
        <dsp:cNvPr id="0" name=""/>
        <dsp:cNvSpPr/>
      </dsp:nvSpPr>
      <dsp:spPr>
        <a:xfrm>
          <a:off x="0" y="3656304"/>
          <a:ext cx="10515600" cy="659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solidFill>
                <a:schemeClr val="tx1">
                  <a:lumMod val="65000"/>
                  <a:lumOff val="35000"/>
                </a:schemeClr>
              </a:solidFill>
            </a:rPr>
            <a:t>Need additional data to characterize nature and extent of contamination </a:t>
          </a:r>
        </a:p>
        <a:p>
          <a:pPr marL="228600" lvl="1" indent="-228600" algn="l" defTabSz="889000">
            <a:lnSpc>
              <a:spcPct val="90000"/>
            </a:lnSpc>
            <a:spcBef>
              <a:spcPct val="0"/>
            </a:spcBef>
            <a:spcAft>
              <a:spcPct val="20000"/>
            </a:spcAft>
            <a:buChar char="•"/>
          </a:pPr>
          <a:r>
            <a:rPr lang="en-US" sz="2000" kern="1200" dirty="0">
              <a:solidFill>
                <a:schemeClr val="tx1">
                  <a:lumMod val="65000"/>
                  <a:lumOff val="35000"/>
                </a:schemeClr>
              </a:solidFill>
            </a:rPr>
            <a:t>Follow Hawaii guidance for ISM sample collection and application</a:t>
          </a:r>
        </a:p>
      </dsp:txBody>
      <dsp:txXfrm>
        <a:off x="0" y="3656304"/>
        <a:ext cx="10515600" cy="65929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F1D2BE-BC6B-4450-A2C7-4320DD5CE5E1}">
      <dsp:nvSpPr>
        <dsp:cNvPr id="0" name=""/>
        <dsp:cNvSpPr/>
      </dsp:nvSpPr>
      <dsp:spPr>
        <a:xfrm>
          <a:off x="0" y="19223"/>
          <a:ext cx="10515600" cy="638825"/>
        </a:xfrm>
        <a:prstGeom prst="rect">
          <a:avLst/>
        </a:prstGeom>
        <a:solidFill>
          <a:srgbClr val="0049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Background </a:t>
          </a:r>
        </a:p>
      </dsp:txBody>
      <dsp:txXfrm>
        <a:off x="0" y="19223"/>
        <a:ext cx="10515600" cy="638825"/>
      </dsp:txXfrm>
    </dsp:sp>
    <dsp:sp modelId="{CA9B5F29-0D2B-4884-A05E-EB51D037A78E}">
      <dsp:nvSpPr>
        <dsp:cNvPr id="0" name=""/>
        <dsp:cNvSpPr/>
      </dsp:nvSpPr>
      <dsp:spPr>
        <a:xfrm>
          <a:off x="0" y="658048"/>
          <a:ext cx="10515600" cy="910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solidFill>
                <a:schemeClr val="tx1">
                  <a:lumMod val="65000"/>
                  <a:lumOff val="35000"/>
                </a:schemeClr>
              </a:solidFill>
            </a:rPr>
            <a:t>Former rifle, skeet, and trap ranges at Naval Support Facility Indian Head in Maryland</a:t>
          </a:r>
        </a:p>
      </dsp:txBody>
      <dsp:txXfrm>
        <a:off x="0" y="658048"/>
        <a:ext cx="10515600" cy="910800"/>
      </dsp:txXfrm>
    </dsp:sp>
    <dsp:sp modelId="{2889DD2E-930A-4126-9322-B14EC1396E79}">
      <dsp:nvSpPr>
        <dsp:cNvPr id="0" name=""/>
        <dsp:cNvSpPr/>
      </dsp:nvSpPr>
      <dsp:spPr>
        <a:xfrm>
          <a:off x="0" y="1568848"/>
          <a:ext cx="10515600" cy="714635"/>
        </a:xfrm>
        <a:prstGeom prst="rect">
          <a:avLst/>
        </a:prstGeom>
        <a:solidFill>
          <a:srgbClr val="0049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Contaminants of concern</a:t>
          </a:r>
        </a:p>
      </dsp:txBody>
      <dsp:txXfrm>
        <a:off x="0" y="1568848"/>
        <a:ext cx="10515600" cy="714635"/>
      </dsp:txXfrm>
    </dsp:sp>
    <dsp:sp modelId="{C7B6367D-9317-4A28-AA29-16708090BBA2}">
      <dsp:nvSpPr>
        <dsp:cNvPr id="0" name=""/>
        <dsp:cNvSpPr/>
      </dsp:nvSpPr>
      <dsp:spPr>
        <a:xfrm>
          <a:off x="0" y="2283483"/>
          <a:ext cx="10515600" cy="1081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solidFill>
                <a:schemeClr val="tx1">
                  <a:lumMod val="65000"/>
                  <a:lumOff val="35000"/>
                </a:schemeClr>
              </a:solidFill>
            </a:rPr>
            <a:t>Lead in surface and subsurface soil at </a:t>
          </a:r>
          <a:r>
            <a:rPr lang="en-US" sz="2400" kern="1200" dirty="0" err="1">
              <a:solidFill>
                <a:schemeClr val="tx1">
                  <a:lumMod val="65000"/>
                  <a:lumOff val="35000"/>
                </a:schemeClr>
              </a:solidFill>
            </a:rPr>
            <a:t>shotfall</a:t>
          </a:r>
          <a:r>
            <a:rPr lang="en-US" sz="2400" kern="1200" dirty="0">
              <a:solidFill>
                <a:schemeClr val="tx1">
                  <a:lumMod val="65000"/>
                  <a:lumOff val="35000"/>
                </a:schemeClr>
              </a:solidFill>
            </a:rPr>
            <a:t> areas (&gt; 400 mg/kg project action limit)</a:t>
          </a:r>
        </a:p>
        <a:p>
          <a:pPr marL="228600" lvl="1" indent="-228600" algn="l" defTabSz="1066800">
            <a:lnSpc>
              <a:spcPct val="90000"/>
            </a:lnSpc>
            <a:spcBef>
              <a:spcPct val="0"/>
            </a:spcBef>
            <a:spcAft>
              <a:spcPct val="20000"/>
            </a:spcAft>
            <a:buChar char="•"/>
          </a:pPr>
          <a:r>
            <a:rPr lang="en-US" sz="2400" kern="1200" dirty="0">
              <a:solidFill>
                <a:schemeClr val="tx1">
                  <a:lumMod val="65000"/>
                  <a:lumOff val="35000"/>
                </a:schemeClr>
              </a:solidFill>
            </a:rPr>
            <a:t>Other metals and PAHs</a:t>
          </a:r>
        </a:p>
      </dsp:txBody>
      <dsp:txXfrm>
        <a:off x="0" y="2283483"/>
        <a:ext cx="10515600" cy="108157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B2EBDE-FCBC-4F1F-0CE2-6A6ABFEFD056}"/>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latin typeface="Arial" panose="020B0604020202020204" pitchFamily="34" charset="0"/>
            </a:endParaRPr>
          </a:p>
        </p:txBody>
      </p:sp>
      <p:sp>
        <p:nvSpPr>
          <p:cNvPr id="3" name="Date Placeholder 2">
            <a:extLst>
              <a:ext uri="{FF2B5EF4-FFF2-40B4-BE49-F238E27FC236}">
                <a16:creationId xmlns:a16="http://schemas.microsoft.com/office/drawing/2014/main" id="{19143A32-7C5C-AD83-1CBC-57751EDE8EC2}"/>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endParaRPr lang="en-US" dirty="0">
              <a:latin typeface="Arial" panose="020B0604020202020204" pitchFamily="34" charset="0"/>
            </a:endParaRPr>
          </a:p>
        </p:txBody>
      </p:sp>
      <p:sp>
        <p:nvSpPr>
          <p:cNvPr id="4" name="Footer Placeholder 3">
            <a:extLst>
              <a:ext uri="{FF2B5EF4-FFF2-40B4-BE49-F238E27FC236}">
                <a16:creationId xmlns:a16="http://schemas.microsoft.com/office/drawing/2014/main" id="{0BC6DC48-30CE-7510-2A22-30B9A2629C61}"/>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latin typeface="Arial" panose="020B0604020202020204" pitchFamily="34" charset="0"/>
            </a:endParaRPr>
          </a:p>
        </p:txBody>
      </p:sp>
      <p:sp>
        <p:nvSpPr>
          <p:cNvPr id="5" name="Slide Number Placeholder 4">
            <a:extLst>
              <a:ext uri="{FF2B5EF4-FFF2-40B4-BE49-F238E27FC236}">
                <a16:creationId xmlns:a16="http://schemas.microsoft.com/office/drawing/2014/main" id="{5F6F791A-2C19-1F7F-9FAD-60B2EBFA0416}"/>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8008D452-0187-4401-8CAB-31096A66645D}"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1474378372"/>
      </p:ext>
    </p:extLst>
  </p:cSld>
  <p:clrMap bg1="lt1" tx1="dk1" bg2="lt2" tx2="dk2" accent1="accent1" accent2="accent2" accent3="accent3" accent4="accent4" accent5="accent5" accent6="accent6" hlink="hlink" folHlink="folHlink"/>
  <p:hf sldNum="0"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atin typeface="Arial" panose="020B0604020202020204" pitchFamily="34" charset="0"/>
              </a:defRPr>
            </a:lvl1pPr>
          </a:lstStyle>
          <a:p>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atin typeface="Arial" panose="020B0604020202020204" pitchFamily="34" charset="0"/>
              </a:defRPr>
            </a:lvl1pPr>
          </a:lstStyle>
          <a:p>
            <a:fld id="{E6ADA7B9-3544-3945-BA6F-B1356C6EBAFB}" type="slidenum">
              <a:rPr lang="en-US" smtClean="0"/>
              <a:pPr/>
              <a:t>‹#›</a:t>
            </a:fld>
            <a:endParaRPr lang="en-US" dirty="0"/>
          </a:p>
        </p:txBody>
      </p:sp>
    </p:spTree>
    <p:extLst>
      <p:ext uri="{BB962C8B-B14F-4D97-AF65-F5344CB8AC3E}">
        <p14:creationId xmlns:p14="http://schemas.microsoft.com/office/powerpoint/2010/main" val="1812811573"/>
      </p:ext>
    </p:extLst>
  </p:cSld>
  <p:clrMap bg1="lt1" tx1="dk1" bg2="lt2" tx2="dk2" accent1="accent1" accent2="accent2" accent3="accent3" accent4="accent4" accent5="accent5" accent6="accent6" hlink="hlink" folHlink="folHlink"/>
  <p:hf sldNum="0" hdr="0"/>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9730516A-47F7-3E8F-1128-62ABF766D7CB}"/>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33466CC2-B041-DF20-F124-8EB284A5DE41}"/>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563465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ZVI is frequently used in groundwater treatment as a reductant because it gives up electrons. Non-chemistry definition of ferrous is for ferrous metals containing iron. That definition has nothing to do with the oxidation state of the metal. For example, steel is called a ferrous metal because it contains iron. </a:t>
            </a:r>
          </a:p>
        </p:txBody>
      </p:sp>
      <p:sp>
        <p:nvSpPr>
          <p:cNvPr id="5" name="Date Placeholder 4">
            <a:extLst>
              <a:ext uri="{FF2B5EF4-FFF2-40B4-BE49-F238E27FC236}">
                <a16:creationId xmlns:a16="http://schemas.microsoft.com/office/drawing/2014/main" id="{B08B03DD-2FED-19CB-C716-59F078DCA498}"/>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D471987E-34FB-53A4-1682-23FC4327CA13}"/>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19962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Half reactions are useful to understand stoichiometry of redox reactions. The redox state of metals can vary depending on factors such as pH and ORP, and the different oxidation states of a single element can have vastly different environmental reactivity and toxicity.</a:t>
            </a:r>
          </a:p>
          <a:p>
            <a:endParaRPr lang="en-US" dirty="0"/>
          </a:p>
        </p:txBody>
      </p:sp>
      <p:sp>
        <p:nvSpPr>
          <p:cNvPr id="5" name="Date Placeholder 4">
            <a:extLst>
              <a:ext uri="{FF2B5EF4-FFF2-40B4-BE49-F238E27FC236}">
                <a16:creationId xmlns:a16="http://schemas.microsoft.com/office/drawing/2014/main" id="{AEA5CD36-4693-FD8B-865B-0AD59E432B74}"/>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407D0356-FD4D-B501-397F-315CBA67E765}"/>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874610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Consideration of redox gradients is for now and in the future. Changing conditions in the subsurface existing naturally or within a spill will affect your metals. This is especially important for co-contamination sites. This concept is highlighted in Case Study #4 where reducing conditions attributed to a combination of natural conditions and hydrocarbon releases affect arsenic mobilization.</a:t>
            </a:r>
          </a:p>
        </p:txBody>
      </p:sp>
      <p:sp>
        <p:nvSpPr>
          <p:cNvPr id="5" name="Date Placeholder 4">
            <a:extLst>
              <a:ext uri="{FF2B5EF4-FFF2-40B4-BE49-F238E27FC236}">
                <a16:creationId xmlns:a16="http://schemas.microsoft.com/office/drawing/2014/main" id="{8E084E94-6714-E2B2-467B-65DA68BBF73B}"/>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298DB365-62B2-EAD7-105C-48B6C943AC6F}"/>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7162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Historically, oxidation used to mean “to add oxygen to something.” Now that we understand electron transfer processes, it is understood that when we add oxygen to something, we are causing an electrochemical reaction. So, the oxidation process involves electron transfers even though not every oxidation reaction uses oxygen as the oxidant. Nitrate is another common environmental oxidant. The effect of oxidation during environmental assessment given here is for arsenic groundwater sampling in reducing conditions with high dissolved iron. If air is introduced in the samples (i.e., oxygen gets into your groundwater sample vials), you now have a reddish powder (iron oxidation and precipitation), arsenic will adsorb to the iron precipitation, and the groundwater samples will artificially be nondetect for dissolved arsenic.</a:t>
            </a:r>
          </a:p>
          <a:p>
            <a:pPr defTabSz="931774">
              <a:defRPr/>
            </a:pPr>
            <a:endParaRPr lang="en-US" dirty="0"/>
          </a:p>
          <a:p>
            <a:pPr defTabSz="931774">
              <a:defRPr/>
            </a:pPr>
            <a:r>
              <a:rPr lang="en-US" dirty="0"/>
              <a:t>NOTE: say the words for the oxidants</a:t>
            </a:r>
          </a:p>
          <a:p>
            <a:endParaRPr lang="en-US" dirty="0"/>
          </a:p>
        </p:txBody>
      </p:sp>
      <p:sp>
        <p:nvSpPr>
          <p:cNvPr id="5" name="Date Placeholder 4">
            <a:extLst>
              <a:ext uri="{FF2B5EF4-FFF2-40B4-BE49-F238E27FC236}">
                <a16:creationId xmlns:a16="http://schemas.microsoft.com/office/drawing/2014/main" id="{7B2333C6-8F88-64EB-7148-948E8D1A9A01}"/>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B48D215A-1CCE-B848-3A95-032CCBF02849}"/>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775538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graph is sometimes called a predominance area diagram. The trend lines show the relative abundance of each dissolved chromium aqueous species as a function of pH. In the next slide, we will see how the speciation also changes with ORP and how to combine the pH and ORP effects on one predominance area diagram. </a:t>
            </a:r>
            <a:r>
              <a:rPr lang="en-US" sz="1200" dirty="0"/>
              <a:t>ORP is a field measurement of Eh. ORP uses a reference electrode (usually Ag/AgCl). To convert to Eh, you adjust your ORP measurement by the standard potential of the reference (~200 mV for Ag/AgCl).</a:t>
            </a:r>
          </a:p>
          <a:p>
            <a:endParaRPr lang="en-US" dirty="0"/>
          </a:p>
        </p:txBody>
      </p:sp>
      <p:sp>
        <p:nvSpPr>
          <p:cNvPr id="5" name="Date Placeholder 4">
            <a:extLst>
              <a:ext uri="{FF2B5EF4-FFF2-40B4-BE49-F238E27FC236}">
                <a16:creationId xmlns:a16="http://schemas.microsoft.com/office/drawing/2014/main" id="{27E14022-B56A-E21E-B104-7B89E22FB3BB}"/>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F9B4D9D8-3CF0-F4E7-37AD-892FB7FA777E}"/>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357081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two plots show how the predominance of dissolved species change as a function of pH. In this example, the transition points correspond to the </a:t>
            </a:r>
            <a:r>
              <a:rPr lang="en-US" dirty="0" err="1"/>
              <a:t>pKa</a:t>
            </a:r>
            <a:r>
              <a:rPr lang="en-US" dirty="0"/>
              <a:t> values for each metal. The figure on the right shows the effect of redox and, in this case, continues to show the different dissolved species of arsenic. In other instances, it is not uncommon for the Eh-pH diagram to also show solid phases.  </a:t>
            </a:r>
          </a:p>
        </p:txBody>
      </p:sp>
      <p:sp>
        <p:nvSpPr>
          <p:cNvPr id="5" name="Date Placeholder 4">
            <a:extLst>
              <a:ext uri="{FF2B5EF4-FFF2-40B4-BE49-F238E27FC236}">
                <a16:creationId xmlns:a16="http://schemas.microsoft.com/office/drawing/2014/main" id="{1DCD0703-C1EA-5D8D-E144-95D38A781D6A}"/>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380193CF-4496-5475-407A-FDD74B774243}"/>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900078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evaporation pond was constructed in 1967 for the disposal of alcohol-based caustic solutions used for decontaminating chemical waste. In 2008, a removal action was performed to remove contaminated soil down to a depth of 11 feet below ground surface, which was approximately 2 feet below the groundwater table. A soil amendment (calcium polysulfide) was then applied to the base of the excavation to address hexavalent chromium in groundwater, and the excavation was backfilled with clean fill from an off-site source.</a:t>
            </a:r>
          </a:p>
        </p:txBody>
      </p:sp>
      <p:sp>
        <p:nvSpPr>
          <p:cNvPr id="5" name="Date Placeholder 4">
            <a:extLst>
              <a:ext uri="{FF2B5EF4-FFF2-40B4-BE49-F238E27FC236}">
                <a16:creationId xmlns:a16="http://schemas.microsoft.com/office/drawing/2014/main" id="{98FFA66E-1B56-434C-1B30-D100D62DA94D}"/>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D0B2E435-04BE-1538-ED01-17C47426EE5F}"/>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3507566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black outline is the footprint of the former evaporating pond. Groundwater flows to the northeast, eventually discharging to the creek.  </a:t>
            </a:r>
          </a:p>
        </p:txBody>
      </p:sp>
      <p:sp>
        <p:nvSpPr>
          <p:cNvPr id="5" name="Date Placeholder 4">
            <a:extLst>
              <a:ext uri="{FF2B5EF4-FFF2-40B4-BE49-F238E27FC236}">
                <a16:creationId xmlns:a16="http://schemas.microsoft.com/office/drawing/2014/main" id="{047C79C2-AC4A-6195-5CE6-EFCCD686C834}"/>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98A3C265-1018-DD6E-097F-3E1D24DE0774}"/>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420665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Calcium polysulfide is a reducing agent that is relatively long-lasting. This reagent will create reducing conditions that will affect the conversion of the more-soluble hexavalent chromium to the less-soluble trichrome.</a:t>
            </a:r>
          </a:p>
          <a:p>
            <a:endParaRPr lang="en-US" dirty="0"/>
          </a:p>
        </p:txBody>
      </p:sp>
      <p:sp>
        <p:nvSpPr>
          <p:cNvPr id="4" name="Date Placeholder 3"/>
          <p:cNvSpPr>
            <a:spLocks noGrp="1"/>
          </p:cNvSpPr>
          <p:nvPr>
            <p:ph type="dt" idx="1"/>
          </p:nvPr>
        </p:nvSpPr>
        <p:spPr/>
        <p:txBody>
          <a:bodyPr/>
          <a:lstStyle/>
          <a:p>
            <a:endParaRPr lang="en-US" dirty="0"/>
          </a:p>
        </p:txBody>
      </p:sp>
      <p:sp>
        <p:nvSpPr>
          <p:cNvPr id="6" name="Footer Placeholder 5">
            <a:extLst>
              <a:ext uri="{FF2B5EF4-FFF2-40B4-BE49-F238E27FC236}">
                <a16:creationId xmlns:a16="http://schemas.microsoft.com/office/drawing/2014/main" id="{7DFDD7FF-7BCA-DF5C-FE0D-A4C6F0F8198B}"/>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441316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dirty="0">
                <a:ea typeface="Calibri" panose="020F0502020204030204" pitchFamily="34" charset="0"/>
              </a:rPr>
              <a:t>The figure here shows excavation/backfill of the evaporation pond in cross-sectional view.  Source removal, including soil excavation and off-site removal, was combined with in situ chemical reduction treatment of groundwater using calcium polysulfide (CPS). The CPS treatment facilitates a redox change and a series of reactions that convert Cr(VI) to trivalent chromium (Cr(III)). The remedy was selected to mitigate the potential transport of Cr(VI) from subsurface soil into the groundwater and to reduce concentrations of Cr(VI) in groundwater. As shown in Figure C1-1, soil was excavated and removed to a depth of 7 feet based on remedial action objectives for Cr in soil. Further excavation from 7 to 10 feet was conducted so that CPS could be applied at the water table. After CPS application, the additional excavation material was placed back in the excavated area before backfilling with clean soil (NAVFAC Washington 2006).</a:t>
            </a:r>
            <a:endParaRPr lang="en-US" sz="1800" dirty="0">
              <a:latin typeface="Arial" panose="020B0604020202020204" pitchFamily="34" charset="0"/>
              <a:ea typeface="Calibri" panose="020F0502020204030204" pitchFamily="34" charset="0"/>
            </a:endParaRPr>
          </a:p>
          <a:p>
            <a:endParaRPr lang="en-US" dirty="0"/>
          </a:p>
        </p:txBody>
      </p:sp>
      <p:sp>
        <p:nvSpPr>
          <p:cNvPr id="5" name="Date Placeholder 4">
            <a:extLst>
              <a:ext uri="{FF2B5EF4-FFF2-40B4-BE49-F238E27FC236}">
                <a16:creationId xmlns:a16="http://schemas.microsoft.com/office/drawing/2014/main" id="{D45749ED-D7AA-FAE4-F281-E0227D7C9008}"/>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1DD809E8-EF83-11EA-5CE7-398055AA6B66}"/>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540549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this slide, I will elaborate the different topics that will be discussed in today’s presentation.</a:t>
            </a:r>
          </a:p>
        </p:txBody>
      </p:sp>
      <p:sp>
        <p:nvSpPr>
          <p:cNvPr id="4" name="Date Placeholder 3"/>
          <p:cNvSpPr>
            <a:spLocks noGrp="1"/>
          </p:cNvSpPr>
          <p:nvPr>
            <p:ph type="dt" idx="1"/>
          </p:nvPr>
        </p:nvSpPr>
        <p:spPr/>
        <p:txBody>
          <a:bodyPr/>
          <a:lstStyle/>
          <a:p>
            <a:endParaRPr lang="en-US" dirty="0"/>
          </a:p>
        </p:txBody>
      </p:sp>
      <p:sp>
        <p:nvSpPr>
          <p:cNvPr id="6" name="Footer Placeholder 5">
            <a:extLst>
              <a:ext uri="{FF2B5EF4-FFF2-40B4-BE49-F238E27FC236}">
                <a16:creationId xmlns:a16="http://schemas.microsoft.com/office/drawing/2014/main" id="{5C602039-AC4B-BB5F-87A9-02803615F6A6}"/>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2988258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 situ chemical reduction was very effective at reducing dissolved chromium concentrations to below remedial targets. However, downgradient impacts may yet be impacting Gambo Creek.</a:t>
            </a:r>
          </a:p>
        </p:txBody>
      </p:sp>
      <p:sp>
        <p:nvSpPr>
          <p:cNvPr id="5" name="Date Placeholder 4">
            <a:extLst>
              <a:ext uri="{FF2B5EF4-FFF2-40B4-BE49-F238E27FC236}">
                <a16:creationId xmlns:a16="http://schemas.microsoft.com/office/drawing/2014/main" id="{422E3C6C-255E-6FC3-C424-EA8FA8E12563}"/>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D03B278F-5B8A-F51F-C962-5439E745B32F}"/>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147067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later study, investigating the human and ecological risk factors and expanding further into arsenic, chromium, iron, and manganese,  as well as pore and surface water, as the remedy continues to evolve. The main message to understand is that while the work is still ongoing to understand downgradient impacts, the in situ reduction of hexavalent chromium to insoluble trivalent chromium was successful for treating the source area.</a:t>
            </a:r>
          </a:p>
        </p:txBody>
      </p:sp>
      <p:sp>
        <p:nvSpPr>
          <p:cNvPr id="5" name="Date Placeholder 4">
            <a:extLst>
              <a:ext uri="{FF2B5EF4-FFF2-40B4-BE49-F238E27FC236}">
                <a16:creationId xmlns:a16="http://schemas.microsoft.com/office/drawing/2014/main" id="{DA2B5D40-81A7-10EF-2542-3E6F6C06DAD1}"/>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8F0F3AFA-02D6-A7A4-BA67-6AFE2C195BC3}"/>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537740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CSM is a preview of what’s to come later in the slides. While the source area was being excavated and treated, additional downgradient investigation into groundwater and porewater impacts helped to refine/revise the CSM.</a:t>
            </a:r>
          </a:p>
        </p:txBody>
      </p:sp>
      <p:sp>
        <p:nvSpPr>
          <p:cNvPr id="5" name="Date Placeholder 4">
            <a:extLst>
              <a:ext uri="{FF2B5EF4-FFF2-40B4-BE49-F238E27FC236}">
                <a16:creationId xmlns:a16="http://schemas.microsoft.com/office/drawing/2014/main" id="{4677A18A-C29F-2292-0A4C-0B638120510D}"/>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09C47359-6611-81F5-1D69-45B707E07F22}"/>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5786455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is intended to define attenuation and transport and provide examples of each.</a:t>
            </a:r>
          </a:p>
        </p:txBody>
      </p:sp>
      <p:sp>
        <p:nvSpPr>
          <p:cNvPr id="4" name="Date Placeholder 3"/>
          <p:cNvSpPr>
            <a:spLocks noGrp="1"/>
          </p:cNvSpPr>
          <p:nvPr>
            <p:ph type="dt" idx="1"/>
          </p:nvPr>
        </p:nvSpPr>
        <p:spPr/>
        <p:txBody>
          <a:bodyPr/>
          <a:lstStyle/>
          <a:p>
            <a:endParaRPr lang="en-US" dirty="0"/>
          </a:p>
        </p:txBody>
      </p:sp>
      <p:sp>
        <p:nvSpPr>
          <p:cNvPr id="6" name="Footer Placeholder 5">
            <a:extLst>
              <a:ext uri="{FF2B5EF4-FFF2-40B4-BE49-F238E27FC236}">
                <a16:creationId xmlns:a16="http://schemas.microsoft.com/office/drawing/2014/main" id="{E58A38CD-8DAF-CBA8-5121-97363E429A67}"/>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674712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Point out that solubility of any solid is defined by equilibrium constants, which are a thermodynamic property. Equilibrium solubilities depend on other factors, such as temperature, pH, and redox potential.</a:t>
            </a:r>
          </a:p>
          <a:p>
            <a:endParaRPr lang="en-US" dirty="0"/>
          </a:p>
        </p:txBody>
      </p:sp>
      <p:sp>
        <p:nvSpPr>
          <p:cNvPr id="4" name="Date Placeholder 3"/>
          <p:cNvSpPr>
            <a:spLocks noGrp="1"/>
          </p:cNvSpPr>
          <p:nvPr>
            <p:ph type="dt" idx="1"/>
          </p:nvPr>
        </p:nvSpPr>
        <p:spPr/>
        <p:txBody>
          <a:bodyPr/>
          <a:lstStyle/>
          <a:p>
            <a:endParaRPr lang="en-US" dirty="0"/>
          </a:p>
        </p:txBody>
      </p:sp>
      <p:sp>
        <p:nvSpPr>
          <p:cNvPr id="6" name="Footer Placeholder 5">
            <a:extLst>
              <a:ext uri="{FF2B5EF4-FFF2-40B4-BE49-F238E27FC236}">
                <a16:creationId xmlns:a16="http://schemas.microsoft.com/office/drawing/2014/main" id="{545B33BE-0EEA-D06A-D561-B8B73DED4D08}"/>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42030887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naturally occurring materials can act as effective </a:t>
            </a:r>
            <a:r>
              <a:rPr lang="en-US" dirty="0" err="1"/>
              <a:t>geosorbents</a:t>
            </a:r>
            <a:r>
              <a:rPr lang="en-US" dirty="0"/>
              <a:t>. Clay minerals, especially high-activity 2:1 minerals have higher cation exchange capacity. Clay minerals have structural charge imbalances, which result in permanent cation exchange capacity. Oxides of iron, aluminum, and manganese are also common ion exchange materials. In contrast to clay minerals, oxides are variable charge minerals with ion exchange properties dependent upon pH, with higher cation exchange capacity at higher pH range. Organic matter can be extremely effective but is not typically abundant in groundwater aquifers; it is more common in surficial soils and sediments.</a:t>
            </a:r>
          </a:p>
        </p:txBody>
      </p:sp>
      <p:sp>
        <p:nvSpPr>
          <p:cNvPr id="5" name="Date Placeholder 4">
            <a:extLst>
              <a:ext uri="{FF2B5EF4-FFF2-40B4-BE49-F238E27FC236}">
                <a16:creationId xmlns:a16="http://schemas.microsoft.com/office/drawing/2014/main" id="{6A0DE2F3-7CC8-2459-3F3D-5D2ABA3003E8}"/>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9E5C7EF5-1284-8972-F089-DD60DEC29A4F}"/>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0851156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we talk about “free” metals, they are usually considered to be in an aqueous complex, which is depicted here, in an octahedral arrangement (six waters per metal). However, depending on the metal and the pH, the waters can lose protons to become hydroxyl groups (OH -) or even oxo groups (O -2). And with more complex water ion chemistry, several common anions can form complexes with positively charged metals. In more complex situations, especially with organic molecules, each molecule can have multiple binding sites such that each molecule can occupy more than one binding site (multi-dentate). Shown here is an iron-EDTA complex, where EDTA is considered a chelating agent such that a single EDTA molecule can wrap around the metal ion and occupy all six binding sites.</a:t>
            </a:r>
          </a:p>
          <a:p>
            <a:pPr marL="698830" indent="-465887"/>
            <a:endParaRPr lang="en-US" dirty="0"/>
          </a:p>
        </p:txBody>
      </p:sp>
      <p:sp>
        <p:nvSpPr>
          <p:cNvPr id="5" name="Date Placeholder 4">
            <a:extLst>
              <a:ext uri="{FF2B5EF4-FFF2-40B4-BE49-F238E27FC236}">
                <a16:creationId xmlns:a16="http://schemas.microsoft.com/office/drawing/2014/main" id="{81E5CC79-D8EF-B532-8A15-1CBBD17EB563}"/>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31167EB4-7592-992F-9180-12759CC2F481}"/>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8070325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not going through the full table. It is more of a useful reference to hold on to, but I will point out some key metals, such as lead and chromium.</a:t>
            </a:r>
          </a:p>
        </p:txBody>
      </p:sp>
      <p:sp>
        <p:nvSpPr>
          <p:cNvPr id="5" name="Date Placeholder 4">
            <a:extLst>
              <a:ext uri="{FF2B5EF4-FFF2-40B4-BE49-F238E27FC236}">
                <a16:creationId xmlns:a16="http://schemas.microsoft.com/office/drawing/2014/main" id="{B5EFBA2C-EB0C-DF5C-9ACC-BB354A4FE97C}"/>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9BFF47CD-65C8-BD8E-4FE8-DFBFE8BAE4A2}"/>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2441582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Carbonates are not redox sensitive but are very sensitive to decreasing pH.</a:t>
            </a:r>
          </a:p>
        </p:txBody>
      </p:sp>
      <p:sp>
        <p:nvSpPr>
          <p:cNvPr id="5" name="Date Placeholder 4">
            <a:extLst>
              <a:ext uri="{FF2B5EF4-FFF2-40B4-BE49-F238E27FC236}">
                <a16:creationId xmlns:a16="http://schemas.microsoft.com/office/drawing/2014/main" id="{4FE7A809-BCDF-DF4C-AD4C-74CA738A8165}"/>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5A2AF351-6495-4523-C357-CA1CCA75B208}"/>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8089167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the previous concepts to discuss how this figure brings the other topics together. Free metals are typically more mobile and more bioavailable. Dissolved forms are on the top, and attenuated forms are below.</a:t>
            </a:r>
          </a:p>
          <a:p>
            <a:endParaRPr lang="en-US" dirty="0"/>
          </a:p>
        </p:txBody>
      </p:sp>
      <p:sp>
        <p:nvSpPr>
          <p:cNvPr id="4" name="Date Placeholder 3"/>
          <p:cNvSpPr>
            <a:spLocks noGrp="1"/>
          </p:cNvSpPr>
          <p:nvPr>
            <p:ph type="dt" idx="1"/>
          </p:nvPr>
        </p:nvSpPr>
        <p:spPr/>
        <p:txBody>
          <a:bodyPr/>
          <a:lstStyle/>
          <a:p>
            <a:endParaRPr lang="en-US" dirty="0"/>
          </a:p>
        </p:txBody>
      </p:sp>
      <p:sp>
        <p:nvSpPr>
          <p:cNvPr id="6" name="Footer Placeholder 5">
            <a:extLst>
              <a:ext uri="{FF2B5EF4-FFF2-40B4-BE49-F238E27FC236}">
                <a16:creationId xmlns:a16="http://schemas.microsoft.com/office/drawing/2014/main" id="{C234FA3C-5620-8B75-921B-3F8A9B7E6C32}"/>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680114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instructions for how to engage with the interactive polling.</a:t>
            </a:r>
          </a:p>
        </p:txBody>
      </p:sp>
      <p:sp>
        <p:nvSpPr>
          <p:cNvPr id="4" name="Date Placeholder 3"/>
          <p:cNvSpPr>
            <a:spLocks noGrp="1"/>
          </p:cNvSpPr>
          <p:nvPr>
            <p:ph type="dt" idx="1"/>
          </p:nvPr>
        </p:nvSpPr>
        <p:spPr/>
        <p:txBody>
          <a:bodyPr/>
          <a:lstStyle/>
          <a:p>
            <a:endParaRPr lang="en-US" dirty="0"/>
          </a:p>
        </p:txBody>
      </p:sp>
      <p:sp>
        <p:nvSpPr>
          <p:cNvPr id="6" name="Footer Placeholder 5">
            <a:extLst>
              <a:ext uri="{FF2B5EF4-FFF2-40B4-BE49-F238E27FC236}">
                <a16:creationId xmlns:a16="http://schemas.microsoft.com/office/drawing/2014/main" id="{81CF48CF-1E20-A65D-A941-96BC1E44E258}"/>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957676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Bioavailability can be significantly different across different oxidation states. Mercury is a classic example where zero valent mercury is largely unavailable in aquatic ecosystems, but organic (methylmercury) is highly bioavailable. The exposure route also makes a very large difference in terms of bioavailability considerations. Finally, toxicity can also be quite different across oxidation states, such as for arsenic.</a:t>
            </a:r>
            <a:endParaRPr lang="en-US" dirty="0">
              <a:highlight>
                <a:srgbClr val="00FFFF"/>
              </a:highlight>
            </a:endParaRPr>
          </a:p>
        </p:txBody>
      </p:sp>
      <p:sp>
        <p:nvSpPr>
          <p:cNvPr id="5" name="Date Placeholder 4">
            <a:extLst>
              <a:ext uri="{FF2B5EF4-FFF2-40B4-BE49-F238E27FC236}">
                <a16:creationId xmlns:a16="http://schemas.microsoft.com/office/drawing/2014/main" id="{D615449B-7A78-8B61-32AE-50F70CAE3C73}"/>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14D5FBCB-604C-49D9-8110-80BC712C742F}"/>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27548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builds from the prior slide where bioavailability differences of different oxidation states was discussed. Bioaccumulation, as it relates to risk management for metals-impacted sites, is most likely to be relevant to sediment sites―not so much for groundwater, except where groundwater contributing to surface water/sediments impacts is part of the CSM.</a:t>
            </a:r>
          </a:p>
        </p:txBody>
      </p:sp>
      <p:sp>
        <p:nvSpPr>
          <p:cNvPr id="5" name="Date Placeholder 4">
            <a:extLst>
              <a:ext uri="{FF2B5EF4-FFF2-40B4-BE49-F238E27FC236}">
                <a16:creationId xmlns:a16="http://schemas.microsoft.com/office/drawing/2014/main" id="{6228F194-C8CA-681A-9F2E-E727E3EF247F}"/>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1B2D3425-B609-4CB5-5BD0-4E750FE2A2F3}"/>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8450594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Again, emphasize the relevance of this to the CSM as a lead-in to the next slide.</a:t>
            </a:r>
          </a:p>
          <a:p>
            <a:endParaRPr lang="en-US" dirty="0"/>
          </a:p>
        </p:txBody>
      </p:sp>
      <p:sp>
        <p:nvSpPr>
          <p:cNvPr id="5" name="Date Placeholder 4">
            <a:extLst>
              <a:ext uri="{FF2B5EF4-FFF2-40B4-BE49-F238E27FC236}">
                <a16:creationId xmlns:a16="http://schemas.microsoft.com/office/drawing/2014/main" id="{DA62718C-1C79-76B2-AE2F-C2E7068809CD}"/>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F43E9163-8817-1133-EA93-F6A7AE82A20E}"/>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9438690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4"/>
                </a:solidFill>
                <a:effectLst/>
                <a:latin typeface="Google Sans"/>
              </a:rPr>
              <a:t>A CSM is a written or illustrative representation of the conditions and the physical, chemical, and biological processes that control the transport, migration, and potential impacts of contamination (in soil, air, groundwater, surface water and/or sediments) to human and/or ecological receptors. A CSM is intended to be refined as more data is collected.</a:t>
            </a:r>
            <a:endParaRPr lang="en-US" dirty="0"/>
          </a:p>
        </p:txBody>
      </p:sp>
      <p:sp>
        <p:nvSpPr>
          <p:cNvPr id="4" name="Date Placeholder 3"/>
          <p:cNvSpPr>
            <a:spLocks noGrp="1"/>
          </p:cNvSpPr>
          <p:nvPr>
            <p:ph type="dt" idx="1"/>
          </p:nvPr>
        </p:nvSpPr>
        <p:spPr/>
        <p:txBody>
          <a:bodyPr/>
          <a:lstStyle/>
          <a:p>
            <a:endParaRPr lang="en-US" dirty="0"/>
          </a:p>
        </p:txBody>
      </p:sp>
      <p:sp>
        <p:nvSpPr>
          <p:cNvPr id="6" name="Footer Placeholder 5">
            <a:extLst>
              <a:ext uri="{FF2B5EF4-FFF2-40B4-BE49-F238E27FC236}">
                <a16:creationId xmlns:a16="http://schemas.microsoft.com/office/drawing/2014/main" id="{F1F7BB48-E9F5-B128-26EA-AFE51311ADCC}"/>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8478113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key message here is that the CSM is a key figure to communicate risk to the key project teams and stakeholders.</a:t>
            </a:r>
          </a:p>
        </p:txBody>
      </p:sp>
      <p:sp>
        <p:nvSpPr>
          <p:cNvPr id="4" name="Date Placeholder 3"/>
          <p:cNvSpPr>
            <a:spLocks noGrp="1"/>
          </p:cNvSpPr>
          <p:nvPr>
            <p:ph type="dt" idx="1"/>
          </p:nvPr>
        </p:nvSpPr>
        <p:spPr/>
        <p:txBody>
          <a:bodyPr/>
          <a:lstStyle/>
          <a:p>
            <a:endParaRPr lang="en-US" dirty="0"/>
          </a:p>
        </p:txBody>
      </p:sp>
      <p:sp>
        <p:nvSpPr>
          <p:cNvPr id="6" name="Footer Placeholder 5">
            <a:extLst>
              <a:ext uri="{FF2B5EF4-FFF2-40B4-BE49-F238E27FC236}">
                <a16:creationId xmlns:a16="http://schemas.microsoft.com/office/drawing/2014/main" id="{7AF39070-1CB3-8213-7271-5040375539C8}"/>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0293959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B6A9154E-A4B8-C89D-6ED9-8417C4E9A03C}"/>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379EAEE9-07EA-E7C4-A485-BE657204B763}"/>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0531630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Key factors for CSMs for metals are discussed here; some are unique to metals and different than the factors for more-common organic contaminants.</a:t>
            </a:r>
          </a:p>
          <a:p>
            <a:endParaRPr lang="en-US" dirty="0"/>
          </a:p>
        </p:txBody>
      </p:sp>
      <p:sp>
        <p:nvSpPr>
          <p:cNvPr id="5" name="Date Placeholder 4">
            <a:extLst>
              <a:ext uri="{FF2B5EF4-FFF2-40B4-BE49-F238E27FC236}">
                <a16:creationId xmlns:a16="http://schemas.microsoft.com/office/drawing/2014/main" id="{AE2281F9-1C34-1E0A-7A8E-02464D389825}"/>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7FFB44B3-5F25-61D2-915A-4FE47BB72B2A}"/>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7440933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Pictorial CSMs are helpful for thinking through your site, and having a visual is great for reports.</a:t>
            </a:r>
          </a:p>
        </p:txBody>
      </p:sp>
      <p:sp>
        <p:nvSpPr>
          <p:cNvPr id="5" name="Date Placeholder 4">
            <a:extLst>
              <a:ext uri="{FF2B5EF4-FFF2-40B4-BE49-F238E27FC236}">
                <a16:creationId xmlns:a16="http://schemas.microsoft.com/office/drawing/2014/main" id="{9C38AD10-62C5-D183-1706-0B4FD268F3DB}"/>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23D8DEEF-B3C5-DE87-97EC-CD840D1A78F9}"/>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8200254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Tabular style allows for detailed breakdown of categories. It is great as a planning tool. The process goes through identifying sources and receptors. </a:t>
            </a:r>
          </a:p>
          <a:p>
            <a:endParaRPr lang="en-US" dirty="0"/>
          </a:p>
        </p:txBody>
      </p:sp>
      <p:sp>
        <p:nvSpPr>
          <p:cNvPr id="5" name="Date Placeholder 4">
            <a:extLst>
              <a:ext uri="{FF2B5EF4-FFF2-40B4-BE49-F238E27FC236}">
                <a16:creationId xmlns:a16="http://schemas.microsoft.com/office/drawing/2014/main" id="{5477C78F-0226-9CB8-DF52-C18685C1F7BA}"/>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8A35CE28-293C-6735-529B-971ACC96371F}"/>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40592931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This example refers back to Case Study #1, where chemical wastes were discharged to an evaporating pond. This slide illustrates what a human risk assessment would look like. The take-away is that the primary exposure media is groundwater, and the exposure routes include residential scenario ingestion for both adults and children and dermal contact for residential scenario for adults, children, and construction workers.</a:t>
            </a:r>
          </a:p>
          <a:p>
            <a:endParaRPr lang="en-US" sz="1800" dirty="0"/>
          </a:p>
        </p:txBody>
      </p:sp>
      <p:sp>
        <p:nvSpPr>
          <p:cNvPr id="5" name="Date Placeholder 4">
            <a:extLst>
              <a:ext uri="{FF2B5EF4-FFF2-40B4-BE49-F238E27FC236}">
                <a16:creationId xmlns:a16="http://schemas.microsoft.com/office/drawing/2014/main" id="{278954D7-1C63-8F6F-988F-733B6D0298B8}"/>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9E59CAF4-4CB1-AB4B-358A-49B27EC5C35F}"/>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665098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passive groundwater samples can capture metals concentrations. In situ sediment remediation includes metals stabilization. Phytoremediation goes into the mechanisms of metals remediation. ISM is something we’ll mention in a case study later on. </a:t>
            </a:r>
          </a:p>
        </p:txBody>
      </p:sp>
      <p:sp>
        <p:nvSpPr>
          <p:cNvPr id="5" name="Date Placeholder 4">
            <a:extLst>
              <a:ext uri="{FF2B5EF4-FFF2-40B4-BE49-F238E27FC236}">
                <a16:creationId xmlns:a16="http://schemas.microsoft.com/office/drawing/2014/main" id="{24831766-BEEC-6280-3137-06C16ACDF7BE}"/>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F08F04C8-156E-0FD7-4143-A0BC5A058979}"/>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9766843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dirty="0"/>
              <a:t>This slide introduces the two fundamental types of geochemical models.</a:t>
            </a:r>
          </a:p>
        </p:txBody>
      </p:sp>
      <p:sp>
        <p:nvSpPr>
          <p:cNvPr id="5" name="Date Placeholder 4">
            <a:extLst>
              <a:ext uri="{FF2B5EF4-FFF2-40B4-BE49-F238E27FC236}">
                <a16:creationId xmlns:a16="http://schemas.microsoft.com/office/drawing/2014/main" id="{82AECA46-F562-02D4-D6E5-1BD9CA9FCB23}"/>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6F7BCD9A-AAA6-C58B-EFAF-A4BB852EF18C}"/>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2070260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MINTEQA2 is the current version. PHREEQC version 3 is the current version. They have great available tutorials and functions.</a:t>
            </a:r>
          </a:p>
        </p:txBody>
      </p:sp>
      <p:sp>
        <p:nvSpPr>
          <p:cNvPr id="5" name="Date Placeholder 4">
            <a:extLst>
              <a:ext uri="{FF2B5EF4-FFF2-40B4-BE49-F238E27FC236}">
                <a16:creationId xmlns:a16="http://schemas.microsoft.com/office/drawing/2014/main" id="{36602EAB-D807-1002-061E-325E1DE726F7}"/>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3E0A904A-96B5-3B85-C79C-D6A2D23C945E}"/>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858728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chemistry diagrams for comparison of different samples showing how a source may or may not be affecting a certain well.</a:t>
            </a:r>
          </a:p>
        </p:txBody>
      </p:sp>
      <p:sp>
        <p:nvSpPr>
          <p:cNvPr id="5" name="Date Placeholder 4">
            <a:extLst>
              <a:ext uri="{FF2B5EF4-FFF2-40B4-BE49-F238E27FC236}">
                <a16:creationId xmlns:a16="http://schemas.microsoft.com/office/drawing/2014/main" id="{28B99A7F-D617-F406-D973-25FDAB05F830}"/>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2680DE74-D0D5-288C-E1E5-D11E0805A9C1}"/>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1894751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Kinetic models are more complex and require a more sophisticated skill set. It’s important to identify a contractor with this specific expertise.</a:t>
            </a:r>
          </a:p>
          <a:p>
            <a:endParaRPr lang="en-US" dirty="0"/>
          </a:p>
        </p:txBody>
      </p:sp>
      <p:sp>
        <p:nvSpPr>
          <p:cNvPr id="5" name="Date Placeholder 4">
            <a:extLst>
              <a:ext uri="{FF2B5EF4-FFF2-40B4-BE49-F238E27FC236}">
                <a16:creationId xmlns:a16="http://schemas.microsoft.com/office/drawing/2014/main" id="{59822E45-DE09-D999-101E-48EF68D04AE8}"/>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44E57C84-5C1B-D4E1-9FCF-41F66BF90633}"/>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2508011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a typeface="Calibri" panose="020F0502020204030204" pitchFamily="34" charset="0"/>
              </a:rPr>
              <a:t>In contrast to some common organic contaminants, like chlorinated solvents, metals have natural background concentrations in soil, sediment, and most natural water.</a:t>
            </a:r>
          </a:p>
          <a:p>
            <a:endParaRPr lang="en-US" sz="1800" dirty="0">
              <a:ea typeface="Calibri" panose="020F0502020204030204" pitchFamily="34" charset="0"/>
            </a:endParaRPr>
          </a:p>
        </p:txBody>
      </p:sp>
      <p:sp>
        <p:nvSpPr>
          <p:cNvPr id="5" name="Date Placeholder 4">
            <a:extLst>
              <a:ext uri="{FF2B5EF4-FFF2-40B4-BE49-F238E27FC236}">
                <a16:creationId xmlns:a16="http://schemas.microsoft.com/office/drawing/2014/main" id="{F0CD785A-75CA-B4CE-AF57-16A887579314}"/>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973A54BA-8210-F074-EBD3-A3EE84CEF576}"/>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5943523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Sometimes it can be challenging to determine where or how to identify accepted background concentrations. Often working with your regulators on a plan to determine site-specific values for soil, sediment, and groundwater is the most advisable approach, especially for areas where historical operations (not related to current operations) or upgradient operations could be affecting your site. </a:t>
            </a:r>
          </a:p>
          <a:p>
            <a:endParaRPr lang="en-US" dirty="0"/>
          </a:p>
        </p:txBody>
      </p:sp>
      <p:sp>
        <p:nvSpPr>
          <p:cNvPr id="4" name="Date Placeholder 3"/>
          <p:cNvSpPr>
            <a:spLocks noGrp="1"/>
          </p:cNvSpPr>
          <p:nvPr>
            <p:ph type="dt" idx="1"/>
          </p:nvPr>
        </p:nvSpPr>
        <p:spPr/>
        <p:txBody>
          <a:bodyPr/>
          <a:lstStyle/>
          <a:p>
            <a:endParaRPr lang="en-US" dirty="0"/>
          </a:p>
        </p:txBody>
      </p:sp>
      <p:sp>
        <p:nvSpPr>
          <p:cNvPr id="6" name="Footer Placeholder 5">
            <a:extLst>
              <a:ext uri="{FF2B5EF4-FFF2-40B4-BE49-F238E27FC236}">
                <a16:creationId xmlns:a16="http://schemas.microsoft.com/office/drawing/2014/main" id="{B70CC91D-0A2A-E2A9-85E0-B5720D543E8D}"/>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2665942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Key point example is that a</a:t>
            </a:r>
            <a:r>
              <a:rPr lang="en-US" dirty="0">
                <a:ea typeface="Calibri" panose="020F0502020204030204" pitchFamily="34" charset="0"/>
              </a:rPr>
              <a:t>rsenic background is frequently above risk-based thresholds in soil and groundwater at many sites. </a:t>
            </a:r>
          </a:p>
          <a:p>
            <a:endParaRPr lang="en-US" dirty="0"/>
          </a:p>
        </p:txBody>
      </p:sp>
      <p:sp>
        <p:nvSpPr>
          <p:cNvPr id="5" name="Date Placeholder 4">
            <a:extLst>
              <a:ext uri="{FF2B5EF4-FFF2-40B4-BE49-F238E27FC236}">
                <a16:creationId xmlns:a16="http://schemas.microsoft.com/office/drawing/2014/main" id="{650E4EC5-718A-7FD9-AC79-E7C7F40E1765}"/>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8DB54541-DE4C-A1DE-9D5D-FE2BCE815522}"/>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4286802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an idealized example of how you would use your CSM to establish a sampling strategy for site investigation, including incorporating background sampling.</a:t>
            </a:r>
          </a:p>
        </p:txBody>
      </p:sp>
      <p:sp>
        <p:nvSpPr>
          <p:cNvPr id="4" name="Date Placeholder 3"/>
          <p:cNvSpPr>
            <a:spLocks noGrp="1"/>
          </p:cNvSpPr>
          <p:nvPr>
            <p:ph type="dt" idx="1"/>
          </p:nvPr>
        </p:nvSpPr>
        <p:spPr/>
        <p:txBody>
          <a:bodyPr/>
          <a:lstStyle/>
          <a:p>
            <a:endParaRPr lang="en-US" dirty="0"/>
          </a:p>
        </p:txBody>
      </p:sp>
      <p:sp>
        <p:nvSpPr>
          <p:cNvPr id="6" name="Footer Placeholder 5">
            <a:extLst>
              <a:ext uri="{FF2B5EF4-FFF2-40B4-BE49-F238E27FC236}">
                <a16:creationId xmlns:a16="http://schemas.microsoft.com/office/drawing/2014/main" id="{1D209215-594F-6E7F-628F-7C25B972367C}"/>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9090777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These are different methods of soil assessment. SEP partitions trace metal into fractions: exchangeable, bound to carbonates, bound to Fe-Mn oxides, bound to organic matter, and residual. </a:t>
            </a:r>
          </a:p>
          <a:p>
            <a:endParaRPr lang="en-US" dirty="0"/>
          </a:p>
        </p:txBody>
      </p:sp>
      <p:sp>
        <p:nvSpPr>
          <p:cNvPr id="5" name="Date Placeholder 4">
            <a:extLst>
              <a:ext uri="{FF2B5EF4-FFF2-40B4-BE49-F238E27FC236}">
                <a16:creationId xmlns:a16="http://schemas.microsoft.com/office/drawing/2014/main" id="{C9535B13-2759-DF9E-3740-A99C306A085B}"/>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43CA2811-A174-E63F-CF4B-894504F52864}"/>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1496926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ISM is not applicable to all sites. If you determine that it can be used at your site, it can be an incredibly useful tool.</a:t>
            </a:r>
          </a:p>
          <a:p>
            <a:endParaRPr lang="en-US" dirty="0"/>
          </a:p>
        </p:txBody>
      </p:sp>
      <p:sp>
        <p:nvSpPr>
          <p:cNvPr id="4" name="Date Placeholder 3"/>
          <p:cNvSpPr>
            <a:spLocks noGrp="1"/>
          </p:cNvSpPr>
          <p:nvPr>
            <p:ph type="dt" idx="1"/>
          </p:nvPr>
        </p:nvSpPr>
        <p:spPr/>
        <p:txBody>
          <a:bodyPr/>
          <a:lstStyle/>
          <a:p>
            <a:endParaRPr lang="en-US" dirty="0"/>
          </a:p>
        </p:txBody>
      </p:sp>
      <p:sp>
        <p:nvSpPr>
          <p:cNvPr id="6" name="Footer Placeholder 5">
            <a:extLst>
              <a:ext uri="{FF2B5EF4-FFF2-40B4-BE49-F238E27FC236}">
                <a16:creationId xmlns:a16="http://schemas.microsoft.com/office/drawing/2014/main" id="{CD53141F-1D0A-EEEE-34AC-842CE3551554}"/>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4034768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common theme is that metals are not degraded or destroyed in the same way organics are.</a:t>
            </a:r>
          </a:p>
        </p:txBody>
      </p:sp>
      <p:sp>
        <p:nvSpPr>
          <p:cNvPr id="5" name="Date Placeholder 4">
            <a:extLst>
              <a:ext uri="{FF2B5EF4-FFF2-40B4-BE49-F238E27FC236}">
                <a16:creationId xmlns:a16="http://schemas.microsoft.com/office/drawing/2014/main" id="{91DE58CC-A621-0413-7A85-88B9B5DAE1E3}"/>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F29F0D0C-2D6C-27B3-330D-5506B981FC74}"/>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6980267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go fishing with ISM!</a:t>
            </a:r>
          </a:p>
        </p:txBody>
      </p:sp>
      <p:sp>
        <p:nvSpPr>
          <p:cNvPr id="5" name="Date Placeholder 4">
            <a:extLst>
              <a:ext uri="{FF2B5EF4-FFF2-40B4-BE49-F238E27FC236}">
                <a16:creationId xmlns:a16="http://schemas.microsoft.com/office/drawing/2014/main" id="{30FC98C3-B5A3-60A0-D998-1DB9C3ACC489}"/>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9C48AB72-009B-4720-9D65-482C0881BD7A}"/>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1365348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 useful reference is US Army Corps of Engineers </a:t>
            </a:r>
            <a:r>
              <a:rPr lang="en-US" i="1" dirty="0"/>
              <a:t>Incremental Sampling Methodology for Metallic Residues</a:t>
            </a:r>
            <a:r>
              <a:rPr lang="en-US" dirty="0"/>
              <a:t>, with additional information and case studies. Also see previous RITS on this topic, as well as ITRC guidance.</a:t>
            </a:r>
          </a:p>
          <a:p>
            <a:endParaRPr lang="en-US" dirty="0"/>
          </a:p>
        </p:txBody>
      </p:sp>
      <p:sp>
        <p:nvSpPr>
          <p:cNvPr id="5" name="Date Placeholder 4">
            <a:extLst>
              <a:ext uri="{FF2B5EF4-FFF2-40B4-BE49-F238E27FC236}">
                <a16:creationId xmlns:a16="http://schemas.microsoft.com/office/drawing/2014/main" id="{265669F6-D738-34A2-B388-DE86947E1B93}"/>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8F21393A-DD8D-3BCD-20FC-086AB5EACEFD}"/>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41429476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different considerations for water quality assessment of surface water and groundwater. </a:t>
            </a:r>
          </a:p>
        </p:txBody>
      </p:sp>
      <p:sp>
        <p:nvSpPr>
          <p:cNvPr id="5" name="Date Placeholder 4">
            <a:extLst>
              <a:ext uri="{FF2B5EF4-FFF2-40B4-BE49-F238E27FC236}">
                <a16:creationId xmlns:a16="http://schemas.microsoft.com/office/drawing/2014/main" id="{C62B7980-05F4-5D78-DF4B-1486272CC2D8}"/>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8B6D2DA1-4CDA-1BB6-7151-5A95DBE25BFA}"/>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6884341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number of similar soil and water techniques used for sediment assessment, but there are some remaining sediment differences.</a:t>
            </a:r>
          </a:p>
        </p:txBody>
      </p:sp>
      <p:sp>
        <p:nvSpPr>
          <p:cNvPr id="5" name="Date Placeholder 4">
            <a:extLst>
              <a:ext uri="{FF2B5EF4-FFF2-40B4-BE49-F238E27FC236}">
                <a16:creationId xmlns:a16="http://schemas.microsoft.com/office/drawing/2014/main" id="{4710F577-1ADF-C6C9-40B3-2D0F606C8A02}"/>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CC4BF7A9-FFBE-B76F-0B41-36CDA51830AE}"/>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8757748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not overlook the suite of statistical tools available for analysis of temporal and geospatial data sets. The total review of available tools and guidance documents is beyond the scope of this presentation; however, it is important to be mindful to include these in your environmental site assessments.</a:t>
            </a:r>
          </a:p>
          <a:p>
            <a:endParaRPr lang="en-US" dirty="0"/>
          </a:p>
        </p:txBody>
      </p:sp>
      <p:sp>
        <p:nvSpPr>
          <p:cNvPr id="4" name="Date Placeholder 3"/>
          <p:cNvSpPr>
            <a:spLocks noGrp="1"/>
          </p:cNvSpPr>
          <p:nvPr>
            <p:ph type="dt" idx="1"/>
          </p:nvPr>
        </p:nvSpPr>
        <p:spPr/>
        <p:txBody>
          <a:bodyPr/>
          <a:lstStyle/>
          <a:p>
            <a:endParaRPr lang="en-US" dirty="0"/>
          </a:p>
        </p:txBody>
      </p:sp>
      <p:sp>
        <p:nvSpPr>
          <p:cNvPr id="6" name="Footer Placeholder 5">
            <a:extLst>
              <a:ext uri="{FF2B5EF4-FFF2-40B4-BE49-F238E27FC236}">
                <a16:creationId xmlns:a16="http://schemas.microsoft.com/office/drawing/2014/main" id="{B98EA83F-45C7-0DF4-3983-902CB590F061}"/>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550617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Moving to Case Study #2: the application of ISM to estimate metals and PAH concentrations at a SAFR.</a:t>
            </a:r>
          </a:p>
        </p:txBody>
      </p:sp>
      <p:sp>
        <p:nvSpPr>
          <p:cNvPr id="4" name="Date Placeholder 3"/>
          <p:cNvSpPr>
            <a:spLocks noGrp="1"/>
          </p:cNvSpPr>
          <p:nvPr>
            <p:ph type="dt" idx="1"/>
          </p:nvPr>
        </p:nvSpPr>
        <p:spPr/>
        <p:txBody>
          <a:bodyPr/>
          <a:lstStyle/>
          <a:p>
            <a:endParaRPr lang="en-US" dirty="0"/>
          </a:p>
        </p:txBody>
      </p:sp>
      <p:sp>
        <p:nvSpPr>
          <p:cNvPr id="6" name="Footer Placeholder 5">
            <a:extLst>
              <a:ext uri="{FF2B5EF4-FFF2-40B4-BE49-F238E27FC236}">
                <a16:creationId xmlns:a16="http://schemas.microsoft.com/office/drawing/2014/main" id="{4FB95140-5718-1D6D-53F0-31D21A838775}"/>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77528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photo in this slide shows how the SAFR at Guam was divided into different decision units (DUs).</a:t>
            </a:r>
          </a:p>
        </p:txBody>
      </p:sp>
      <p:sp>
        <p:nvSpPr>
          <p:cNvPr id="4" name="Date Placeholder 3"/>
          <p:cNvSpPr>
            <a:spLocks noGrp="1"/>
          </p:cNvSpPr>
          <p:nvPr>
            <p:ph type="dt" idx="1"/>
          </p:nvPr>
        </p:nvSpPr>
        <p:spPr/>
        <p:txBody>
          <a:bodyPr/>
          <a:lstStyle/>
          <a:p>
            <a:endParaRPr lang="en-US" dirty="0"/>
          </a:p>
        </p:txBody>
      </p:sp>
      <p:sp>
        <p:nvSpPr>
          <p:cNvPr id="6" name="Footer Placeholder 5">
            <a:extLst>
              <a:ext uri="{FF2B5EF4-FFF2-40B4-BE49-F238E27FC236}">
                <a16:creationId xmlns:a16="http://schemas.microsoft.com/office/drawing/2014/main" id="{C5A56D1F-01DA-41DD-97B8-41E4AFE6340E}"/>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4582382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terms of best practices, this slide intends to illustrate that, as an RPM, one must consider sampling requirements that include not only COPCs but also other parameters that would affect potential attenuation processes for your specific metal.</a:t>
            </a:r>
          </a:p>
          <a:p>
            <a:endParaRPr lang="en-US" dirty="0"/>
          </a:p>
        </p:txBody>
      </p:sp>
      <p:sp>
        <p:nvSpPr>
          <p:cNvPr id="5" name="Date Placeholder 4">
            <a:extLst>
              <a:ext uri="{FF2B5EF4-FFF2-40B4-BE49-F238E27FC236}">
                <a16:creationId xmlns:a16="http://schemas.microsoft.com/office/drawing/2014/main" id="{656FB899-7603-37DD-A1E3-F913A181CADB}"/>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32CD262C-0578-E8ED-5C20-CA02C60A262B}"/>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2570563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432B0CD5-9A84-A2DE-84C2-ECB8A8B1F19F}"/>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A7A2F9CF-E2C2-4B67-731D-8A01FB54BB61}"/>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4645699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common technical challenges for metals at NAVFAC sites relate to SAFRs and groundwater with elevated background conditions or changing redox conditions. </a:t>
            </a:r>
          </a:p>
        </p:txBody>
      </p:sp>
      <p:sp>
        <p:nvSpPr>
          <p:cNvPr id="4" name="Date Placeholder 3"/>
          <p:cNvSpPr>
            <a:spLocks noGrp="1"/>
          </p:cNvSpPr>
          <p:nvPr>
            <p:ph type="dt" idx="1"/>
          </p:nvPr>
        </p:nvSpPr>
        <p:spPr/>
        <p:txBody>
          <a:bodyPr/>
          <a:lstStyle/>
          <a:p>
            <a:endParaRPr lang="en-US" dirty="0"/>
          </a:p>
        </p:txBody>
      </p:sp>
      <p:sp>
        <p:nvSpPr>
          <p:cNvPr id="6" name="Footer Placeholder 5">
            <a:extLst>
              <a:ext uri="{FF2B5EF4-FFF2-40B4-BE49-F238E27FC236}">
                <a16:creationId xmlns:a16="http://schemas.microsoft.com/office/drawing/2014/main" id="{2CC94B5B-98ED-A48C-2C23-ED6749C8683C}"/>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88301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chemistry for details later on.</a:t>
            </a:r>
          </a:p>
        </p:txBody>
      </p:sp>
      <p:sp>
        <p:nvSpPr>
          <p:cNvPr id="5" name="Date Placeholder 4">
            <a:extLst>
              <a:ext uri="{FF2B5EF4-FFF2-40B4-BE49-F238E27FC236}">
                <a16:creationId xmlns:a16="http://schemas.microsoft.com/office/drawing/2014/main" id="{BA8CD476-BF46-7D00-C9E4-CCB1DE69CF13}"/>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0D921E7D-BE2B-0B96-E3FA-4C0F885C1CBE}"/>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9433319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provides a good summary of high-level considerations for SAFRs</a:t>
            </a:r>
          </a:p>
          <a:p>
            <a:endParaRPr lang="en-US" dirty="0"/>
          </a:p>
        </p:txBody>
      </p:sp>
      <p:sp>
        <p:nvSpPr>
          <p:cNvPr id="4" name="Date Placeholder 3"/>
          <p:cNvSpPr>
            <a:spLocks noGrp="1"/>
          </p:cNvSpPr>
          <p:nvPr>
            <p:ph type="dt" idx="1"/>
          </p:nvPr>
        </p:nvSpPr>
        <p:spPr/>
        <p:txBody>
          <a:bodyPr/>
          <a:lstStyle/>
          <a:p>
            <a:endParaRPr lang="en-US" dirty="0"/>
          </a:p>
        </p:txBody>
      </p:sp>
      <p:sp>
        <p:nvSpPr>
          <p:cNvPr id="6" name="Footer Placeholder 5">
            <a:extLst>
              <a:ext uri="{FF2B5EF4-FFF2-40B4-BE49-F238E27FC236}">
                <a16:creationId xmlns:a16="http://schemas.microsoft.com/office/drawing/2014/main" id="{0CEFB428-6497-8341-C1B1-A61292D2C782}"/>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41309958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Bioavailability note: birds may get acute lead exposure from fragments that they used as dietary grit, so it is important to consider ecological risk, especially on coastal bases.</a:t>
            </a:r>
          </a:p>
        </p:txBody>
      </p:sp>
      <p:sp>
        <p:nvSpPr>
          <p:cNvPr id="5" name="Date Placeholder 4">
            <a:extLst>
              <a:ext uri="{FF2B5EF4-FFF2-40B4-BE49-F238E27FC236}">
                <a16:creationId xmlns:a16="http://schemas.microsoft.com/office/drawing/2014/main" id="{EBD11524-F98E-6460-83D7-2165D78912D8}"/>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89C38435-9A61-8D8D-F00E-B2397DE10AF5}"/>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6662255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an example and reminder to revisit your CSMs iteratively as you conduct further site assessments.</a:t>
            </a:r>
          </a:p>
          <a:p>
            <a:endParaRPr lang="en-US" dirty="0"/>
          </a:p>
        </p:txBody>
      </p:sp>
      <p:sp>
        <p:nvSpPr>
          <p:cNvPr id="4" name="Date Placeholder 3"/>
          <p:cNvSpPr>
            <a:spLocks noGrp="1"/>
          </p:cNvSpPr>
          <p:nvPr>
            <p:ph type="dt" idx="1"/>
          </p:nvPr>
        </p:nvSpPr>
        <p:spPr/>
        <p:txBody>
          <a:bodyPr/>
          <a:lstStyle/>
          <a:p>
            <a:endParaRPr lang="en-US" dirty="0"/>
          </a:p>
        </p:txBody>
      </p:sp>
      <p:sp>
        <p:nvSpPr>
          <p:cNvPr id="6" name="Footer Placeholder 5">
            <a:extLst>
              <a:ext uri="{FF2B5EF4-FFF2-40B4-BE49-F238E27FC236}">
                <a16:creationId xmlns:a16="http://schemas.microsoft.com/office/drawing/2014/main" id="{07201859-469D-9809-88C3-A970831ACF23}"/>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0295142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Keep in mind that these RSLs are continuously updated.</a:t>
            </a:r>
          </a:p>
        </p:txBody>
      </p:sp>
      <p:sp>
        <p:nvSpPr>
          <p:cNvPr id="4" name="Date Placeholder 3"/>
          <p:cNvSpPr>
            <a:spLocks noGrp="1"/>
          </p:cNvSpPr>
          <p:nvPr>
            <p:ph type="dt" idx="1"/>
          </p:nvPr>
        </p:nvSpPr>
        <p:spPr/>
        <p:txBody>
          <a:bodyPr/>
          <a:lstStyle/>
          <a:p>
            <a:endParaRPr lang="en-US" dirty="0"/>
          </a:p>
        </p:txBody>
      </p:sp>
      <p:sp>
        <p:nvSpPr>
          <p:cNvPr id="6" name="Footer Placeholder 5">
            <a:extLst>
              <a:ext uri="{FF2B5EF4-FFF2-40B4-BE49-F238E27FC236}">
                <a16:creationId xmlns:a16="http://schemas.microsoft.com/office/drawing/2014/main" id="{C29D9A27-6717-495C-B8D7-B2F13E672488}"/>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2969228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next case study covers a different SAFR. The lead screening level is from the Maryland Department of Environment (MDE).</a:t>
            </a:r>
          </a:p>
          <a:p>
            <a:endParaRPr lang="en-US" dirty="0"/>
          </a:p>
        </p:txBody>
      </p:sp>
      <p:sp>
        <p:nvSpPr>
          <p:cNvPr id="5" name="Date Placeholder 4">
            <a:extLst>
              <a:ext uri="{FF2B5EF4-FFF2-40B4-BE49-F238E27FC236}">
                <a16:creationId xmlns:a16="http://schemas.microsoft.com/office/drawing/2014/main" id="{4B895884-B474-EF07-4DF0-AB27B413FF7C}"/>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1DF5DDE4-E3A6-F9E7-8A56-98B088F8D8A6}"/>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6378725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total area of the site is 30.4 acres. During its estimated period of use, 1911 to 1918, the range was used for small arms (.30-caliber) rifle training. Two sets of firing lines, one for each target berm, were located at 100- meter intervals over a 1,000-meter span. Targets were mounted on each berm and held in place by a series of chains and mechanical supports. Bullets that were fired low and missed the targets tended to accumulate in the target berm soil at the base of the targets. Bullets that were fired high and missed the targets, or hit the targets and passed through, continued down range and accumulated in the Hillside Impact Area. The site-specific contaminant of concern (COC) is lead in surface and subsurface soil.</a:t>
            </a:r>
          </a:p>
          <a:p>
            <a:endParaRPr lang="en-US" dirty="0"/>
          </a:p>
        </p:txBody>
      </p:sp>
      <p:sp>
        <p:nvSpPr>
          <p:cNvPr id="5" name="Date Placeholder 4">
            <a:extLst>
              <a:ext uri="{FF2B5EF4-FFF2-40B4-BE49-F238E27FC236}">
                <a16:creationId xmlns:a16="http://schemas.microsoft.com/office/drawing/2014/main" id="{74EE0769-D8B9-3ACC-3B56-9FEA7ACC636A}"/>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EF3948EC-0D8D-5D76-1068-5FE90B366E23}"/>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4591090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Here is one subsection of the site given as an example, showing the excavation area (pink) and the site boundary (orange outline). To characterize the site, they used handheld XRF meters to identify lead level, and compared the XRF data to a smaller subset of laboratory data.  </a:t>
            </a:r>
          </a:p>
          <a:p>
            <a:endParaRPr lang="en-US" dirty="0"/>
          </a:p>
        </p:txBody>
      </p:sp>
      <p:sp>
        <p:nvSpPr>
          <p:cNvPr id="5" name="Date Placeholder 4">
            <a:extLst>
              <a:ext uri="{FF2B5EF4-FFF2-40B4-BE49-F238E27FC236}">
                <a16:creationId xmlns:a16="http://schemas.microsoft.com/office/drawing/2014/main" id="{0F021CBE-389B-BF29-0644-7327576C54FF}"/>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95408C35-132E-3265-B3FE-8BEA104E5A99}"/>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3096076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regression line demonstrates the effectiveness of handheld XRF as a screening tool to determine lead concentrations in soils.</a:t>
            </a:r>
          </a:p>
          <a:p>
            <a:endParaRPr lang="en-US" dirty="0"/>
          </a:p>
        </p:txBody>
      </p:sp>
      <p:sp>
        <p:nvSpPr>
          <p:cNvPr id="4" name="Date Placeholder 3"/>
          <p:cNvSpPr>
            <a:spLocks noGrp="1"/>
          </p:cNvSpPr>
          <p:nvPr>
            <p:ph type="dt" idx="1"/>
          </p:nvPr>
        </p:nvSpPr>
        <p:spPr/>
        <p:txBody>
          <a:bodyPr/>
          <a:lstStyle/>
          <a:p>
            <a:endParaRPr lang="en-US" dirty="0"/>
          </a:p>
        </p:txBody>
      </p:sp>
      <p:sp>
        <p:nvSpPr>
          <p:cNvPr id="6" name="Footer Placeholder 5">
            <a:extLst>
              <a:ext uri="{FF2B5EF4-FFF2-40B4-BE49-F238E27FC236}">
                <a16:creationId xmlns:a16="http://schemas.microsoft.com/office/drawing/2014/main" id="{D6D7839E-8EA8-3DFA-5D1F-01693186FEBF}"/>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6363684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Figures shows those little blue dots, which are all field XRF. These are compared to labeled sites, which are laboratory validation samples. The lead data generated for samples that were analyzed both in the field using XRF and at the field-based laboratory (FBL) were used in regression analyses that were conducted to evaluate the strength of the correlation between the FBL analytical data and the XRF screening data. Results of the regression analyses indicated that the correlation between the on-site XRF and off-site FBL lead data was statistically acceptable.</a:t>
            </a:r>
          </a:p>
        </p:txBody>
      </p:sp>
      <p:sp>
        <p:nvSpPr>
          <p:cNvPr id="5" name="Date Placeholder 4">
            <a:extLst>
              <a:ext uri="{FF2B5EF4-FFF2-40B4-BE49-F238E27FC236}">
                <a16:creationId xmlns:a16="http://schemas.microsoft.com/office/drawing/2014/main" id="{C0B47C8B-DBB3-B0A6-BCEC-B8FA0121EACA}"/>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74EA14CC-CECB-1AD3-4C1B-0FE1F41B913F}"/>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7723478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FFEEA02B-16E5-61F2-AC7E-D84AA5DBB320}"/>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4001D3D5-6B72-4C63-EB3F-46601936BDE4}"/>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933532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might not be representative of all NAVFAC sites, but it is intended to be an example of how common metals impacts are across NAVFAC sites.</a:t>
            </a:r>
          </a:p>
          <a:p>
            <a:endParaRPr lang="en-US" dirty="0"/>
          </a:p>
        </p:txBody>
      </p:sp>
      <p:sp>
        <p:nvSpPr>
          <p:cNvPr id="4" name="Date Placeholder 3"/>
          <p:cNvSpPr>
            <a:spLocks noGrp="1"/>
          </p:cNvSpPr>
          <p:nvPr>
            <p:ph type="dt" idx="1"/>
          </p:nvPr>
        </p:nvSpPr>
        <p:spPr/>
        <p:txBody>
          <a:bodyPr/>
          <a:lstStyle/>
          <a:p>
            <a:endParaRPr lang="en-US" dirty="0"/>
          </a:p>
        </p:txBody>
      </p:sp>
      <p:sp>
        <p:nvSpPr>
          <p:cNvPr id="6" name="Footer Placeholder 5">
            <a:extLst>
              <a:ext uri="{FF2B5EF4-FFF2-40B4-BE49-F238E27FC236}">
                <a16:creationId xmlns:a16="http://schemas.microsoft.com/office/drawing/2014/main" id="{F079C0CE-599D-38EE-4339-1A89C0C1D78F}"/>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6979898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Based on the results of the preexcavation sampling and XRF field screening in the lead excavation areas, an estimated total of approximately 5,146 cubic yards (7,589 tons) of contaminated soil was removed.</a:t>
            </a:r>
          </a:p>
          <a:p>
            <a:endParaRPr lang="en-US" dirty="0"/>
          </a:p>
        </p:txBody>
      </p:sp>
      <p:sp>
        <p:nvSpPr>
          <p:cNvPr id="4" name="Date Placeholder 3"/>
          <p:cNvSpPr>
            <a:spLocks noGrp="1"/>
          </p:cNvSpPr>
          <p:nvPr>
            <p:ph type="dt" idx="1"/>
          </p:nvPr>
        </p:nvSpPr>
        <p:spPr/>
        <p:txBody>
          <a:bodyPr/>
          <a:lstStyle/>
          <a:p>
            <a:endParaRPr lang="en-US" dirty="0"/>
          </a:p>
        </p:txBody>
      </p:sp>
      <p:sp>
        <p:nvSpPr>
          <p:cNvPr id="6" name="Footer Placeholder 5">
            <a:extLst>
              <a:ext uri="{FF2B5EF4-FFF2-40B4-BE49-F238E27FC236}">
                <a16:creationId xmlns:a16="http://schemas.microsoft.com/office/drawing/2014/main" id="{A3502B43-C18F-D434-40CB-D685D5DF42B3}"/>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6747558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have a SAFR to investigate, please keep in mind there are additional guidance documents for reference.</a:t>
            </a:r>
          </a:p>
        </p:txBody>
      </p:sp>
      <p:sp>
        <p:nvSpPr>
          <p:cNvPr id="4" name="Date Placeholder 3"/>
          <p:cNvSpPr>
            <a:spLocks noGrp="1"/>
          </p:cNvSpPr>
          <p:nvPr>
            <p:ph type="dt" idx="1"/>
          </p:nvPr>
        </p:nvSpPr>
        <p:spPr/>
        <p:txBody>
          <a:bodyPr/>
          <a:lstStyle/>
          <a:p>
            <a:endParaRPr lang="en-US" dirty="0"/>
          </a:p>
        </p:txBody>
      </p:sp>
      <p:sp>
        <p:nvSpPr>
          <p:cNvPr id="6" name="Footer Placeholder 5">
            <a:extLst>
              <a:ext uri="{FF2B5EF4-FFF2-40B4-BE49-F238E27FC236}">
                <a16:creationId xmlns:a16="http://schemas.microsoft.com/office/drawing/2014/main" id="{74C7662F-95CF-50F8-930C-C440A9E72DCB}"/>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6077468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some sites, there may be metals concentrations in groundwater that cannot be attributed to a known source or historical release. Background determinations or statistical evaluations will not always provide the information necessary for attribution to natural sources or natural variability (i.e., seasonality or tidal influence).</a:t>
            </a:r>
          </a:p>
        </p:txBody>
      </p:sp>
      <p:sp>
        <p:nvSpPr>
          <p:cNvPr id="4" name="Date Placeholder 3"/>
          <p:cNvSpPr>
            <a:spLocks noGrp="1"/>
          </p:cNvSpPr>
          <p:nvPr>
            <p:ph type="dt" idx="1"/>
          </p:nvPr>
        </p:nvSpPr>
        <p:spPr/>
        <p:txBody>
          <a:bodyPr/>
          <a:lstStyle/>
          <a:p>
            <a:endParaRPr lang="en-US" dirty="0"/>
          </a:p>
        </p:txBody>
      </p:sp>
      <p:sp>
        <p:nvSpPr>
          <p:cNvPr id="6" name="Footer Placeholder 5">
            <a:extLst>
              <a:ext uri="{FF2B5EF4-FFF2-40B4-BE49-F238E27FC236}">
                <a16:creationId xmlns:a16="http://schemas.microsoft.com/office/drawing/2014/main" id="{182CDB51-0339-C0FC-A264-A0C4EEEC92AC}"/>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4420162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6" name="Footer Placeholder 5">
            <a:extLst>
              <a:ext uri="{FF2B5EF4-FFF2-40B4-BE49-F238E27FC236}">
                <a16:creationId xmlns:a16="http://schemas.microsoft.com/office/drawing/2014/main" id="{A424B27D-ACDE-7586-A931-331D21C28667}"/>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42617926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site has dissolved arsenic in the shallow aquifer at concentrations above background but no attributable source. This site also has known releases of petroleum hydrocarbons as well as chlorinated solvents.  </a:t>
            </a:r>
          </a:p>
          <a:p>
            <a:endParaRPr lang="en-US" dirty="0"/>
          </a:p>
        </p:txBody>
      </p:sp>
      <p:sp>
        <p:nvSpPr>
          <p:cNvPr id="4" name="Date Placeholder 3"/>
          <p:cNvSpPr>
            <a:spLocks noGrp="1"/>
          </p:cNvSpPr>
          <p:nvPr>
            <p:ph type="dt" idx="1"/>
          </p:nvPr>
        </p:nvSpPr>
        <p:spPr/>
        <p:txBody>
          <a:bodyPr/>
          <a:lstStyle/>
          <a:p>
            <a:endParaRPr lang="en-US" dirty="0"/>
          </a:p>
        </p:txBody>
      </p:sp>
      <p:sp>
        <p:nvSpPr>
          <p:cNvPr id="6" name="Footer Placeholder 5">
            <a:extLst>
              <a:ext uri="{FF2B5EF4-FFF2-40B4-BE49-F238E27FC236}">
                <a16:creationId xmlns:a16="http://schemas.microsoft.com/office/drawing/2014/main" id="{E4387B58-E4DB-759B-03A2-9F29D3F362FF}"/>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2207419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the known releases of petroleum hydrocarbons and chlorinated solvents cannot explain the sitewide reducing conditions (low ORP and high dissolved iron).</a:t>
            </a:r>
          </a:p>
          <a:p>
            <a:endParaRPr lang="en-US" dirty="0"/>
          </a:p>
        </p:txBody>
      </p:sp>
      <p:sp>
        <p:nvSpPr>
          <p:cNvPr id="4" name="Date Placeholder 3"/>
          <p:cNvSpPr>
            <a:spLocks noGrp="1"/>
          </p:cNvSpPr>
          <p:nvPr>
            <p:ph type="dt" idx="1"/>
          </p:nvPr>
        </p:nvSpPr>
        <p:spPr/>
        <p:txBody>
          <a:bodyPr/>
          <a:lstStyle/>
          <a:p>
            <a:endParaRPr lang="en-US" dirty="0"/>
          </a:p>
        </p:txBody>
      </p:sp>
      <p:sp>
        <p:nvSpPr>
          <p:cNvPr id="6" name="Footer Placeholder 5">
            <a:extLst>
              <a:ext uri="{FF2B5EF4-FFF2-40B4-BE49-F238E27FC236}">
                <a16:creationId xmlns:a16="http://schemas.microsoft.com/office/drawing/2014/main" id="{6A6CCC69-06C8-FB3A-263E-B77E8CFD9A44}"/>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02529292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the co-contaminants were cited as a factor in causing reducing conditions, the larger area of the dissolved iron/arsenic was suspected to be due to natural conditions and the fill material that was used for waterfront development (high organic carbon and containing arsenic).</a:t>
            </a:r>
          </a:p>
        </p:txBody>
      </p:sp>
      <p:sp>
        <p:nvSpPr>
          <p:cNvPr id="4" name="Date Placeholder 3"/>
          <p:cNvSpPr>
            <a:spLocks noGrp="1"/>
          </p:cNvSpPr>
          <p:nvPr>
            <p:ph type="dt" idx="1"/>
          </p:nvPr>
        </p:nvSpPr>
        <p:spPr/>
        <p:txBody>
          <a:bodyPr/>
          <a:lstStyle/>
          <a:p>
            <a:endParaRPr lang="en-US" dirty="0"/>
          </a:p>
        </p:txBody>
      </p:sp>
      <p:sp>
        <p:nvSpPr>
          <p:cNvPr id="6" name="Footer Placeholder 5">
            <a:extLst>
              <a:ext uri="{FF2B5EF4-FFF2-40B4-BE49-F238E27FC236}">
                <a16:creationId xmlns:a16="http://schemas.microsoft.com/office/drawing/2014/main" id="{969F09CB-9909-00F1-6911-0AA9C5A9FD8C}"/>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2183359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Metals can be mobilized by changing redox conditions. Iron, manganese, and arsenic can fall back out into solid phase once outside of the anaerobic zone, as shown in the image. It is necessary to verify proximity to potential impacts within that elevated range. So, the idea of metals mobilizing because of changing redox conditions might be due to historical activities, such as using high-organic-carbon fill material, or the nature of the in situ remedial approach for treating organic contaminants.</a:t>
            </a:r>
          </a:p>
        </p:txBody>
      </p:sp>
      <p:sp>
        <p:nvSpPr>
          <p:cNvPr id="5" name="Date Placeholder 4">
            <a:extLst>
              <a:ext uri="{FF2B5EF4-FFF2-40B4-BE49-F238E27FC236}">
                <a16:creationId xmlns:a16="http://schemas.microsoft.com/office/drawing/2014/main" id="{50B00373-8065-D2FE-D319-D4702138C068}"/>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AEA29294-3FFA-65A0-E1ED-155CCE093491}"/>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44125950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MNA is not a “do nothing” approach. It is based on a robust evaluation of site geochemistry and hydrogeology.</a:t>
            </a:r>
          </a:p>
          <a:p>
            <a:endParaRPr lang="en-US" dirty="0"/>
          </a:p>
        </p:txBody>
      </p:sp>
      <p:sp>
        <p:nvSpPr>
          <p:cNvPr id="4" name="Date Placeholder 3"/>
          <p:cNvSpPr>
            <a:spLocks noGrp="1"/>
          </p:cNvSpPr>
          <p:nvPr>
            <p:ph type="dt" idx="1"/>
          </p:nvPr>
        </p:nvSpPr>
        <p:spPr/>
        <p:txBody>
          <a:bodyPr/>
          <a:lstStyle/>
          <a:p>
            <a:endParaRPr lang="en-US" dirty="0"/>
          </a:p>
        </p:txBody>
      </p:sp>
      <p:sp>
        <p:nvSpPr>
          <p:cNvPr id="6" name="Footer Placeholder 5">
            <a:extLst>
              <a:ext uri="{FF2B5EF4-FFF2-40B4-BE49-F238E27FC236}">
                <a16:creationId xmlns:a16="http://schemas.microsoft.com/office/drawing/2014/main" id="{8C294D44-B10F-1184-74AD-C08BE8A6F717}"/>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82494190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Metals are not created or destroyed. </a:t>
            </a:r>
          </a:p>
        </p:txBody>
      </p:sp>
      <p:sp>
        <p:nvSpPr>
          <p:cNvPr id="4" name="Date Placeholder 3"/>
          <p:cNvSpPr>
            <a:spLocks noGrp="1"/>
          </p:cNvSpPr>
          <p:nvPr>
            <p:ph type="dt" idx="1"/>
          </p:nvPr>
        </p:nvSpPr>
        <p:spPr/>
        <p:txBody>
          <a:bodyPr/>
          <a:lstStyle/>
          <a:p>
            <a:endParaRPr lang="en-US" dirty="0"/>
          </a:p>
        </p:txBody>
      </p:sp>
      <p:sp>
        <p:nvSpPr>
          <p:cNvPr id="6" name="Footer Placeholder 5">
            <a:extLst>
              <a:ext uri="{FF2B5EF4-FFF2-40B4-BE49-F238E27FC236}">
                <a16:creationId xmlns:a16="http://schemas.microsoft.com/office/drawing/2014/main" id="{7D73B59B-9CFE-F619-F2F0-CB57F7F516E2}"/>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901189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use the polling app to respond.</a:t>
            </a:r>
          </a:p>
        </p:txBody>
      </p:sp>
      <p:sp>
        <p:nvSpPr>
          <p:cNvPr id="5" name="Date Placeholder 4">
            <a:extLst>
              <a:ext uri="{FF2B5EF4-FFF2-40B4-BE49-F238E27FC236}">
                <a16:creationId xmlns:a16="http://schemas.microsoft.com/office/drawing/2014/main" id="{25B6C0C5-4CCC-1FFD-8AFC-C2A8C670DB8D}"/>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372D0FC2-C967-5792-A57B-AA20A5A3D9B8}"/>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57040375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Remember that there is existing guidance to rely upon for each of the main concepts discussed here today.</a:t>
            </a:r>
          </a:p>
          <a:p>
            <a:endParaRPr lang="en-US" dirty="0"/>
          </a:p>
        </p:txBody>
      </p:sp>
      <p:sp>
        <p:nvSpPr>
          <p:cNvPr id="4" name="Date Placeholder 3"/>
          <p:cNvSpPr>
            <a:spLocks noGrp="1"/>
          </p:cNvSpPr>
          <p:nvPr>
            <p:ph type="dt" idx="1"/>
          </p:nvPr>
        </p:nvSpPr>
        <p:spPr/>
        <p:txBody>
          <a:bodyPr/>
          <a:lstStyle/>
          <a:p>
            <a:endParaRPr lang="en-US" dirty="0"/>
          </a:p>
        </p:txBody>
      </p:sp>
      <p:sp>
        <p:nvSpPr>
          <p:cNvPr id="6" name="Footer Placeholder 5">
            <a:extLst>
              <a:ext uri="{FF2B5EF4-FFF2-40B4-BE49-F238E27FC236}">
                <a16:creationId xmlns:a16="http://schemas.microsoft.com/office/drawing/2014/main" id="{D5E43BE4-D0B1-4D7F-6656-7831C0ACB121}"/>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406785276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6" name="Footer Placeholder 5">
            <a:extLst>
              <a:ext uri="{FF2B5EF4-FFF2-40B4-BE49-F238E27FC236}">
                <a16:creationId xmlns:a16="http://schemas.microsoft.com/office/drawing/2014/main" id="{472E4080-68A2-D46A-60CF-8CCC98A28398}"/>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360458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will cover basic chemistry concepts needed to understand how to develop CSMs and remedial strategies for metals.</a:t>
            </a:r>
          </a:p>
          <a:p>
            <a:endParaRPr lang="en-US" dirty="0"/>
          </a:p>
        </p:txBody>
      </p:sp>
      <p:sp>
        <p:nvSpPr>
          <p:cNvPr id="4" name="Date Placeholder 3"/>
          <p:cNvSpPr>
            <a:spLocks noGrp="1"/>
          </p:cNvSpPr>
          <p:nvPr>
            <p:ph type="dt" idx="1"/>
          </p:nvPr>
        </p:nvSpPr>
        <p:spPr/>
        <p:txBody>
          <a:bodyPr/>
          <a:lstStyle/>
          <a:p>
            <a:endParaRPr lang="en-US" dirty="0"/>
          </a:p>
        </p:txBody>
      </p:sp>
      <p:sp>
        <p:nvSpPr>
          <p:cNvPr id="6" name="Footer Placeholder 5">
            <a:extLst>
              <a:ext uri="{FF2B5EF4-FFF2-40B4-BE49-F238E27FC236}">
                <a16:creationId xmlns:a16="http://schemas.microsoft.com/office/drawing/2014/main" id="{5EDEFA38-23CB-356E-FA60-1BF207833F9A}"/>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418377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5A81BE7-DBED-A8E0-99C6-185F4A97213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2125B7C-93A5-A521-BB9C-FBB144135C14}"/>
              </a:ext>
            </a:extLst>
          </p:cNvPr>
          <p:cNvPicPr>
            <a:picLocks noChangeAspect="1"/>
          </p:cNvPicPr>
          <p:nvPr/>
        </p:nvPicPr>
        <p:blipFill rotWithShape="1">
          <a:blip r:embed="rId2">
            <a:extLst>
              <a:ext uri="{28A0092B-C50C-407E-A947-70E740481C1C}">
                <a14:useLocalDpi xmlns:a14="http://schemas.microsoft.com/office/drawing/2010/main" val="0"/>
              </a:ext>
            </a:extLst>
          </a:blip>
          <a:srcRect l="3109" t="5769" r="9793" b="7133"/>
          <a:stretch/>
        </p:blipFill>
        <p:spPr>
          <a:xfrm>
            <a:off x="0" y="9832"/>
            <a:ext cx="12192000" cy="6858000"/>
          </a:xfrm>
          <a:prstGeom prst="rect">
            <a:avLst/>
          </a:prstGeom>
        </p:spPr>
      </p:pic>
      <p:pic>
        <p:nvPicPr>
          <p:cNvPr id="5" name="Picture 4">
            <a:extLst>
              <a:ext uri="{FF2B5EF4-FFF2-40B4-BE49-F238E27FC236}">
                <a16:creationId xmlns:a16="http://schemas.microsoft.com/office/drawing/2014/main" id="{0A911CF1-04A0-2E42-289E-CE68E9B75071}"/>
              </a:ext>
            </a:extLst>
          </p:cNvPr>
          <p:cNvPicPr>
            <a:picLocks noChangeAspect="1"/>
          </p:cNvPicPr>
          <p:nvPr/>
        </p:nvPicPr>
        <p:blipFill>
          <a:blip r:embed="rId3"/>
          <a:srcRect/>
          <a:stretch/>
        </p:blipFill>
        <p:spPr>
          <a:xfrm>
            <a:off x="8409677" y="500120"/>
            <a:ext cx="3623572" cy="905893"/>
          </a:xfrm>
          <a:prstGeom prst="rect">
            <a:avLst/>
          </a:prstGeom>
        </p:spPr>
      </p:pic>
      <p:sp>
        <p:nvSpPr>
          <p:cNvPr id="6" name="Slide Number Placeholder 5">
            <a:extLst>
              <a:ext uri="{FF2B5EF4-FFF2-40B4-BE49-F238E27FC236}">
                <a16:creationId xmlns:a16="http://schemas.microsoft.com/office/drawing/2014/main" id="{FCC2540D-A7FB-CE37-1939-242DC74CBDA9}"/>
              </a:ext>
            </a:extLst>
          </p:cNvPr>
          <p:cNvSpPr>
            <a:spLocks noGrp="1"/>
          </p:cNvSpPr>
          <p:nvPr>
            <p:ph type="sldNum" sz="quarter" idx="12"/>
          </p:nvPr>
        </p:nvSpPr>
        <p:spPr/>
        <p:txBody>
          <a:bodyPr/>
          <a:lstStyle/>
          <a:p>
            <a:fld id="{E130FD56-1AA9-EE4C-9ADF-6D63C47D8FD2}" type="slidenum">
              <a:rPr lang="en-US" smtClean="0"/>
              <a:t>‹#›</a:t>
            </a:fld>
            <a:endParaRPr lang="en-US"/>
          </a:p>
        </p:txBody>
      </p:sp>
      <p:sp>
        <p:nvSpPr>
          <p:cNvPr id="2" name="Title 1">
            <a:extLst>
              <a:ext uri="{FF2B5EF4-FFF2-40B4-BE49-F238E27FC236}">
                <a16:creationId xmlns:a16="http://schemas.microsoft.com/office/drawing/2014/main" id="{407A3280-4589-3ABE-8C92-FEC996DC2B2D}"/>
              </a:ext>
            </a:extLst>
          </p:cNvPr>
          <p:cNvSpPr>
            <a:spLocks noGrp="1"/>
          </p:cNvSpPr>
          <p:nvPr>
            <p:ph type="ctrTitle" hasCustomPrompt="1"/>
          </p:nvPr>
        </p:nvSpPr>
        <p:spPr>
          <a:xfrm>
            <a:off x="4939048" y="2781559"/>
            <a:ext cx="6939565" cy="1117341"/>
          </a:xfrm>
        </p:spPr>
        <p:txBody>
          <a:bodyPr anchor="t"/>
          <a:lstStyle>
            <a:lvl1pPr algn="r">
              <a:defRPr sz="4400">
                <a:solidFill>
                  <a:srgbClr val="134B8E"/>
                </a:solidFill>
                <a:latin typeface="Arial" panose="020B0604020202020204" pitchFamily="34" charset="0"/>
                <a:cs typeface="Arial" panose="020B0604020202020204" pitchFamily="34" charset="0"/>
              </a:defRPr>
            </a:lvl1pPr>
          </a:lstStyle>
          <a:p>
            <a:r>
              <a:rPr lang="en-US" dirty="0"/>
              <a:t>Click to add Title</a:t>
            </a:r>
          </a:p>
        </p:txBody>
      </p:sp>
      <p:sp>
        <p:nvSpPr>
          <p:cNvPr id="3" name="Subtitle 2">
            <a:extLst>
              <a:ext uri="{FF2B5EF4-FFF2-40B4-BE49-F238E27FC236}">
                <a16:creationId xmlns:a16="http://schemas.microsoft.com/office/drawing/2014/main" id="{CD37335A-568F-AA22-5579-188E211A8AC5}"/>
              </a:ext>
            </a:extLst>
          </p:cNvPr>
          <p:cNvSpPr>
            <a:spLocks noGrp="1"/>
          </p:cNvSpPr>
          <p:nvPr>
            <p:ph type="subTitle" idx="1" hasCustomPrompt="1"/>
          </p:nvPr>
        </p:nvSpPr>
        <p:spPr>
          <a:xfrm>
            <a:off x="7373154" y="4420372"/>
            <a:ext cx="4505459" cy="560432"/>
          </a:xfrm>
        </p:spPr>
        <p:txBody>
          <a:bodyPr>
            <a:normAutofit/>
          </a:bodyPr>
          <a:lstStyle>
            <a:lvl1pPr marL="0" indent="0" algn="r">
              <a:buNone/>
              <a:defRPr sz="1800">
                <a:solidFill>
                  <a:srgbClr val="0099F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secondary information (name/date </a:t>
            </a:r>
            <a:r>
              <a:rPr lang="en-US" dirty="0" err="1"/>
              <a:t>etc</a:t>
            </a:r>
            <a:r>
              <a:rPr lang="en-US" dirty="0"/>
              <a:t>)</a:t>
            </a:r>
          </a:p>
        </p:txBody>
      </p:sp>
      <p:sp>
        <p:nvSpPr>
          <p:cNvPr id="7" name="Rectangle 6">
            <a:extLst>
              <a:ext uri="{FF2B5EF4-FFF2-40B4-BE49-F238E27FC236}">
                <a16:creationId xmlns:a16="http://schemas.microsoft.com/office/drawing/2014/main" id="{EA8EB43F-EEE9-D4B5-5E61-21B57F2F2DB0}"/>
              </a:ext>
            </a:extLst>
          </p:cNvPr>
          <p:cNvSpPr/>
          <p:nvPr/>
        </p:nvSpPr>
        <p:spPr>
          <a:xfrm>
            <a:off x="10591800" y="6108700"/>
            <a:ext cx="1079500" cy="739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BE5A02F-E20A-DACE-5E77-4879E253EB65}"/>
              </a:ext>
            </a:extLst>
          </p:cNvPr>
          <p:cNvSpPr/>
          <p:nvPr userDrawn="1"/>
        </p:nvSpPr>
        <p:spPr>
          <a:xfrm>
            <a:off x="10591800" y="6108700"/>
            <a:ext cx="1079500" cy="739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8645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Presentation Overview">
    <p:spTree>
      <p:nvGrpSpPr>
        <p:cNvPr id="1" name=""/>
        <p:cNvGrpSpPr/>
        <p:nvPr/>
      </p:nvGrpSpPr>
      <p:grpSpPr>
        <a:xfrm>
          <a:off x="0" y="0"/>
          <a:ext cx="0" cy="0"/>
          <a:chOff x="0" y="0"/>
          <a:chExt cx="0" cy="0"/>
        </a:xfrm>
      </p:grpSpPr>
      <p:sp>
        <p:nvSpPr>
          <p:cNvPr id="6" name="Rectangle 3"/>
          <p:cNvSpPr>
            <a:spLocks noGrp="1" noChangeArrowheads="1"/>
          </p:cNvSpPr>
          <p:nvPr>
            <p:ph idx="1" hasCustomPrompt="1"/>
          </p:nvPr>
        </p:nvSpPr>
        <p:spPr bwMode="auto">
          <a:xfrm>
            <a:off x="591126" y="1401019"/>
            <a:ext cx="11083639" cy="4763366"/>
          </a:xfrm>
          <a:prstGeom prst="rect">
            <a:avLst/>
          </a:prstGeom>
          <a:noFill/>
          <a:ln w="9525">
            <a:noFill/>
            <a:miter lim="800000"/>
            <a:headEnd/>
            <a:tailEnd/>
          </a:ln>
          <a:effectLst/>
        </p:spPr>
        <p:txBody>
          <a:bodyPr vert="horz" wrap="square" lIns="91433" tIns="45717" rIns="91433" bIns="45717" numCol="1" anchor="t" anchorCtr="0" compatLnSpc="1">
            <a:prstTxWarp prst="textNoShape">
              <a:avLst/>
            </a:prstTxWarp>
          </a:bodyPr>
          <a:lstStyle>
            <a:lvl1pPr marL="457200" indent="-457200">
              <a:buFont typeface="Arial" panose="020B0604020202020204" pitchFamily="34" charset="0"/>
              <a:buChar char="•"/>
              <a:defRPr/>
            </a:lvl1pPr>
            <a:lvl2pPr marL="627063" marR="0" indent="-169863"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tab pos="687388" algn="l"/>
              </a:tabLst>
              <a:defRPr/>
            </a:lvl2pPr>
            <a:lvl3pPr marL="1143000" indent="-228600">
              <a:buFont typeface="Arial" panose="020B0604020202020204" pitchFamily="34" charset="0"/>
              <a:buChar char="•"/>
              <a:defRPr>
                <a:solidFill>
                  <a:schemeClr val="tx1">
                    <a:lumMod val="65000"/>
                    <a:lumOff val="35000"/>
                  </a:schemeClr>
                </a:solidFill>
              </a:defRPr>
            </a:lvl3pPr>
            <a:lvl4pPr marL="1600200" indent="-228600">
              <a:buFont typeface="Arial" panose="020B0604020202020204" pitchFamily="34" charset="0"/>
              <a:buChar char="•"/>
              <a:defRPr>
                <a:solidFill>
                  <a:schemeClr val="tx1">
                    <a:lumMod val="65000"/>
                    <a:lumOff val="35000"/>
                  </a:schemeClr>
                </a:solidFill>
              </a:defRPr>
            </a:lvl4pPr>
            <a:lvl5pPr marL="1943100" indent="-114300">
              <a:buFont typeface="Arial" panose="020B0604020202020204" pitchFamily="34" charset="0"/>
              <a:buChar char="•"/>
              <a:defRPr sz="1400">
                <a:solidFill>
                  <a:schemeClr val="tx1">
                    <a:lumMod val="65000"/>
                    <a:lumOff val="35000"/>
                  </a:schemeClr>
                </a:solidFill>
              </a:defRPr>
            </a:lvl5pPr>
          </a:lstStyle>
          <a:p>
            <a:pPr lvl="0"/>
            <a:r>
              <a:rPr lang="en-US" dirty="0"/>
              <a:t>Click to edit Master text styles </a:t>
            </a:r>
          </a:p>
          <a:p>
            <a:pPr lvl="1"/>
            <a:r>
              <a:rPr lang="en-US" dirty="0"/>
              <a:t>Second level </a:t>
            </a:r>
          </a:p>
          <a:p>
            <a:pPr lvl="2"/>
            <a:r>
              <a:rPr lang="en-US" dirty="0"/>
              <a:t>Third level</a:t>
            </a:r>
          </a:p>
          <a:p>
            <a:pPr lvl="3"/>
            <a:r>
              <a:rPr lang="en-US" dirty="0"/>
              <a:t> Fourth level</a:t>
            </a:r>
          </a:p>
          <a:p>
            <a:pPr lvl="4"/>
            <a:r>
              <a:rPr lang="en-US" dirty="0"/>
              <a:t> Fifth level</a:t>
            </a:r>
          </a:p>
        </p:txBody>
      </p:sp>
      <p:sp>
        <p:nvSpPr>
          <p:cNvPr id="2" name="Slide Number Placeholder 4">
            <a:extLst>
              <a:ext uri="{FF2B5EF4-FFF2-40B4-BE49-F238E27FC236}">
                <a16:creationId xmlns:a16="http://schemas.microsoft.com/office/drawing/2014/main" id="{9199D49D-2421-3C97-DB93-7E105121317C}"/>
              </a:ext>
            </a:extLst>
          </p:cNvPr>
          <p:cNvSpPr>
            <a:spLocks noGrp="1"/>
          </p:cNvSpPr>
          <p:nvPr>
            <p:ph type="sldNum" sz="quarter" idx="12"/>
          </p:nvPr>
        </p:nvSpPr>
        <p:spPr>
          <a:xfrm>
            <a:off x="11790266" y="6583680"/>
            <a:ext cx="401734" cy="274320"/>
          </a:xfrm>
        </p:spPr>
        <p:txBody>
          <a:bodyPr/>
          <a:lstStyle/>
          <a:p>
            <a:fld id="{E130FD56-1AA9-EE4C-9ADF-6D63C47D8FD2}" type="slidenum">
              <a:rPr lang="en-US" smtClean="0"/>
              <a:pPr/>
              <a:t>‹#›</a:t>
            </a:fld>
            <a:endParaRPr lang="en-US" dirty="0"/>
          </a:p>
        </p:txBody>
      </p:sp>
      <p:sp>
        <p:nvSpPr>
          <p:cNvPr id="4" name="Title 1">
            <a:extLst>
              <a:ext uri="{FF2B5EF4-FFF2-40B4-BE49-F238E27FC236}">
                <a16:creationId xmlns:a16="http://schemas.microsoft.com/office/drawing/2014/main" id="{AAFD7DA8-41F4-9982-35A1-0F6CD4312895}"/>
              </a:ext>
            </a:extLst>
          </p:cNvPr>
          <p:cNvSpPr>
            <a:spLocks noGrp="1"/>
          </p:cNvSpPr>
          <p:nvPr>
            <p:ph type="title" hasCustomPrompt="1"/>
          </p:nvPr>
        </p:nvSpPr>
        <p:spPr>
          <a:xfrm>
            <a:off x="1212761" y="314905"/>
            <a:ext cx="8769439" cy="549275"/>
          </a:xfrm>
        </p:spPr>
        <p:txBody>
          <a:bodyPr/>
          <a:lstStyle/>
          <a:p>
            <a:r>
              <a:rPr lang="en-US" dirty="0"/>
              <a:t>Click to add Title</a:t>
            </a:r>
          </a:p>
        </p:txBody>
      </p:sp>
    </p:spTree>
    <p:extLst>
      <p:ext uri="{BB962C8B-B14F-4D97-AF65-F5344CB8AC3E}">
        <p14:creationId xmlns:p14="http://schemas.microsoft.com/office/powerpoint/2010/main" val="2198256933"/>
      </p:ext>
    </p:extLst>
  </p:cSld>
  <p:clrMapOvr>
    <a:masterClrMapping/>
  </p:clrMapOvr>
  <p:transition/>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5A81BE7-DBED-A8E0-99C6-185F4A97213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FCC2540D-A7FB-CE37-1939-242DC74CBDA9}"/>
              </a:ext>
            </a:extLst>
          </p:cNvPr>
          <p:cNvSpPr>
            <a:spLocks noGrp="1"/>
          </p:cNvSpPr>
          <p:nvPr>
            <p:ph type="sldNum" sz="quarter" idx="12"/>
          </p:nvPr>
        </p:nvSpPr>
        <p:spPr/>
        <p:txBody>
          <a:bodyPr/>
          <a:lstStyle/>
          <a:p>
            <a:fld id="{E130FD56-1AA9-EE4C-9ADF-6D63C47D8FD2}" type="slidenum">
              <a:rPr lang="en-US" smtClean="0"/>
              <a:t>‹#›</a:t>
            </a:fld>
            <a:endParaRPr lang="en-US"/>
          </a:p>
        </p:txBody>
      </p:sp>
      <p:sp>
        <p:nvSpPr>
          <p:cNvPr id="7" name="Rectangle 6">
            <a:extLst>
              <a:ext uri="{FF2B5EF4-FFF2-40B4-BE49-F238E27FC236}">
                <a16:creationId xmlns:a16="http://schemas.microsoft.com/office/drawing/2014/main" id="{EA8EB43F-EEE9-D4B5-5E61-21B57F2F2DB0}"/>
              </a:ext>
            </a:extLst>
          </p:cNvPr>
          <p:cNvSpPr/>
          <p:nvPr userDrawn="1"/>
        </p:nvSpPr>
        <p:spPr>
          <a:xfrm>
            <a:off x="10591800" y="6108700"/>
            <a:ext cx="1079500" cy="739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B8BF49D-2AB1-67D5-B88C-450E1F1F63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10451" y="168816"/>
            <a:ext cx="6371099" cy="1592775"/>
          </a:xfrm>
          <a:prstGeom prst="rect">
            <a:avLst/>
          </a:prstGeom>
        </p:spPr>
      </p:pic>
      <p:sp>
        <p:nvSpPr>
          <p:cNvPr id="12" name="TextBox 11">
            <a:extLst>
              <a:ext uri="{FF2B5EF4-FFF2-40B4-BE49-F238E27FC236}">
                <a16:creationId xmlns:a16="http://schemas.microsoft.com/office/drawing/2014/main" id="{4351DC40-26BE-FF14-F22E-413C3A22E4ED}"/>
              </a:ext>
            </a:extLst>
          </p:cNvPr>
          <p:cNvSpPr txBox="1"/>
          <p:nvPr userDrawn="1"/>
        </p:nvSpPr>
        <p:spPr>
          <a:xfrm>
            <a:off x="3314700" y="6573078"/>
            <a:ext cx="5562600" cy="276225"/>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i="1" u="none" strike="noStrike" kern="1200" cap="none" spc="0" normalizeH="0" baseline="0" noProof="0" dirty="0">
                <a:ln>
                  <a:noFill/>
                </a:ln>
                <a:solidFill>
                  <a:srgbClr val="0189B4"/>
                </a:solidFill>
                <a:effectLst/>
                <a:uLnTx/>
                <a:uFillTx/>
                <a:latin typeface="Calibri" panose="020F0502020204030204"/>
                <a:ea typeface="+mn-ea"/>
                <a:cs typeface="+mn-cs"/>
              </a:rPr>
              <a:t>Distribution A: Approved for public release. Distribution </a:t>
            </a:r>
            <a:r>
              <a:rPr kumimoji="0" lang="en-US" sz="1200" i="1" u="none" strike="noStrike" kern="1200" cap="none" spc="0" normalizeH="0" baseline="0" noProof="0">
                <a:ln>
                  <a:noFill/>
                </a:ln>
                <a:solidFill>
                  <a:srgbClr val="0189B4"/>
                </a:solidFill>
                <a:effectLst/>
                <a:uLnTx/>
                <a:uFillTx/>
                <a:latin typeface="Calibri" panose="020F0502020204030204"/>
                <a:ea typeface="+mn-ea"/>
                <a:cs typeface="+mn-cs"/>
              </a:rPr>
              <a:t>is unlimited.</a:t>
            </a:r>
            <a:endParaRPr kumimoji="0" lang="en-US" sz="1200" i="1" u="none" strike="noStrike" kern="1200" cap="none" spc="0" normalizeH="0" baseline="0" noProof="0" dirty="0">
              <a:ln>
                <a:noFill/>
              </a:ln>
              <a:solidFill>
                <a:srgbClr val="0189B4"/>
              </a:solidFill>
              <a:effectLst/>
              <a:uLnTx/>
              <a:uFillTx/>
              <a:latin typeface="Calibri" panose="020F0502020204030204"/>
              <a:ea typeface="+mn-ea"/>
              <a:cs typeface="+mn-cs"/>
            </a:endParaRPr>
          </a:p>
        </p:txBody>
      </p:sp>
      <p:sp>
        <p:nvSpPr>
          <p:cNvPr id="17" name="Content Placeholder 16">
            <a:extLst>
              <a:ext uri="{FF2B5EF4-FFF2-40B4-BE49-F238E27FC236}">
                <a16:creationId xmlns:a16="http://schemas.microsoft.com/office/drawing/2014/main" id="{1AE39085-BA83-C083-4079-6953BD1CA21A}"/>
              </a:ext>
            </a:extLst>
          </p:cNvPr>
          <p:cNvSpPr>
            <a:spLocks noGrp="1"/>
          </p:cNvSpPr>
          <p:nvPr>
            <p:ph sz="quarter" idx="13" hasCustomPrompt="1"/>
          </p:nvPr>
        </p:nvSpPr>
        <p:spPr>
          <a:xfrm>
            <a:off x="1938338" y="2893574"/>
            <a:ext cx="8229600" cy="1481137"/>
          </a:xfrm>
        </p:spPr>
        <p:txBody>
          <a:bodyPr>
            <a:normAutofit/>
          </a:bodyPr>
          <a:lstStyle>
            <a:lvl1pPr algn="ctr">
              <a:spcBef>
                <a:spcPts val="0"/>
              </a:spcBef>
              <a:defRPr sz="4400" b="1" baseline="0">
                <a:solidFill>
                  <a:srgbClr val="002060"/>
                </a:solidFill>
              </a:defRPr>
            </a:lvl1pPr>
          </a:lstStyle>
          <a:p>
            <a:pPr lvl="0"/>
            <a:r>
              <a:rPr lang="en-US" dirty="0"/>
              <a:t>Title of Presentation (1st line)</a:t>
            </a:r>
          </a:p>
          <a:p>
            <a:pPr lvl="0"/>
            <a:r>
              <a:rPr lang="en-US" dirty="0"/>
              <a:t>Title of Presentation (2nd line)</a:t>
            </a:r>
          </a:p>
        </p:txBody>
      </p:sp>
      <p:sp>
        <p:nvSpPr>
          <p:cNvPr id="19" name="Content Placeholder 18">
            <a:extLst>
              <a:ext uri="{FF2B5EF4-FFF2-40B4-BE49-F238E27FC236}">
                <a16:creationId xmlns:a16="http://schemas.microsoft.com/office/drawing/2014/main" id="{2D252403-34FD-40BC-3C14-6420405A68BC}"/>
              </a:ext>
            </a:extLst>
          </p:cNvPr>
          <p:cNvSpPr>
            <a:spLocks noGrp="1"/>
          </p:cNvSpPr>
          <p:nvPr>
            <p:ph sz="quarter" idx="14" hasCustomPrompt="1"/>
          </p:nvPr>
        </p:nvSpPr>
        <p:spPr>
          <a:xfrm>
            <a:off x="1938338" y="4592638"/>
            <a:ext cx="8229600" cy="735012"/>
          </a:xfrm>
        </p:spPr>
        <p:txBody>
          <a:bodyPr/>
          <a:lstStyle>
            <a:lvl1pPr algn="ctr">
              <a:spcBef>
                <a:spcPts val="0"/>
              </a:spcBef>
              <a:defRPr/>
            </a:lvl1pPr>
          </a:lstStyle>
          <a:p>
            <a:pPr lvl="0"/>
            <a:r>
              <a:rPr kumimoji="0" lang="en-US" sz="2800" b="1" i="0" u="none" strike="noStrike" kern="1200" cap="none" spc="0" normalizeH="0" baseline="0" noProof="0" dirty="0">
                <a:ln>
                  <a:noFill/>
                </a:ln>
                <a:solidFill>
                  <a:srgbClr val="002060"/>
                </a:solidFill>
                <a:effectLst/>
                <a:uLnTx/>
                <a:uFillTx/>
                <a:latin typeface="Arial Narrow" panose="020B0606020202030204" pitchFamily="34" charset="0"/>
                <a:ea typeface="+mn-ea"/>
                <a:cs typeface="Arial" panose="020B0604020202020204" pitchFamily="34" charset="0"/>
              </a:rPr>
              <a:t>Audience</a:t>
            </a:r>
            <a:endParaRPr lang="en-US" dirty="0"/>
          </a:p>
        </p:txBody>
      </p:sp>
      <p:sp>
        <p:nvSpPr>
          <p:cNvPr id="23" name="Content Placeholder 22">
            <a:extLst>
              <a:ext uri="{FF2B5EF4-FFF2-40B4-BE49-F238E27FC236}">
                <a16:creationId xmlns:a16="http://schemas.microsoft.com/office/drawing/2014/main" id="{0B1B4E15-5328-3855-8DE8-D5E0679A7C57}"/>
              </a:ext>
            </a:extLst>
          </p:cNvPr>
          <p:cNvSpPr>
            <a:spLocks noGrp="1"/>
          </p:cNvSpPr>
          <p:nvPr>
            <p:ph sz="quarter" idx="15" hasCustomPrompt="1"/>
          </p:nvPr>
        </p:nvSpPr>
        <p:spPr>
          <a:xfrm>
            <a:off x="1938338" y="5595938"/>
            <a:ext cx="8229600" cy="347662"/>
          </a:xfrm>
        </p:spPr>
        <p:txBody>
          <a:bodyPr>
            <a:normAutofit/>
          </a:bodyPr>
          <a:lstStyle>
            <a:lvl1pPr algn="ctr">
              <a:defRPr sz="1800">
                <a:solidFill>
                  <a:srgbClr val="537DB9"/>
                </a:solidFill>
              </a:defRPr>
            </a:lvl1pPr>
          </a:lstStyle>
          <a:p>
            <a:pPr lvl="0"/>
            <a:r>
              <a:rPr lang="en-US" dirty="0"/>
              <a:t>DD MMM YYYY</a:t>
            </a:r>
          </a:p>
        </p:txBody>
      </p:sp>
    </p:spTree>
    <p:extLst>
      <p:ext uri="{BB962C8B-B14F-4D97-AF65-F5344CB8AC3E}">
        <p14:creationId xmlns:p14="http://schemas.microsoft.com/office/powerpoint/2010/main" val="4016026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465A5F-4267-3B5B-03DF-9917F247AFE3}"/>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2125B7C-93A5-A521-BB9C-FBB144135C14}"/>
              </a:ext>
            </a:extLst>
          </p:cNvPr>
          <p:cNvPicPr>
            <a:picLocks noChangeAspect="1"/>
          </p:cNvPicPr>
          <p:nvPr/>
        </p:nvPicPr>
        <p:blipFill rotWithShape="1">
          <a:blip r:embed="rId2">
            <a:extLst>
              <a:ext uri="{28A0092B-C50C-407E-A947-70E740481C1C}">
                <a14:useLocalDpi xmlns:a14="http://schemas.microsoft.com/office/drawing/2010/main" val="0"/>
              </a:ext>
            </a:extLst>
          </a:blip>
          <a:srcRect l="3109" t="5769" r="62143" b="7133"/>
          <a:stretch/>
        </p:blipFill>
        <p:spPr>
          <a:xfrm>
            <a:off x="0" y="-3333"/>
            <a:ext cx="4864100" cy="6858000"/>
          </a:xfrm>
          <a:prstGeom prst="rect">
            <a:avLst/>
          </a:prstGeom>
        </p:spPr>
      </p:pic>
      <p:pic>
        <p:nvPicPr>
          <p:cNvPr id="5" name="Picture 4">
            <a:extLst>
              <a:ext uri="{FF2B5EF4-FFF2-40B4-BE49-F238E27FC236}">
                <a16:creationId xmlns:a16="http://schemas.microsoft.com/office/drawing/2014/main" id="{0A911CF1-04A0-2E42-289E-CE68E9B75071}"/>
              </a:ext>
            </a:extLst>
          </p:cNvPr>
          <p:cNvPicPr>
            <a:picLocks noChangeAspect="1"/>
          </p:cNvPicPr>
          <p:nvPr/>
        </p:nvPicPr>
        <p:blipFill>
          <a:blip r:embed="rId3"/>
          <a:srcRect/>
          <a:stretch/>
        </p:blipFill>
        <p:spPr>
          <a:xfrm>
            <a:off x="929040" y="725539"/>
            <a:ext cx="2956106" cy="739026"/>
          </a:xfrm>
          <a:prstGeom prst="rect">
            <a:avLst/>
          </a:prstGeom>
        </p:spPr>
      </p:pic>
      <p:sp>
        <p:nvSpPr>
          <p:cNvPr id="13" name="Text Placeholder 10">
            <a:extLst>
              <a:ext uri="{FF2B5EF4-FFF2-40B4-BE49-F238E27FC236}">
                <a16:creationId xmlns:a16="http://schemas.microsoft.com/office/drawing/2014/main" id="{BEF8C471-91E4-15F8-A8A3-41C34859FC59}"/>
              </a:ext>
            </a:extLst>
          </p:cNvPr>
          <p:cNvSpPr>
            <a:spLocks noGrp="1"/>
          </p:cNvSpPr>
          <p:nvPr>
            <p:ph type="body" sz="quarter" idx="32" hasCustomPrompt="1"/>
          </p:nvPr>
        </p:nvSpPr>
        <p:spPr>
          <a:xfrm>
            <a:off x="5524832" y="2622126"/>
            <a:ext cx="5711684" cy="511789"/>
          </a:xfrm>
        </p:spPr>
        <p:txBody>
          <a:bodyPr anchor="ctr"/>
          <a:lstStyle>
            <a:lvl1pPr>
              <a:defRPr>
                <a:solidFill>
                  <a:srgbClr val="0A98D5"/>
                </a:solidFill>
              </a:defRPr>
            </a:lvl1pPr>
          </a:lstStyle>
          <a:p>
            <a:pPr lvl="0"/>
            <a:r>
              <a:rPr lang="en-US" dirty="0"/>
              <a:t>Click to add topic</a:t>
            </a:r>
          </a:p>
        </p:txBody>
      </p:sp>
      <p:sp>
        <p:nvSpPr>
          <p:cNvPr id="15" name="Text Placeholder 10">
            <a:extLst>
              <a:ext uri="{FF2B5EF4-FFF2-40B4-BE49-F238E27FC236}">
                <a16:creationId xmlns:a16="http://schemas.microsoft.com/office/drawing/2014/main" id="{FBE462B4-41A4-97CC-364B-D9BF555DB56E}"/>
              </a:ext>
            </a:extLst>
          </p:cNvPr>
          <p:cNvSpPr>
            <a:spLocks noGrp="1"/>
          </p:cNvSpPr>
          <p:nvPr>
            <p:ph type="body" sz="quarter" idx="33" hasCustomPrompt="1"/>
          </p:nvPr>
        </p:nvSpPr>
        <p:spPr>
          <a:xfrm>
            <a:off x="5524832" y="1772400"/>
            <a:ext cx="5711684" cy="511789"/>
          </a:xfrm>
        </p:spPr>
        <p:txBody>
          <a:bodyPr anchor="ctr"/>
          <a:lstStyle>
            <a:lvl1pPr>
              <a:defRPr>
                <a:solidFill>
                  <a:srgbClr val="0A98D5"/>
                </a:solidFill>
              </a:defRPr>
            </a:lvl1pPr>
          </a:lstStyle>
          <a:p>
            <a:pPr lvl="0"/>
            <a:r>
              <a:rPr lang="en-US" dirty="0"/>
              <a:t>Click to add topic</a:t>
            </a:r>
          </a:p>
        </p:txBody>
      </p:sp>
      <p:sp>
        <p:nvSpPr>
          <p:cNvPr id="16" name="Text Placeholder 10">
            <a:extLst>
              <a:ext uri="{FF2B5EF4-FFF2-40B4-BE49-F238E27FC236}">
                <a16:creationId xmlns:a16="http://schemas.microsoft.com/office/drawing/2014/main" id="{06D44BC2-DEFF-DD35-1C0E-A25030E00997}"/>
              </a:ext>
            </a:extLst>
          </p:cNvPr>
          <p:cNvSpPr>
            <a:spLocks noGrp="1"/>
          </p:cNvSpPr>
          <p:nvPr>
            <p:ph type="body" sz="quarter" idx="34" hasCustomPrompt="1"/>
          </p:nvPr>
        </p:nvSpPr>
        <p:spPr>
          <a:xfrm>
            <a:off x="5524832" y="922674"/>
            <a:ext cx="5711684" cy="511789"/>
          </a:xfrm>
        </p:spPr>
        <p:txBody>
          <a:bodyPr anchor="ctr"/>
          <a:lstStyle>
            <a:lvl1pPr>
              <a:defRPr>
                <a:solidFill>
                  <a:srgbClr val="0A98D5"/>
                </a:solidFill>
              </a:defRPr>
            </a:lvl1pPr>
          </a:lstStyle>
          <a:p>
            <a:pPr lvl="0"/>
            <a:r>
              <a:rPr lang="en-US" dirty="0"/>
              <a:t>Click to add topic</a:t>
            </a:r>
          </a:p>
        </p:txBody>
      </p:sp>
      <p:sp>
        <p:nvSpPr>
          <p:cNvPr id="17" name="Text Placeholder 10">
            <a:extLst>
              <a:ext uri="{FF2B5EF4-FFF2-40B4-BE49-F238E27FC236}">
                <a16:creationId xmlns:a16="http://schemas.microsoft.com/office/drawing/2014/main" id="{CF04E104-3D0A-0A9C-E387-C664BE0E2A19}"/>
              </a:ext>
            </a:extLst>
          </p:cNvPr>
          <p:cNvSpPr>
            <a:spLocks noGrp="1"/>
          </p:cNvSpPr>
          <p:nvPr>
            <p:ph type="body" sz="quarter" idx="35" hasCustomPrompt="1"/>
          </p:nvPr>
        </p:nvSpPr>
        <p:spPr>
          <a:xfrm>
            <a:off x="5524832" y="3471852"/>
            <a:ext cx="5711684" cy="511789"/>
          </a:xfrm>
        </p:spPr>
        <p:txBody>
          <a:bodyPr anchor="ctr"/>
          <a:lstStyle>
            <a:lvl1pPr>
              <a:defRPr>
                <a:solidFill>
                  <a:srgbClr val="0A98D5"/>
                </a:solidFill>
              </a:defRPr>
            </a:lvl1pPr>
          </a:lstStyle>
          <a:p>
            <a:pPr lvl="0"/>
            <a:r>
              <a:rPr lang="en-US" dirty="0"/>
              <a:t>Click to add topic</a:t>
            </a:r>
          </a:p>
        </p:txBody>
      </p:sp>
      <p:sp>
        <p:nvSpPr>
          <p:cNvPr id="18" name="Text Placeholder 10">
            <a:extLst>
              <a:ext uri="{FF2B5EF4-FFF2-40B4-BE49-F238E27FC236}">
                <a16:creationId xmlns:a16="http://schemas.microsoft.com/office/drawing/2014/main" id="{C2627903-98A9-1BF8-E4F1-0E9F7A51763F}"/>
              </a:ext>
            </a:extLst>
          </p:cNvPr>
          <p:cNvSpPr>
            <a:spLocks noGrp="1"/>
          </p:cNvSpPr>
          <p:nvPr>
            <p:ph type="body" sz="quarter" idx="36" hasCustomPrompt="1"/>
          </p:nvPr>
        </p:nvSpPr>
        <p:spPr>
          <a:xfrm>
            <a:off x="5524832" y="4321578"/>
            <a:ext cx="5711684" cy="511789"/>
          </a:xfrm>
        </p:spPr>
        <p:txBody>
          <a:bodyPr anchor="ctr"/>
          <a:lstStyle>
            <a:lvl1pPr>
              <a:defRPr>
                <a:solidFill>
                  <a:srgbClr val="0A98D5"/>
                </a:solidFill>
              </a:defRPr>
            </a:lvl1pPr>
          </a:lstStyle>
          <a:p>
            <a:pPr lvl="0"/>
            <a:r>
              <a:rPr lang="en-US" dirty="0"/>
              <a:t>Click to add topic</a:t>
            </a:r>
          </a:p>
        </p:txBody>
      </p:sp>
      <p:sp>
        <p:nvSpPr>
          <p:cNvPr id="19" name="Text Placeholder 10">
            <a:extLst>
              <a:ext uri="{FF2B5EF4-FFF2-40B4-BE49-F238E27FC236}">
                <a16:creationId xmlns:a16="http://schemas.microsoft.com/office/drawing/2014/main" id="{C098BEA7-D4A3-D515-FCE3-836EBBAACA7C}"/>
              </a:ext>
            </a:extLst>
          </p:cNvPr>
          <p:cNvSpPr>
            <a:spLocks noGrp="1"/>
          </p:cNvSpPr>
          <p:nvPr>
            <p:ph type="body" sz="quarter" idx="37" hasCustomPrompt="1"/>
          </p:nvPr>
        </p:nvSpPr>
        <p:spPr>
          <a:xfrm>
            <a:off x="5524832" y="5171305"/>
            <a:ext cx="5711684" cy="511789"/>
          </a:xfrm>
        </p:spPr>
        <p:txBody>
          <a:bodyPr anchor="ctr"/>
          <a:lstStyle>
            <a:lvl1pPr>
              <a:defRPr>
                <a:solidFill>
                  <a:srgbClr val="0A98D5"/>
                </a:solidFill>
              </a:defRPr>
            </a:lvl1pPr>
          </a:lstStyle>
          <a:p>
            <a:pPr lvl="0"/>
            <a:r>
              <a:rPr lang="en-US" dirty="0"/>
              <a:t>Click to add topic</a:t>
            </a:r>
          </a:p>
        </p:txBody>
      </p:sp>
      <p:sp>
        <p:nvSpPr>
          <p:cNvPr id="2" name="Title 1">
            <a:extLst>
              <a:ext uri="{FF2B5EF4-FFF2-40B4-BE49-F238E27FC236}">
                <a16:creationId xmlns:a16="http://schemas.microsoft.com/office/drawing/2014/main" id="{407A3280-4589-3ABE-8C92-FEC996DC2B2D}"/>
              </a:ext>
            </a:extLst>
          </p:cNvPr>
          <p:cNvSpPr>
            <a:spLocks noGrp="1"/>
          </p:cNvSpPr>
          <p:nvPr>
            <p:ph type="ctrTitle" hasCustomPrompt="1"/>
          </p:nvPr>
        </p:nvSpPr>
        <p:spPr>
          <a:xfrm>
            <a:off x="705570" y="2839651"/>
            <a:ext cx="3403046" cy="1117341"/>
          </a:xfrm>
          <a:solidFill>
            <a:schemeClr val="bg1"/>
          </a:solidFill>
        </p:spPr>
        <p:txBody>
          <a:bodyPr anchor="ctr"/>
          <a:lstStyle>
            <a:lvl1pPr algn="ctr">
              <a:defRPr sz="6000">
                <a:solidFill>
                  <a:srgbClr val="134B8E"/>
                </a:solidFill>
                <a:latin typeface="Arial" panose="020B0604020202020204" pitchFamily="34" charset="0"/>
                <a:cs typeface="Arial" panose="020B0604020202020204" pitchFamily="34" charset="0"/>
              </a:defRPr>
            </a:lvl1pPr>
          </a:lstStyle>
          <a:p>
            <a:r>
              <a:rPr lang="en-US" dirty="0"/>
              <a:t>Agenda</a:t>
            </a:r>
          </a:p>
        </p:txBody>
      </p:sp>
      <p:cxnSp>
        <p:nvCxnSpPr>
          <p:cNvPr id="23" name="Straight Connector 22">
            <a:extLst>
              <a:ext uri="{FF2B5EF4-FFF2-40B4-BE49-F238E27FC236}">
                <a16:creationId xmlns:a16="http://schemas.microsoft.com/office/drawing/2014/main" id="{1CB415DC-F930-F78D-4E0F-68903EA76291}"/>
              </a:ext>
            </a:extLst>
          </p:cNvPr>
          <p:cNvCxnSpPr>
            <a:cxnSpLocks/>
          </p:cNvCxnSpPr>
          <p:nvPr/>
        </p:nvCxnSpPr>
        <p:spPr>
          <a:xfrm flipV="1">
            <a:off x="4864100" y="3333"/>
            <a:ext cx="0" cy="6854667"/>
          </a:xfrm>
          <a:prstGeom prst="line">
            <a:avLst/>
          </a:prstGeom>
          <a:ln w="47625">
            <a:solidFill>
              <a:srgbClr val="0099F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345D110-A7AC-F52D-501E-FD4B61E9425B}"/>
              </a:ext>
            </a:extLst>
          </p:cNvPr>
          <p:cNvSpPr txBox="1"/>
          <p:nvPr/>
        </p:nvSpPr>
        <p:spPr>
          <a:xfrm>
            <a:off x="5619584" y="6581001"/>
            <a:ext cx="6226519" cy="276999"/>
          </a:xfrm>
          <a:prstGeom prst="rect">
            <a:avLst/>
          </a:prstGeom>
          <a:noFill/>
        </p:spPr>
        <p:txBody>
          <a:bodyPr wrap="square" rtlCol="0">
            <a:spAutoFit/>
          </a:bodyPr>
          <a:lstStyle/>
          <a:p>
            <a:pPr algn="r"/>
            <a:r>
              <a:rPr lang="en-US" sz="1200" dirty="0">
                <a:solidFill>
                  <a:srgbClr val="134B8E"/>
                </a:solidFill>
                <a:latin typeface="Arial" panose="020B0604020202020204" pitchFamily="34" charset="0"/>
                <a:cs typeface="Arial" panose="020B0604020202020204" pitchFamily="34" charset="0"/>
              </a:rPr>
              <a:t>Best Practices and Risk Management Options for Metal-Impacted Sites</a:t>
            </a:r>
          </a:p>
        </p:txBody>
      </p:sp>
      <p:sp>
        <p:nvSpPr>
          <p:cNvPr id="6" name="Slide Number Placeholder 5">
            <a:extLst>
              <a:ext uri="{FF2B5EF4-FFF2-40B4-BE49-F238E27FC236}">
                <a16:creationId xmlns:a16="http://schemas.microsoft.com/office/drawing/2014/main" id="{D7EC76C4-8D5E-8C36-3AFC-C2AA00C35265}"/>
              </a:ext>
            </a:extLst>
          </p:cNvPr>
          <p:cNvSpPr>
            <a:spLocks noGrp="1"/>
          </p:cNvSpPr>
          <p:nvPr>
            <p:ph type="sldNum" sz="quarter" idx="12"/>
          </p:nvPr>
        </p:nvSpPr>
        <p:spPr>
          <a:xfrm>
            <a:off x="11790266" y="6583680"/>
            <a:ext cx="401734" cy="274320"/>
          </a:xfrm>
        </p:spPr>
        <p:txBody>
          <a:bodyPr/>
          <a:lstStyle/>
          <a:p>
            <a:fld id="{E130FD56-1AA9-EE4C-9ADF-6D63C47D8FD2}" type="slidenum">
              <a:rPr lang="en-US" smtClean="0"/>
              <a:pPr/>
              <a:t>‹#›</a:t>
            </a:fld>
            <a:endParaRPr lang="en-US" dirty="0"/>
          </a:p>
        </p:txBody>
      </p:sp>
    </p:spTree>
    <p:extLst>
      <p:ext uri="{BB962C8B-B14F-4D97-AF65-F5344CB8AC3E}">
        <p14:creationId xmlns:p14="http://schemas.microsoft.com/office/powerpoint/2010/main" val="437883068"/>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164BDD4-27EF-5C75-93FA-361E7E4D49B0}"/>
              </a:ext>
            </a:extLst>
          </p:cNvPr>
          <p:cNvSpPr>
            <a:spLocks noGrp="1"/>
          </p:cNvSpPr>
          <p:nvPr>
            <p:ph type="body" sz="quarter" idx="13" hasCustomPrompt="1"/>
          </p:nvPr>
        </p:nvSpPr>
        <p:spPr>
          <a:xfrm>
            <a:off x="429768" y="6583680"/>
            <a:ext cx="4114800" cy="274320"/>
          </a:xfrm>
        </p:spPr>
        <p:txBody>
          <a:bodyPr anchor="ctr">
            <a:normAutofit/>
          </a:bodyPr>
          <a:lstStyle>
            <a:lvl1pPr>
              <a:defRPr sz="1200">
                <a:solidFill>
                  <a:schemeClr val="tx1">
                    <a:lumMod val="75000"/>
                    <a:lumOff val="25000"/>
                  </a:schemeClr>
                </a:solidFill>
              </a:defRPr>
            </a:lvl1pPr>
          </a:lstStyle>
          <a:p>
            <a:r>
              <a:rPr lang="en-CA" dirty="0"/>
              <a:t>&lt;insert presentation section&gt;</a:t>
            </a:r>
            <a:endParaRPr lang="en-US" dirty="0"/>
          </a:p>
        </p:txBody>
      </p:sp>
      <p:sp>
        <p:nvSpPr>
          <p:cNvPr id="2" name="Title 1">
            <a:extLst>
              <a:ext uri="{FF2B5EF4-FFF2-40B4-BE49-F238E27FC236}">
                <a16:creationId xmlns:a16="http://schemas.microsoft.com/office/drawing/2014/main" id="{EA6EB5A8-BF35-C987-3D87-BC1F6C694BDF}"/>
              </a:ext>
            </a:extLst>
          </p:cNvPr>
          <p:cNvSpPr>
            <a:spLocks noGrp="1"/>
          </p:cNvSpPr>
          <p:nvPr>
            <p:ph type="title" hasCustomPrompt="1"/>
          </p:nvPr>
        </p:nvSpPr>
        <p:spPr/>
        <p:txBody>
          <a:bodyPr/>
          <a:lstStyle>
            <a:lvl1pPr>
              <a:defRPr>
                <a:solidFill>
                  <a:srgbClr val="134B8E"/>
                </a:solidFill>
              </a:defRPr>
            </a:lvl1pPr>
          </a:lstStyle>
          <a:p>
            <a:r>
              <a:rPr lang="en-US" dirty="0"/>
              <a:t>Click to add Title</a:t>
            </a:r>
          </a:p>
        </p:txBody>
      </p:sp>
      <p:sp>
        <p:nvSpPr>
          <p:cNvPr id="3" name="Content Placeholder 2">
            <a:extLst>
              <a:ext uri="{FF2B5EF4-FFF2-40B4-BE49-F238E27FC236}">
                <a16:creationId xmlns:a16="http://schemas.microsoft.com/office/drawing/2014/main" id="{494CD960-2F12-640F-ACBC-7C63F7DAFFA6}"/>
              </a:ext>
            </a:extLst>
          </p:cNvPr>
          <p:cNvSpPr>
            <a:spLocks noGrp="1"/>
          </p:cNvSpPr>
          <p:nvPr>
            <p:ph idx="1"/>
          </p:nvPr>
        </p:nvSpPr>
        <p:spPr>
          <a:xfrm>
            <a:off x="838200" y="1623722"/>
            <a:ext cx="10515600" cy="4351338"/>
          </a:xfrm>
        </p:spPr>
        <p:txBody>
          <a:bodyPr/>
          <a:lstStyle>
            <a:lvl1pPr marL="233363" indent="-233363">
              <a:buFont typeface="Arial" panose="020B0604020202020204" pitchFamily="34" charset="0"/>
              <a:buChar char="•"/>
              <a:defRPr>
                <a:solidFill>
                  <a:schemeClr val="tx1">
                    <a:lumMod val="65000"/>
                    <a:lumOff val="35000"/>
                  </a:schemeClr>
                </a:solidFill>
              </a:defRPr>
            </a:lvl1pPr>
            <a:lvl2pPr marL="685800" indent="-228600">
              <a:buFont typeface="Arial" panose="020B0604020202020204" pitchFamily="34" charset="0"/>
              <a:buChar char="•"/>
              <a:defRPr>
                <a:solidFill>
                  <a:schemeClr val="tx1">
                    <a:lumMod val="65000"/>
                    <a:lumOff val="35000"/>
                  </a:schemeClr>
                </a:solidFill>
              </a:defRPr>
            </a:lvl2pPr>
            <a:lvl3pPr marL="1143000" indent="-228600">
              <a:buFont typeface="Arial" panose="020B0604020202020204" pitchFamily="34" charset="0"/>
              <a:buChar cha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CE783F86-CDB5-63DC-B514-5384686A1754}"/>
              </a:ext>
            </a:extLst>
          </p:cNvPr>
          <p:cNvSpPr>
            <a:spLocks noGrp="1"/>
          </p:cNvSpPr>
          <p:nvPr>
            <p:ph type="sldNum" sz="quarter" idx="12"/>
          </p:nvPr>
        </p:nvSpPr>
        <p:spPr/>
        <p:txBody>
          <a:bodyPr/>
          <a:lstStyle>
            <a:lvl1pPr>
              <a:defRPr sz="1400"/>
            </a:lvl1pPr>
          </a:lstStyle>
          <a:p>
            <a:fld id="{E130FD56-1AA9-EE4C-9ADF-6D63C47D8FD2}" type="slidenum">
              <a:rPr lang="en-US" smtClean="0"/>
              <a:pPr/>
              <a:t>‹#›</a:t>
            </a:fld>
            <a:endParaRPr lang="en-US" dirty="0"/>
          </a:p>
        </p:txBody>
      </p:sp>
    </p:spTree>
    <p:extLst>
      <p:ext uri="{BB962C8B-B14F-4D97-AF65-F5344CB8AC3E}">
        <p14:creationId xmlns:p14="http://schemas.microsoft.com/office/powerpoint/2010/main" val="2376037872"/>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97106-A455-A847-CE89-BD21EF480864}"/>
              </a:ext>
            </a:extLst>
          </p:cNvPr>
          <p:cNvSpPr>
            <a:spLocks noGrp="1"/>
          </p:cNvSpPr>
          <p:nvPr>
            <p:ph type="title" hasCustomPrompt="1"/>
          </p:nvPr>
        </p:nvSpPr>
        <p:spPr/>
        <p:txBody>
          <a:bodyPr/>
          <a:lstStyle/>
          <a:p>
            <a:r>
              <a:rPr lang="en-US" dirty="0"/>
              <a:t>Click to add Title</a:t>
            </a:r>
          </a:p>
        </p:txBody>
      </p:sp>
      <p:sp>
        <p:nvSpPr>
          <p:cNvPr id="3" name="Content Placeholder 2">
            <a:extLst>
              <a:ext uri="{FF2B5EF4-FFF2-40B4-BE49-F238E27FC236}">
                <a16:creationId xmlns:a16="http://schemas.microsoft.com/office/drawing/2014/main" id="{3E489425-0C79-264C-0E5D-2C719671BB8A}"/>
              </a:ext>
            </a:extLst>
          </p:cNvPr>
          <p:cNvSpPr>
            <a:spLocks noGrp="1"/>
          </p:cNvSpPr>
          <p:nvPr>
            <p:ph sz="half" idx="1"/>
          </p:nvPr>
        </p:nvSpPr>
        <p:spPr>
          <a:xfrm>
            <a:off x="838200" y="1620692"/>
            <a:ext cx="5181600" cy="4351338"/>
          </a:xfrm>
        </p:spPr>
        <p:txBody>
          <a:bodyPr/>
          <a:lstStyle>
            <a:lvl1pPr marL="233363" indent="-233363">
              <a:buFont typeface="Arial" panose="020B0604020202020204" pitchFamily="34" charset="0"/>
              <a:buChar char="•"/>
              <a:defRPr/>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3DF07208-1674-75E3-E0EB-7585F3C95BD1}"/>
              </a:ext>
            </a:extLst>
          </p:cNvPr>
          <p:cNvSpPr>
            <a:spLocks noGrp="1"/>
          </p:cNvSpPr>
          <p:nvPr>
            <p:ph sz="half" idx="2"/>
          </p:nvPr>
        </p:nvSpPr>
        <p:spPr>
          <a:xfrm>
            <a:off x="6172200" y="1620692"/>
            <a:ext cx="5181600" cy="4351338"/>
          </a:xfrm>
        </p:spPr>
        <p:txBody>
          <a:bodyPr/>
          <a:lstStyle>
            <a:lvl1pPr marL="233363" indent="-233363">
              <a:buFont typeface="Arial" panose="020B0604020202020204" pitchFamily="34" charset="0"/>
              <a:buChar char="•"/>
              <a:defRPr/>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stStyle>
          <a:p>
            <a:pPr lvl="0"/>
            <a:r>
              <a:rPr lang="en-US"/>
              <a:t>Click to edit Master text styles</a:t>
            </a:r>
          </a:p>
          <a:p>
            <a:pPr lvl="1"/>
            <a:r>
              <a:rPr lang="en-US"/>
              <a:t>Second level</a:t>
            </a:r>
          </a:p>
          <a:p>
            <a:pPr lvl="2"/>
            <a:r>
              <a:rPr lang="en-US"/>
              <a:t>Third level</a:t>
            </a:r>
          </a:p>
        </p:txBody>
      </p:sp>
      <p:sp>
        <p:nvSpPr>
          <p:cNvPr id="7" name="Slide Number Placeholder 6">
            <a:extLst>
              <a:ext uri="{FF2B5EF4-FFF2-40B4-BE49-F238E27FC236}">
                <a16:creationId xmlns:a16="http://schemas.microsoft.com/office/drawing/2014/main" id="{FF6C2C12-362B-0F2F-2BE2-517F98B97947}"/>
              </a:ext>
            </a:extLst>
          </p:cNvPr>
          <p:cNvSpPr>
            <a:spLocks noGrp="1"/>
          </p:cNvSpPr>
          <p:nvPr>
            <p:ph type="sldNum" sz="quarter" idx="12"/>
          </p:nvPr>
        </p:nvSpPr>
        <p:spPr/>
        <p:txBody>
          <a:bodyPr/>
          <a:lstStyle/>
          <a:p>
            <a:fld id="{E130FD56-1AA9-EE4C-9ADF-6D63C47D8FD2}" type="slidenum">
              <a:rPr lang="en-US" smtClean="0"/>
              <a:pPr/>
              <a:t>‹#›</a:t>
            </a:fld>
            <a:endParaRPr lang="en-US" dirty="0"/>
          </a:p>
        </p:txBody>
      </p:sp>
      <p:sp>
        <p:nvSpPr>
          <p:cNvPr id="8" name="Text Placeholder 7">
            <a:extLst>
              <a:ext uri="{FF2B5EF4-FFF2-40B4-BE49-F238E27FC236}">
                <a16:creationId xmlns:a16="http://schemas.microsoft.com/office/drawing/2014/main" id="{5E4771D8-E014-C8B7-D7EF-79BF3755B245}"/>
              </a:ext>
            </a:extLst>
          </p:cNvPr>
          <p:cNvSpPr>
            <a:spLocks noGrp="1"/>
          </p:cNvSpPr>
          <p:nvPr>
            <p:ph type="body" sz="quarter" idx="13" hasCustomPrompt="1"/>
          </p:nvPr>
        </p:nvSpPr>
        <p:spPr>
          <a:xfrm>
            <a:off x="429768" y="6583680"/>
            <a:ext cx="4114800" cy="274320"/>
          </a:xfrm>
        </p:spPr>
        <p:txBody>
          <a:bodyPr anchor="ctr">
            <a:normAutofit/>
          </a:bodyPr>
          <a:lstStyle>
            <a:lvl1pPr>
              <a:defRPr sz="1200">
                <a:solidFill>
                  <a:schemeClr val="tx1">
                    <a:lumMod val="75000"/>
                    <a:lumOff val="25000"/>
                  </a:schemeClr>
                </a:solidFill>
              </a:defRPr>
            </a:lvl1pPr>
          </a:lstStyle>
          <a:p>
            <a:r>
              <a:rPr lang="en-CA" dirty="0"/>
              <a:t>&lt;insert presentation section&gt;</a:t>
            </a:r>
            <a:endParaRPr lang="en-US" dirty="0"/>
          </a:p>
        </p:txBody>
      </p:sp>
    </p:spTree>
    <p:extLst>
      <p:ext uri="{BB962C8B-B14F-4D97-AF65-F5344CB8AC3E}">
        <p14:creationId xmlns:p14="http://schemas.microsoft.com/office/powerpoint/2010/main" val="3710083744"/>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8FC3B-3CD2-6800-491E-FE0E690B207A}"/>
              </a:ext>
            </a:extLst>
          </p:cNvPr>
          <p:cNvSpPr>
            <a:spLocks noGrp="1"/>
          </p:cNvSpPr>
          <p:nvPr>
            <p:ph type="title" hasCustomPrompt="1"/>
          </p:nvPr>
        </p:nvSpPr>
        <p:spPr/>
        <p:txBody>
          <a:bodyPr/>
          <a:lstStyle/>
          <a:p>
            <a:r>
              <a:rPr lang="en-US" dirty="0"/>
              <a:t>Click to add Title</a:t>
            </a:r>
          </a:p>
        </p:txBody>
      </p:sp>
      <p:sp>
        <p:nvSpPr>
          <p:cNvPr id="5" name="Slide Number Placeholder 4">
            <a:extLst>
              <a:ext uri="{FF2B5EF4-FFF2-40B4-BE49-F238E27FC236}">
                <a16:creationId xmlns:a16="http://schemas.microsoft.com/office/drawing/2014/main" id="{7D7EC34E-4336-A8DD-B8D3-63F0E231D519}"/>
              </a:ext>
            </a:extLst>
          </p:cNvPr>
          <p:cNvSpPr>
            <a:spLocks noGrp="1"/>
          </p:cNvSpPr>
          <p:nvPr>
            <p:ph type="sldNum" sz="quarter" idx="12"/>
          </p:nvPr>
        </p:nvSpPr>
        <p:spPr/>
        <p:txBody>
          <a:bodyPr/>
          <a:lstStyle/>
          <a:p>
            <a:fld id="{E130FD56-1AA9-EE4C-9ADF-6D63C47D8FD2}" type="slidenum">
              <a:rPr lang="en-US" smtClean="0"/>
              <a:pPr/>
              <a:t>‹#›</a:t>
            </a:fld>
            <a:endParaRPr lang="en-US" dirty="0"/>
          </a:p>
        </p:txBody>
      </p:sp>
      <p:sp>
        <p:nvSpPr>
          <p:cNvPr id="6" name="Text Placeholder 7">
            <a:extLst>
              <a:ext uri="{FF2B5EF4-FFF2-40B4-BE49-F238E27FC236}">
                <a16:creationId xmlns:a16="http://schemas.microsoft.com/office/drawing/2014/main" id="{BC53D510-C612-A600-D953-04C8E285BDA2}"/>
              </a:ext>
            </a:extLst>
          </p:cNvPr>
          <p:cNvSpPr>
            <a:spLocks noGrp="1"/>
          </p:cNvSpPr>
          <p:nvPr>
            <p:ph type="body" sz="quarter" idx="13" hasCustomPrompt="1"/>
          </p:nvPr>
        </p:nvSpPr>
        <p:spPr>
          <a:xfrm>
            <a:off x="429768" y="6583680"/>
            <a:ext cx="4114800" cy="274320"/>
          </a:xfrm>
        </p:spPr>
        <p:txBody>
          <a:bodyPr anchor="ctr">
            <a:normAutofit/>
          </a:bodyPr>
          <a:lstStyle>
            <a:lvl1pPr>
              <a:defRPr sz="1200">
                <a:solidFill>
                  <a:schemeClr val="tx1">
                    <a:lumMod val="75000"/>
                    <a:lumOff val="25000"/>
                  </a:schemeClr>
                </a:solidFill>
              </a:defRPr>
            </a:lvl1pPr>
          </a:lstStyle>
          <a:p>
            <a:r>
              <a:rPr lang="en-CA" dirty="0"/>
              <a:t>&lt;insert presentation section&gt;</a:t>
            </a:r>
            <a:endParaRPr lang="en-US" dirty="0"/>
          </a:p>
        </p:txBody>
      </p:sp>
    </p:spTree>
    <p:extLst>
      <p:ext uri="{BB962C8B-B14F-4D97-AF65-F5344CB8AC3E}">
        <p14:creationId xmlns:p14="http://schemas.microsoft.com/office/powerpoint/2010/main" val="1385573331"/>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Full-slide Image Layou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D7EC34E-4336-A8DD-B8D3-63F0E231D519}"/>
              </a:ext>
            </a:extLst>
          </p:cNvPr>
          <p:cNvSpPr>
            <a:spLocks noGrp="1"/>
          </p:cNvSpPr>
          <p:nvPr>
            <p:ph type="sldNum" sz="quarter" idx="12"/>
          </p:nvPr>
        </p:nvSpPr>
        <p:spPr/>
        <p:txBody>
          <a:bodyPr/>
          <a:lstStyle/>
          <a:p>
            <a:fld id="{E130FD56-1AA9-EE4C-9ADF-6D63C47D8FD2}" type="slidenum">
              <a:rPr lang="en-US" smtClean="0"/>
              <a:pPr/>
              <a:t>‹#›</a:t>
            </a:fld>
            <a:endParaRPr lang="en-US" dirty="0"/>
          </a:p>
        </p:txBody>
      </p:sp>
      <p:sp>
        <p:nvSpPr>
          <p:cNvPr id="6" name="Text Placeholder 7">
            <a:extLst>
              <a:ext uri="{FF2B5EF4-FFF2-40B4-BE49-F238E27FC236}">
                <a16:creationId xmlns:a16="http://schemas.microsoft.com/office/drawing/2014/main" id="{BC53D510-C612-A600-D953-04C8E285BDA2}"/>
              </a:ext>
            </a:extLst>
          </p:cNvPr>
          <p:cNvSpPr>
            <a:spLocks noGrp="1"/>
          </p:cNvSpPr>
          <p:nvPr>
            <p:ph type="body" sz="quarter" idx="13" hasCustomPrompt="1"/>
          </p:nvPr>
        </p:nvSpPr>
        <p:spPr>
          <a:xfrm>
            <a:off x="429768" y="6583680"/>
            <a:ext cx="4114800" cy="274320"/>
          </a:xfrm>
        </p:spPr>
        <p:txBody>
          <a:bodyPr anchor="ctr">
            <a:normAutofit/>
          </a:bodyPr>
          <a:lstStyle>
            <a:lvl1pPr>
              <a:defRPr sz="1200">
                <a:solidFill>
                  <a:schemeClr val="tx1">
                    <a:lumMod val="75000"/>
                    <a:lumOff val="25000"/>
                  </a:schemeClr>
                </a:solidFill>
              </a:defRPr>
            </a:lvl1pPr>
          </a:lstStyle>
          <a:p>
            <a:r>
              <a:rPr lang="en-CA" dirty="0"/>
              <a:t>&lt;insert presentation section&gt;</a:t>
            </a:r>
            <a:endParaRPr lang="en-US" dirty="0"/>
          </a:p>
        </p:txBody>
      </p:sp>
      <p:sp>
        <p:nvSpPr>
          <p:cNvPr id="3" name="Rectangle 2">
            <a:extLst>
              <a:ext uri="{FF2B5EF4-FFF2-40B4-BE49-F238E27FC236}">
                <a16:creationId xmlns:a16="http://schemas.microsoft.com/office/drawing/2014/main" id="{CAECE0DB-A463-E88B-5039-39CBD484E16E}"/>
              </a:ext>
            </a:extLst>
          </p:cNvPr>
          <p:cNvSpPr/>
          <p:nvPr/>
        </p:nvSpPr>
        <p:spPr>
          <a:xfrm>
            <a:off x="0" y="0"/>
            <a:ext cx="12192000" cy="1064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2">
            <a:extLst>
              <a:ext uri="{FF2B5EF4-FFF2-40B4-BE49-F238E27FC236}">
                <a16:creationId xmlns:a16="http://schemas.microsoft.com/office/drawing/2014/main" id="{FE70CE5F-C1CF-8BE9-1678-E381B9AED560}"/>
              </a:ext>
            </a:extLst>
          </p:cNvPr>
          <p:cNvSpPr>
            <a:spLocks noGrp="1"/>
          </p:cNvSpPr>
          <p:nvPr>
            <p:ph type="pic" idx="1" hasCustomPrompt="1"/>
          </p:nvPr>
        </p:nvSpPr>
        <p:spPr>
          <a:xfrm>
            <a:off x="381000" y="365760"/>
            <a:ext cx="11430000" cy="6126480"/>
          </a:xfrm>
        </p:spPr>
        <p:txBody>
          <a:bodyPr>
            <a:normAutofit/>
          </a:bodyPr>
          <a:lstStyle>
            <a:lvl1pPr marL="0" indent="0">
              <a:buNone/>
              <a:defRPr sz="1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add picture</a:t>
            </a:r>
          </a:p>
        </p:txBody>
      </p:sp>
    </p:spTree>
    <p:extLst>
      <p:ext uri="{BB962C8B-B14F-4D97-AF65-F5344CB8AC3E}">
        <p14:creationId xmlns:p14="http://schemas.microsoft.com/office/powerpoint/2010/main" val="3498192930"/>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002A9-E9B3-3068-CC8A-C0BC667F8515}"/>
              </a:ext>
            </a:extLst>
          </p:cNvPr>
          <p:cNvSpPr>
            <a:spLocks noGrp="1"/>
          </p:cNvSpPr>
          <p:nvPr>
            <p:ph type="title" hasCustomPrompt="1"/>
          </p:nvPr>
        </p:nvSpPr>
        <p:spPr>
          <a:xfrm>
            <a:off x="839788" y="1609501"/>
            <a:ext cx="3932237" cy="1398097"/>
          </a:xfrm>
        </p:spPr>
        <p:txBody>
          <a:bodyPr anchor="t"/>
          <a:lstStyle>
            <a:lvl1pPr>
              <a:defRPr sz="3200">
                <a:solidFill>
                  <a:srgbClr val="0099FF"/>
                </a:solidFill>
              </a:defRPr>
            </a:lvl1pPr>
          </a:lstStyle>
          <a:p>
            <a:r>
              <a:rPr lang="en-US"/>
              <a:t>Click to add text</a:t>
            </a:r>
            <a:endParaRPr lang="en-US" dirty="0"/>
          </a:p>
        </p:txBody>
      </p:sp>
      <p:sp>
        <p:nvSpPr>
          <p:cNvPr id="3" name="Picture Placeholder 2">
            <a:extLst>
              <a:ext uri="{FF2B5EF4-FFF2-40B4-BE49-F238E27FC236}">
                <a16:creationId xmlns:a16="http://schemas.microsoft.com/office/drawing/2014/main" id="{74F392D0-5797-8534-99EA-62C816C446FB}"/>
              </a:ext>
            </a:extLst>
          </p:cNvPr>
          <p:cNvSpPr>
            <a:spLocks noGrp="1"/>
          </p:cNvSpPr>
          <p:nvPr>
            <p:ph type="pic" idx="1" hasCustomPrompt="1"/>
          </p:nvPr>
        </p:nvSpPr>
        <p:spPr>
          <a:xfrm>
            <a:off x="5183188" y="1611513"/>
            <a:ext cx="6172200" cy="4537613"/>
          </a:xfrm>
        </p:spPr>
        <p:txBody>
          <a:bodyPr>
            <a:normAutofit/>
          </a:bodyPr>
          <a:lstStyle>
            <a:lvl1pPr marL="0" indent="0">
              <a:buNone/>
              <a:defRPr sz="1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add picture</a:t>
            </a:r>
          </a:p>
        </p:txBody>
      </p:sp>
      <p:sp>
        <p:nvSpPr>
          <p:cNvPr id="4" name="Text Placeholder 3">
            <a:extLst>
              <a:ext uri="{FF2B5EF4-FFF2-40B4-BE49-F238E27FC236}">
                <a16:creationId xmlns:a16="http://schemas.microsoft.com/office/drawing/2014/main" id="{C3A20A09-51CE-16F2-28C6-6195A1092048}"/>
              </a:ext>
            </a:extLst>
          </p:cNvPr>
          <p:cNvSpPr>
            <a:spLocks noGrp="1"/>
          </p:cNvSpPr>
          <p:nvPr>
            <p:ph type="body" sz="half" idx="2" hasCustomPrompt="1"/>
          </p:nvPr>
        </p:nvSpPr>
        <p:spPr>
          <a:xfrm>
            <a:off x="839788" y="3124200"/>
            <a:ext cx="3932237" cy="2986826"/>
          </a:xfrm>
        </p:spPr>
        <p:txBody>
          <a:bodyPr/>
          <a:lstStyle>
            <a:lvl1pPr marL="0" indent="0">
              <a:buNone/>
              <a:defRPr sz="1600">
                <a:solidFill>
                  <a:schemeClr val="tx1">
                    <a:lumMod val="65000"/>
                    <a:lumOff val="3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7" name="Slide Number Placeholder 6">
            <a:extLst>
              <a:ext uri="{FF2B5EF4-FFF2-40B4-BE49-F238E27FC236}">
                <a16:creationId xmlns:a16="http://schemas.microsoft.com/office/drawing/2014/main" id="{54F484BC-49A3-1EC0-A657-608B391B0DDB}"/>
              </a:ext>
            </a:extLst>
          </p:cNvPr>
          <p:cNvSpPr>
            <a:spLocks noGrp="1"/>
          </p:cNvSpPr>
          <p:nvPr>
            <p:ph type="sldNum" sz="quarter" idx="12"/>
          </p:nvPr>
        </p:nvSpPr>
        <p:spPr/>
        <p:txBody>
          <a:bodyPr/>
          <a:lstStyle/>
          <a:p>
            <a:fld id="{E130FD56-1AA9-EE4C-9ADF-6D63C47D8FD2}" type="slidenum">
              <a:rPr lang="en-US" smtClean="0"/>
              <a:pPr/>
              <a:t>‹#›</a:t>
            </a:fld>
            <a:endParaRPr lang="en-US" dirty="0"/>
          </a:p>
        </p:txBody>
      </p:sp>
      <p:sp>
        <p:nvSpPr>
          <p:cNvPr id="5" name="Text Placeholder 7">
            <a:extLst>
              <a:ext uri="{FF2B5EF4-FFF2-40B4-BE49-F238E27FC236}">
                <a16:creationId xmlns:a16="http://schemas.microsoft.com/office/drawing/2014/main" id="{60771BA7-1A6C-0E8E-AF39-EDA0AC76A461}"/>
              </a:ext>
            </a:extLst>
          </p:cNvPr>
          <p:cNvSpPr>
            <a:spLocks noGrp="1"/>
          </p:cNvSpPr>
          <p:nvPr>
            <p:ph type="body" sz="quarter" idx="16" hasCustomPrompt="1"/>
          </p:nvPr>
        </p:nvSpPr>
        <p:spPr>
          <a:xfrm>
            <a:off x="429768" y="6583680"/>
            <a:ext cx="4114800" cy="274320"/>
          </a:xfrm>
        </p:spPr>
        <p:txBody>
          <a:bodyPr anchor="ctr">
            <a:normAutofit/>
          </a:bodyPr>
          <a:lstStyle>
            <a:lvl1pPr>
              <a:defRPr sz="1200">
                <a:solidFill>
                  <a:schemeClr val="tx1">
                    <a:lumMod val="75000"/>
                    <a:lumOff val="25000"/>
                  </a:schemeClr>
                </a:solidFill>
              </a:defRPr>
            </a:lvl1pPr>
          </a:lstStyle>
          <a:p>
            <a:r>
              <a:rPr lang="en-CA" dirty="0"/>
              <a:t>&lt;insert presentation section&gt;</a:t>
            </a:r>
            <a:endParaRPr lang="en-US" dirty="0"/>
          </a:p>
        </p:txBody>
      </p:sp>
      <p:sp>
        <p:nvSpPr>
          <p:cNvPr id="14" name="Text Placeholder 13">
            <a:extLst>
              <a:ext uri="{FF2B5EF4-FFF2-40B4-BE49-F238E27FC236}">
                <a16:creationId xmlns:a16="http://schemas.microsoft.com/office/drawing/2014/main" id="{910F9EB2-E5A7-F065-2F2E-D1B4014C6327}"/>
              </a:ext>
            </a:extLst>
          </p:cNvPr>
          <p:cNvSpPr>
            <a:spLocks noGrp="1"/>
          </p:cNvSpPr>
          <p:nvPr>
            <p:ph type="body" sz="quarter" idx="17" hasCustomPrompt="1"/>
          </p:nvPr>
        </p:nvSpPr>
        <p:spPr>
          <a:xfrm>
            <a:off x="1212761" y="314905"/>
            <a:ext cx="9846303" cy="548640"/>
          </a:xfrm>
        </p:spPr>
        <p:txBody>
          <a:bodyPr>
            <a:noAutofit/>
          </a:bodyPr>
          <a:lstStyle>
            <a:lvl1pPr marL="0" algn="l" defTabSz="914400" rtl="0" eaLnBrk="1" latinLnBrk="0" hangingPunct="1">
              <a:lnSpc>
                <a:spcPct val="90000"/>
              </a:lnSpc>
              <a:spcBef>
                <a:spcPct val="0"/>
              </a:spcBef>
              <a:buNone/>
              <a:defRPr lang="en-US" sz="3600" b="1" i="0" kern="1200" dirty="0">
                <a:solidFill>
                  <a:srgbClr val="134B8E"/>
                </a:solidFill>
                <a:latin typeface="Arial" panose="020B0604020202020204" pitchFamily="34" charset="0"/>
                <a:ea typeface="+mj-ea"/>
                <a:cs typeface="Arial" panose="020B0604020202020204" pitchFamily="34" charset="0"/>
              </a:defRPr>
            </a:lvl1pPr>
          </a:lstStyle>
          <a:p>
            <a:r>
              <a:rPr lang="en-US" dirty="0"/>
              <a:t>Click to add Title</a:t>
            </a:r>
          </a:p>
        </p:txBody>
      </p:sp>
    </p:spTree>
    <p:extLst>
      <p:ext uri="{BB962C8B-B14F-4D97-AF65-F5344CB8AC3E}">
        <p14:creationId xmlns:p14="http://schemas.microsoft.com/office/powerpoint/2010/main" val="1917307355"/>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4F392D0-5797-8534-99EA-62C816C446FB}"/>
              </a:ext>
            </a:extLst>
          </p:cNvPr>
          <p:cNvSpPr>
            <a:spLocks noGrp="1"/>
          </p:cNvSpPr>
          <p:nvPr>
            <p:ph type="pic" idx="1" hasCustomPrompt="1"/>
          </p:nvPr>
        </p:nvSpPr>
        <p:spPr>
          <a:xfrm>
            <a:off x="838200" y="4000501"/>
            <a:ext cx="10612582" cy="1841500"/>
          </a:xfrm>
        </p:spPr>
        <p:txBody>
          <a:bodyPr>
            <a:normAutofit/>
          </a:bodyPr>
          <a:lstStyle>
            <a:lvl1pPr marL="0" indent="0">
              <a:buNone/>
              <a:defRPr sz="1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add picture</a:t>
            </a:r>
          </a:p>
        </p:txBody>
      </p:sp>
      <p:sp>
        <p:nvSpPr>
          <p:cNvPr id="4" name="Text Placeholder 3">
            <a:extLst>
              <a:ext uri="{FF2B5EF4-FFF2-40B4-BE49-F238E27FC236}">
                <a16:creationId xmlns:a16="http://schemas.microsoft.com/office/drawing/2014/main" id="{C3A20A09-51CE-16F2-28C6-6195A1092048}"/>
              </a:ext>
            </a:extLst>
          </p:cNvPr>
          <p:cNvSpPr>
            <a:spLocks noGrp="1"/>
          </p:cNvSpPr>
          <p:nvPr>
            <p:ph type="body" sz="half" idx="2" hasCustomPrompt="1"/>
          </p:nvPr>
        </p:nvSpPr>
        <p:spPr>
          <a:xfrm>
            <a:off x="838200" y="1538294"/>
            <a:ext cx="3212667" cy="2275171"/>
          </a:xfrm>
        </p:spPr>
        <p:txBody>
          <a:bodyPr/>
          <a:lstStyle>
            <a:lvl1pPr marL="0" indent="0">
              <a:buNone/>
              <a:defRPr sz="1600">
                <a:solidFill>
                  <a:schemeClr val="tx1">
                    <a:lumMod val="65000"/>
                    <a:lumOff val="3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5" name="Text Placeholder 3">
            <a:extLst>
              <a:ext uri="{FF2B5EF4-FFF2-40B4-BE49-F238E27FC236}">
                <a16:creationId xmlns:a16="http://schemas.microsoft.com/office/drawing/2014/main" id="{3042203B-A768-3761-A4D6-8C4E271BF128}"/>
              </a:ext>
            </a:extLst>
          </p:cNvPr>
          <p:cNvSpPr>
            <a:spLocks noGrp="1"/>
          </p:cNvSpPr>
          <p:nvPr>
            <p:ph type="body" sz="half" idx="13" hasCustomPrompt="1"/>
          </p:nvPr>
        </p:nvSpPr>
        <p:spPr>
          <a:xfrm>
            <a:off x="4538158" y="1538294"/>
            <a:ext cx="3212667" cy="2275171"/>
          </a:xfrm>
        </p:spPr>
        <p:txBody>
          <a:bodyPr/>
          <a:lstStyle>
            <a:lvl1pPr marL="0" indent="0">
              <a:buNone/>
              <a:defRPr sz="1600">
                <a:solidFill>
                  <a:schemeClr val="tx1">
                    <a:lumMod val="65000"/>
                    <a:lumOff val="3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6" name="Text Placeholder 3">
            <a:extLst>
              <a:ext uri="{FF2B5EF4-FFF2-40B4-BE49-F238E27FC236}">
                <a16:creationId xmlns:a16="http://schemas.microsoft.com/office/drawing/2014/main" id="{55F6DFBA-3AEF-6FC9-ECC6-452EB8A7B17D}"/>
              </a:ext>
            </a:extLst>
          </p:cNvPr>
          <p:cNvSpPr>
            <a:spLocks noGrp="1"/>
          </p:cNvSpPr>
          <p:nvPr>
            <p:ph type="body" sz="half" idx="14" hasCustomPrompt="1"/>
          </p:nvPr>
        </p:nvSpPr>
        <p:spPr>
          <a:xfrm>
            <a:off x="8238115" y="1538294"/>
            <a:ext cx="3212667" cy="2275171"/>
          </a:xfrm>
        </p:spPr>
        <p:txBody>
          <a:bodyPr/>
          <a:lstStyle>
            <a:lvl1pPr marL="0" indent="0">
              <a:buNone/>
              <a:defRPr sz="1600">
                <a:solidFill>
                  <a:schemeClr val="tx1">
                    <a:lumMod val="65000"/>
                    <a:lumOff val="3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9" name="Text Placeholder 7">
            <a:extLst>
              <a:ext uri="{FF2B5EF4-FFF2-40B4-BE49-F238E27FC236}">
                <a16:creationId xmlns:a16="http://schemas.microsoft.com/office/drawing/2014/main" id="{01B8B4A3-515F-F805-BAA1-D59A67927E34}"/>
              </a:ext>
            </a:extLst>
          </p:cNvPr>
          <p:cNvSpPr>
            <a:spLocks noGrp="1"/>
          </p:cNvSpPr>
          <p:nvPr>
            <p:ph type="body" sz="quarter" idx="17" hasCustomPrompt="1"/>
          </p:nvPr>
        </p:nvSpPr>
        <p:spPr>
          <a:xfrm>
            <a:off x="429768" y="6583680"/>
            <a:ext cx="4114800" cy="274320"/>
          </a:xfrm>
        </p:spPr>
        <p:txBody>
          <a:bodyPr anchor="ctr">
            <a:normAutofit/>
          </a:bodyPr>
          <a:lstStyle>
            <a:lvl1pPr>
              <a:defRPr sz="1200">
                <a:solidFill>
                  <a:schemeClr val="tx1">
                    <a:lumMod val="75000"/>
                    <a:lumOff val="25000"/>
                  </a:schemeClr>
                </a:solidFill>
              </a:defRPr>
            </a:lvl1pPr>
          </a:lstStyle>
          <a:p>
            <a:r>
              <a:rPr lang="en-CA" dirty="0"/>
              <a:t>&lt;insert presentation section&gt;</a:t>
            </a:r>
            <a:endParaRPr lang="en-US" dirty="0"/>
          </a:p>
        </p:txBody>
      </p:sp>
      <p:sp>
        <p:nvSpPr>
          <p:cNvPr id="12" name="Slide Number Placeholder 6">
            <a:extLst>
              <a:ext uri="{FF2B5EF4-FFF2-40B4-BE49-F238E27FC236}">
                <a16:creationId xmlns:a16="http://schemas.microsoft.com/office/drawing/2014/main" id="{F72AC1C3-B1CA-B6DF-F7C0-AA1725D47525}"/>
              </a:ext>
            </a:extLst>
          </p:cNvPr>
          <p:cNvSpPr>
            <a:spLocks noGrp="1"/>
          </p:cNvSpPr>
          <p:nvPr>
            <p:ph type="sldNum" sz="quarter" idx="12"/>
          </p:nvPr>
        </p:nvSpPr>
        <p:spPr>
          <a:xfrm>
            <a:off x="11790266" y="6583680"/>
            <a:ext cx="401734" cy="274320"/>
          </a:xfrm>
        </p:spPr>
        <p:txBody>
          <a:bodyPr/>
          <a:lstStyle/>
          <a:p>
            <a:fld id="{E130FD56-1AA9-EE4C-9ADF-6D63C47D8FD2}" type="slidenum">
              <a:rPr lang="en-US" smtClean="0"/>
              <a:pPr/>
              <a:t>‹#›</a:t>
            </a:fld>
            <a:endParaRPr lang="en-US" dirty="0"/>
          </a:p>
        </p:txBody>
      </p:sp>
      <p:sp>
        <p:nvSpPr>
          <p:cNvPr id="13" name="Title 1">
            <a:extLst>
              <a:ext uri="{FF2B5EF4-FFF2-40B4-BE49-F238E27FC236}">
                <a16:creationId xmlns:a16="http://schemas.microsoft.com/office/drawing/2014/main" id="{DDAE137E-6D70-8DBD-E2F4-B6A0F43B5D74}"/>
              </a:ext>
            </a:extLst>
          </p:cNvPr>
          <p:cNvSpPr>
            <a:spLocks noGrp="1"/>
          </p:cNvSpPr>
          <p:nvPr>
            <p:ph type="title" hasCustomPrompt="1"/>
          </p:nvPr>
        </p:nvSpPr>
        <p:spPr>
          <a:xfrm>
            <a:off x="1212761" y="314905"/>
            <a:ext cx="8769439" cy="549275"/>
          </a:xfrm>
        </p:spPr>
        <p:txBody>
          <a:bodyPr/>
          <a:lstStyle/>
          <a:p>
            <a:r>
              <a:rPr lang="en-US" dirty="0"/>
              <a:t>Click to add Title</a:t>
            </a:r>
          </a:p>
        </p:txBody>
      </p:sp>
    </p:spTree>
    <p:extLst>
      <p:ext uri="{BB962C8B-B14F-4D97-AF65-F5344CB8AC3E}">
        <p14:creationId xmlns:p14="http://schemas.microsoft.com/office/powerpoint/2010/main" val="4114565368"/>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5A81BE7-DBED-A8E0-99C6-185F4A97213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2125B7C-93A5-A521-BB9C-FBB144135C14}"/>
              </a:ext>
            </a:extLst>
          </p:cNvPr>
          <p:cNvPicPr>
            <a:picLocks noChangeAspect="1"/>
          </p:cNvPicPr>
          <p:nvPr/>
        </p:nvPicPr>
        <p:blipFill rotWithShape="1">
          <a:blip r:embed="rId2">
            <a:extLst>
              <a:ext uri="{28A0092B-C50C-407E-A947-70E740481C1C}">
                <a14:useLocalDpi xmlns:a14="http://schemas.microsoft.com/office/drawing/2010/main" val="0"/>
              </a:ext>
            </a:extLst>
          </a:blip>
          <a:srcRect l="3109" t="5769" r="9793" b="7133"/>
          <a:stretch/>
        </p:blipFill>
        <p:spPr>
          <a:xfrm>
            <a:off x="0" y="9832"/>
            <a:ext cx="12192000" cy="6858000"/>
          </a:xfrm>
          <a:prstGeom prst="rect">
            <a:avLst/>
          </a:prstGeom>
        </p:spPr>
      </p:pic>
      <p:sp>
        <p:nvSpPr>
          <p:cNvPr id="8" name="Rectangle 7">
            <a:extLst>
              <a:ext uri="{FF2B5EF4-FFF2-40B4-BE49-F238E27FC236}">
                <a16:creationId xmlns:a16="http://schemas.microsoft.com/office/drawing/2014/main" id="{0D9902BC-837A-466C-AC70-2A0CAA15CAF8}"/>
              </a:ext>
            </a:extLst>
          </p:cNvPr>
          <p:cNvSpPr/>
          <p:nvPr/>
        </p:nvSpPr>
        <p:spPr>
          <a:xfrm>
            <a:off x="0" y="0"/>
            <a:ext cx="12192000" cy="6867832"/>
          </a:xfrm>
          <a:prstGeom prst="rect">
            <a:avLst/>
          </a:prstGeom>
          <a:gradFill>
            <a:gsLst>
              <a:gs pos="0">
                <a:schemeClr val="accent1">
                  <a:lumMod val="5000"/>
                  <a:lumOff val="95000"/>
                  <a:alpha val="0"/>
                </a:schemeClr>
              </a:gs>
              <a:gs pos="100000">
                <a:srgbClr val="0A98D5"/>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A911CF1-04A0-2E42-289E-CE68E9B75071}"/>
              </a:ext>
            </a:extLst>
          </p:cNvPr>
          <p:cNvPicPr>
            <a:picLocks noChangeAspect="1"/>
          </p:cNvPicPr>
          <p:nvPr/>
        </p:nvPicPr>
        <p:blipFill>
          <a:blip r:embed="rId3"/>
          <a:srcRect/>
          <a:stretch/>
        </p:blipFill>
        <p:spPr>
          <a:xfrm>
            <a:off x="8409677" y="500120"/>
            <a:ext cx="3623572" cy="905893"/>
          </a:xfrm>
          <a:prstGeom prst="rect">
            <a:avLst/>
          </a:prstGeom>
        </p:spPr>
      </p:pic>
      <p:sp>
        <p:nvSpPr>
          <p:cNvPr id="2" name="Title 1">
            <a:extLst>
              <a:ext uri="{FF2B5EF4-FFF2-40B4-BE49-F238E27FC236}">
                <a16:creationId xmlns:a16="http://schemas.microsoft.com/office/drawing/2014/main" id="{407A3280-4589-3ABE-8C92-FEC996DC2B2D}"/>
              </a:ext>
            </a:extLst>
          </p:cNvPr>
          <p:cNvSpPr>
            <a:spLocks noGrp="1"/>
          </p:cNvSpPr>
          <p:nvPr>
            <p:ph type="ctrTitle" hasCustomPrompt="1"/>
          </p:nvPr>
        </p:nvSpPr>
        <p:spPr>
          <a:xfrm>
            <a:off x="4939048" y="3236786"/>
            <a:ext cx="6939565" cy="1790441"/>
          </a:xfrm>
        </p:spPr>
        <p:txBody>
          <a:bodyPr anchor="t"/>
          <a:lstStyle>
            <a:lvl1pPr algn="r">
              <a:defRPr sz="4400">
                <a:solidFill>
                  <a:srgbClr val="134B8E"/>
                </a:solidFill>
                <a:latin typeface="Arial" panose="020B0604020202020204" pitchFamily="34" charset="0"/>
                <a:cs typeface="Arial" panose="020B0604020202020204" pitchFamily="34" charset="0"/>
              </a:defRPr>
            </a:lvl1pPr>
          </a:lstStyle>
          <a:p>
            <a:r>
              <a:rPr lang="en-US" dirty="0"/>
              <a:t>Click to add transition title</a:t>
            </a:r>
          </a:p>
        </p:txBody>
      </p:sp>
    </p:spTree>
    <p:extLst>
      <p:ext uri="{BB962C8B-B14F-4D97-AF65-F5344CB8AC3E}">
        <p14:creationId xmlns:p14="http://schemas.microsoft.com/office/powerpoint/2010/main" val="349311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7FFDCF-6367-A6AD-21AF-CEC1503DE470}"/>
              </a:ext>
            </a:extLst>
          </p:cNvPr>
          <p:cNvPicPr>
            <a:picLocks noChangeAspect="1"/>
          </p:cNvPicPr>
          <p:nvPr/>
        </p:nvPicPr>
        <p:blipFill rotWithShape="1">
          <a:blip r:embed="rId13">
            <a:extLst>
              <a:ext uri="{28A0092B-C50C-407E-A947-70E740481C1C}">
                <a14:useLocalDpi xmlns:a14="http://schemas.microsoft.com/office/drawing/2010/main" val="0"/>
              </a:ext>
            </a:extLst>
          </a:blip>
          <a:srcRect b="87615"/>
          <a:stretch/>
        </p:blipFill>
        <p:spPr>
          <a:xfrm>
            <a:off x="0" y="26594"/>
            <a:ext cx="12192000" cy="1010487"/>
          </a:xfrm>
          <a:prstGeom prst="rect">
            <a:avLst/>
          </a:prstGeom>
        </p:spPr>
      </p:pic>
      <p:sp>
        <p:nvSpPr>
          <p:cNvPr id="3" name="Text Placeholder 2">
            <a:extLst>
              <a:ext uri="{FF2B5EF4-FFF2-40B4-BE49-F238E27FC236}">
                <a16:creationId xmlns:a16="http://schemas.microsoft.com/office/drawing/2014/main" id="{C1C64C0A-C593-7A5B-8669-785369D6BCB9}"/>
              </a:ext>
            </a:extLst>
          </p:cNvPr>
          <p:cNvSpPr>
            <a:spLocks noGrp="1"/>
          </p:cNvSpPr>
          <p:nvPr>
            <p:ph type="body" idx="1"/>
          </p:nvPr>
        </p:nvSpPr>
        <p:spPr>
          <a:xfrm>
            <a:off x="838200" y="1620692"/>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AD041964-6D63-D1E3-DBCA-79B9814BF306}"/>
              </a:ext>
            </a:extLst>
          </p:cNvPr>
          <p:cNvSpPr>
            <a:spLocks noGrp="1"/>
          </p:cNvSpPr>
          <p:nvPr>
            <p:ph type="sldNum" sz="quarter" idx="4"/>
          </p:nvPr>
        </p:nvSpPr>
        <p:spPr>
          <a:xfrm>
            <a:off x="11790266" y="6583680"/>
            <a:ext cx="401734" cy="274320"/>
          </a:xfrm>
          <a:prstGeom prst="rect">
            <a:avLst/>
          </a:prstGeom>
        </p:spPr>
        <p:txBody>
          <a:bodyPr vert="horz" lIns="91440" tIns="45720" rIns="91440" bIns="45720" rtlCol="0" anchor="ctr"/>
          <a:lstStyle>
            <a:lvl1pPr algn="r">
              <a:defRPr sz="1200">
                <a:solidFill>
                  <a:schemeClr val="tx1">
                    <a:lumMod val="75000"/>
                    <a:lumOff val="25000"/>
                  </a:schemeClr>
                </a:solidFill>
                <a:latin typeface="Arial Narrow" panose="020B0606020202030204" pitchFamily="34" charset="0"/>
              </a:defRPr>
            </a:lvl1pPr>
          </a:lstStyle>
          <a:p>
            <a:fld id="{E130FD56-1AA9-EE4C-9ADF-6D63C47D8FD2}" type="slidenum">
              <a:rPr lang="en-US" smtClean="0"/>
              <a:pPr/>
              <a:t>‹#›</a:t>
            </a:fld>
            <a:endParaRPr lang="en-US" dirty="0"/>
          </a:p>
        </p:txBody>
      </p:sp>
      <p:sp>
        <p:nvSpPr>
          <p:cNvPr id="2" name="Title Placeholder 1">
            <a:extLst>
              <a:ext uri="{FF2B5EF4-FFF2-40B4-BE49-F238E27FC236}">
                <a16:creationId xmlns:a16="http://schemas.microsoft.com/office/drawing/2014/main" id="{226ED1AC-5058-206E-59DC-BAE93F87FE69}"/>
              </a:ext>
            </a:extLst>
          </p:cNvPr>
          <p:cNvSpPr>
            <a:spLocks noGrp="1"/>
          </p:cNvSpPr>
          <p:nvPr>
            <p:ph type="title"/>
          </p:nvPr>
        </p:nvSpPr>
        <p:spPr>
          <a:xfrm>
            <a:off x="1212761" y="314905"/>
            <a:ext cx="8769439" cy="549275"/>
          </a:xfrm>
          <a:prstGeom prst="rect">
            <a:avLst/>
          </a:prstGeom>
        </p:spPr>
        <p:txBody>
          <a:bodyPr vert="horz" lIns="91440" tIns="45720" rIns="91440" bIns="45720" rtlCol="0" anchor="t">
            <a:noAutofit/>
          </a:bodyPr>
          <a:lstStyle/>
          <a:p>
            <a:r>
              <a:rPr lang="en-US" dirty="0"/>
              <a:t>Click to add Title</a:t>
            </a:r>
          </a:p>
        </p:txBody>
      </p:sp>
      <p:pic>
        <p:nvPicPr>
          <p:cNvPr id="5" name="Picture 4" descr="A picture containing shape&#10;&#10;Description automatically generated">
            <a:extLst>
              <a:ext uri="{FF2B5EF4-FFF2-40B4-BE49-F238E27FC236}">
                <a16:creationId xmlns:a16="http://schemas.microsoft.com/office/drawing/2014/main" id="{6A8EF5E5-4AA8-5BAF-13CE-E0A0A7FD614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290698" y="136173"/>
            <a:ext cx="555405" cy="749797"/>
          </a:xfrm>
          <a:prstGeom prst="rect">
            <a:avLst/>
          </a:prstGeom>
        </p:spPr>
      </p:pic>
      <p:cxnSp>
        <p:nvCxnSpPr>
          <p:cNvPr id="10" name="Straight Connector 9">
            <a:extLst>
              <a:ext uri="{FF2B5EF4-FFF2-40B4-BE49-F238E27FC236}">
                <a16:creationId xmlns:a16="http://schemas.microsoft.com/office/drawing/2014/main" id="{1A389839-B780-0E82-31CA-67ED1F2C92D9}"/>
              </a:ext>
            </a:extLst>
          </p:cNvPr>
          <p:cNvCxnSpPr/>
          <p:nvPr/>
        </p:nvCxnSpPr>
        <p:spPr>
          <a:xfrm>
            <a:off x="0" y="1037081"/>
            <a:ext cx="12192000" cy="0"/>
          </a:xfrm>
          <a:prstGeom prst="line">
            <a:avLst/>
          </a:prstGeom>
          <a:ln w="25400">
            <a:solidFill>
              <a:srgbClr val="0099FF"/>
            </a:solidFill>
          </a:ln>
        </p:spPr>
        <p:style>
          <a:lnRef idx="1">
            <a:schemeClr val="accent1"/>
          </a:lnRef>
          <a:fillRef idx="0">
            <a:schemeClr val="accent1"/>
          </a:fillRef>
          <a:effectRef idx="0">
            <a:schemeClr val="accent1"/>
          </a:effectRef>
          <a:fontRef idx="minor">
            <a:schemeClr val="tx1"/>
          </a:fontRef>
        </p:style>
      </p:cxnSp>
      <p:sp>
        <p:nvSpPr>
          <p:cNvPr id="11" name="Footer Placeholder 10">
            <a:extLst>
              <a:ext uri="{FF2B5EF4-FFF2-40B4-BE49-F238E27FC236}">
                <a16:creationId xmlns:a16="http://schemas.microsoft.com/office/drawing/2014/main" id="{DFD18843-1123-6378-46C2-BD1872608DDF}"/>
              </a:ext>
            </a:extLst>
          </p:cNvPr>
          <p:cNvSpPr>
            <a:spLocks noGrp="1"/>
          </p:cNvSpPr>
          <p:nvPr>
            <p:ph type="ftr" sz="quarter" idx="3"/>
          </p:nvPr>
        </p:nvSpPr>
        <p:spPr>
          <a:xfrm>
            <a:off x="429768" y="6583127"/>
            <a:ext cx="4114800" cy="274320"/>
          </a:xfrm>
          <a:prstGeom prst="rect">
            <a:avLst/>
          </a:prstGeom>
        </p:spPr>
        <p:txBody>
          <a:bodyPr vert="horz" lIns="91440" tIns="45720" rIns="91440" bIns="45720" rtlCol="0" anchor="ctr"/>
          <a:lstStyle>
            <a:lvl1pPr algn="l">
              <a:defRPr sz="1400">
                <a:solidFill>
                  <a:schemeClr val="tx1">
                    <a:lumMod val="75000"/>
                    <a:lumOff val="25000"/>
                  </a:schemeClr>
                </a:solidFill>
                <a:latin typeface="Arial" panose="020B0604020202020204" pitchFamily="34" charset="0"/>
                <a:cs typeface="Arial" panose="020B0604020202020204" pitchFamily="34" charset="0"/>
              </a:defRPr>
            </a:lvl1pPr>
          </a:lstStyle>
          <a:p>
            <a:r>
              <a:rPr lang="en-CA" dirty="0"/>
              <a:t>&lt;insert presentation section&gt;</a:t>
            </a:r>
            <a:endParaRPr lang="en-US" dirty="0"/>
          </a:p>
        </p:txBody>
      </p:sp>
      <p:sp>
        <p:nvSpPr>
          <p:cNvPr id="8" name="TextBox 7">
            <a:extLst>
              <a:ext uri="{FF2B5EF4-FFF2-40B4-BE49-F238E27FC236}">
                <a16:creationId xmlns:a16="http://schemas.microsoft.com/office/drawing/2014/main" id="{46A8DB09-AA11-E7E8-4904-87FAB15AC57F}"/>
              </a:ext>
            </a:extLst>
          </p:cNvPr>
          <p:cNvSpPr txBox="1"/>
          <p:nvPr/>
        </p:nvSpPr>
        <p:spPr>
          <a:xfrm>
            <a:off x="5943600" y="6583127"/>
            <a:ext cx="5902503" cy="274320"/>
          </a:xfrm>
          <a:prstGeom prst="rect">
            <a:avLst/>
          </a:prstGeom>
          <a:noFill/>
        </p:spPr>
        <p:txBody>
          <a:bodyPr wrap="square" rtlCol="0" anchor="ctr">
            <a:spAutoFit/>
          </a:bodyPr>
          <a:lstStyle/>
          <a:p>
            <a:pPr algn="r"/>
            <a:r>
              <a:rPr lang="en-US" sz="1400" dirty="0">
                <a:solidFill>
                  <a:srgbClr val="134B8E"/>
                </a:solidFill>
                <a:latin typeface="Arial" panose="020B0604020202020204" pitchFamily="34" charset="0"/>
                <a:cs typeface="Arial" panose="020B0604020202020204" pitchFamily="34" charset="0"/>
              </a:rPr>
              <a:t>Best Practices and Risk Management Options for Metal-Impacted Sites</a:t>
            </a:r>
          </a:p>
        </p:txBody>
      </p:sp>
      <p:cxnSp>
        <p:nvCxnSpPr>
          <p:cNvPr id="9" name="Straight Connector 8">
            <a:extLst>
              <a:ext uri="{FF2B5EF4-FFF2-40B4-BE49-F238E27FC236}">
                <a16:creationId xmlns:a16="http://schemas.microsoft.com/office/drawing/2014/main" id="{5978DC48-9D69-098A-99B5-4F152CB5CEC1}"/>
              </a:ext>
            </a:extLst>
          </p:cNvPr>
          <p:cNvCxnSpPr/>
          <p:nvPr/>
        </p:nvCxnSpPr>
        <p:spPr>
          <a:xfrm>
            <a:off x="0" y="6581001"/>
            <a:ext cx="12192000" cy="0"/>
          </a:xfrm>
          <a:prstGeom prst="line">
            <a:avLst/>
          </a:prstGeom>
          <a:ln w="9525">
            <a:solidFill>
              <a:srgbClr val="0099FF"/>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shape&#10;&#10;Description automatically generated">
            <a:extLst>
              <a:ext uri="{FF2B5EF4-FFF2-40B4-BE49-F238E27FC236}">
                <a16:creationId xmlns:a16="http://schemas.microsoft.com/office/drawing/2014/main" id="{9D38C23E-F175-7F54-A0AA-60A18F6A005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290698" y="136173"/>
            <a:ext cx="555405" cy="749797"/>
          </a:xfrm>
          <a:prstGeom prst="rect">
            <a:avLst/>
          </a:prstGeom>
        </p:spPr>
      </p:pic>
      <p:cxnSp>
        <p:nvCxnSpPr>
          <p:cNvPr id="13" name="Straight Connector 12">
            <a:extLst>
              <a:ext uri="{FF2B5EF4-FFF2-40B4-BE49-F238E27FC236}">
                <a16:creationId xmlns:a16="http://schemas.microsoft.com/office/drawing/2014/main" id="{02F20394-1A5D-098A-3720-92F3B7FE755B}"/>
              </a:ext>
            </a:extLst>
          </p:cNvPr>
          <p:cNvCxnSpPr/>
          <p:nvPr userDrawn="1"/>
        </p:nvCxnSpPr>
        <p:spPr>
          <a:xfrm>
            <a:off x="0" y="1037081"/>
            <a:ext cx="12192000" cy="0"/>
          </a:xfrm>
          <a:prstGeom prst="line">
            <a:avLst/>
          </a:prstGeom>
          <a:ln w="25400">
            <a:solidFill>
              <a:srgbClr val="0099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812706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hdr="0" dt="0"/>
  <p:txStyles>
    <p:titleStyle>
      <a:lvl1pPr algn="l" defTabSz="914400" rtl="0" eaLnBrk="1" latinLnBrk="0" hangingPunct="1">
        <a:lnSpc>
          <a:spcPct val="90000"/>
        </a:lnSpc>
        <a:spcBef>
          <a:spcPct val="0"/>
        </a:spcBef>
        <a:buNone/>
        <a:defRPr sz="3600" b="1" i="0" kern="1200">
          <a:solidFill>
            <a:srgbClr val="134B8E"/>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26.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chart" Target="../charts/char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hyperlink" Target="https://mywaterway.epa.gov/"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34.png"/><Relationship Id="rId4" Type="http://schemas.microsoft.com/office/2014/relationships/chartEx" Target="../charts/chartEx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42.jpg"/><Relationship Id="rId4" Type="http://schemas.openxmlformats.org/officeDocument/2006/relationships/image" Target="../media/image41.jpeg"/></Relationships>
</file>

<file path=ppt/slides/_rels/slide6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6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7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hyperlink" Target="https://ism-2.itrcweb.org/" TargetMode="External"/><Relationship Id="rId2" Type="http://schemas.openxmlformats.org/officeDocument/2006/relationships/hyperlink" Target="https://pubs.usgs.gov/circ/1360/" TargetMode="External"/><Relationship Id="rId1" Type="http://schemas.openxmlformats.org/officeDocument/2006/relationships/slideLayout" Target="../slideLayouts/slideLayout3.xml"/><Relationship Id="rId4" Type="http://schemas.openxmlformats.org/officeDocument/2006/relationships/hyperlink" Target="http://www.itrcweb.org/"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hyperlink" Target="https://www.chemspider.com/Chemical-Structure.32698485.html" TargetMode="External"/><Relationship Id="rId2" Type="http://schemas.openxmlformats.org/officeDocument/2006/relationships/hyperlink" Target="https://pubs.usgs.gov/circ/circ1133/organic.html" TargetMode="Externa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hyperlink" Target="https://www.siremlab.com/sediment-pore-water-sampler/" TargetMode="External"/><Relationship Id="rId2" Type="http://schemas.openxmlformats.org/officeDocument/2006/relationships/notesSlide" Target="../notesSlides/notesSlide81.xml"/><Relationship Id="rId1" Type="http://schemas.openxmlformats.org/officeDocument/2006/relationships/slideLayout" Target="../slideLayouts/slideLayout3.xml"/><Relationship Id="rId4" Type="http://schemas.openxmlformats.org/officeDocument/2006/relationships/hyperlink" Target="http://mercurypolicy.scripts.mit.edu/blog/?p=499"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3F14C5FF-D4AC-C8A8-9F37-BBCE422B724A}"/>
              </a:ext>
            </a:extLst>
          </p:cNvPr>
          <p:cNvSpPr>
            <a:spLocks noGrp="1"/>
          </p:cNvSpPr>
          <p:nvPr>
            <p:ph sz="quarter" idx="13"/>
          </p:nvPr>
        </p:nvSpPr>
        <p:spPr>
          <a:xfrm>
            <a:off x="782425" y="2775600"/>
            <a:ext cx="11007841" cy="1699064"/>
          </a:xfrm>
        </p:spPr>
        <p:txBody>
          <a:bodyPr>
            <a:normAutofit/>
          </a:bodyPr>
          <a:lstStyle/>
          <a:p>
            <a:pPr>
              <a:lnSpc>
                <a:spcPct val="100000"/>
              </a:lnSpc>
            </a:pPr>
            <a:r>
              <a:rPr lang="en-US" sz="4400" dirty="0">
                <a:solidFill>
                  <a:srgbClr val="002060"/>
                </a:solidFill>
                <a:ea typeface="+mn-ea"/>
              </a:rPr>
              <a:t>Best Practices and Risk Management Options for Metal-Impacted Sites</a:t>
            </a:r>
            <a:endParaRPr lang="en-US" dirty="0"/>
          </a:p>
        </p:txBody>
      </p:sp>
      <p:sp>
        <p:nvSpPr>
          <p:cNvPr id="5" name="Content Placeholder 4">
            <a:extLst>
              <a:ext uri="{FF2B5EF4-FFF2-40B4-BE49-F238E27FC236}">
                <a16:creationId xmlns:a16="http://schemas.microsoft.com/office/drawing/2014/main" id="{1A35A55E-EC85-FB4B-6D2C-8817C9183D89}"/>
              </a:ext>
            </a:extLst>
          </p:cNvPr>
          <p:cNvSpPr>
            <a:spLocks noGrp="1"/>
          </p:cNvSpPr>
          <p:nvPr>
            <p:ph sz="quarter" idx="14"/>
          </p:nvPr>
        </p:nvSpPr>
        <p:spPr/>
        <p:txBody>
          <a:bodyPr>
            <a:normAutofit fontScale="92500" lnSpcReduction="10000"/>
          </a:bodyPr>
          <a:lstStyle/>
          <a:p>
            <a:pPr>
              <a:spcBef>
                <a:spcPts val="0"/>
              </a:spcBef>
            </a:pPr>
            <a:r>
              <a:rPr lang="en-US" sz="2800" b="1" dirty="0">
                <a:solidFill>
                  <a:srgbClr val="002060"/>
                </a:solidFill>
              </a:rPr>
              <a:t>Ryan </a:t>
            </a:r>
            <a:r>
              <a:rPr lang="en-US" sz="2800" b="1" dirty="0" err="1">
                <a:solidFill>
                  <a:srgbClr val="002060"/>
                </a:solidFill>
              </a:rPr>
              <a:t>Fimmen</a:t>
            </a:r>
            <a:r>
              <a:rPr lang="en-US" sz="2800" b="1" dirty="0">
                <a:solidFill>
                  <a:srgbClr val="002060"/>
                </a:solidFill>
              </a:rPr>
              <a:t>, PhD</a:t>
            </a:r>
          </a:p>
          <a:p>
            <a:pPr>
              <a:spcBef>
                <a:spcPts val="0"/>
              </a:spcBef>
            </a:pPr>
            <a:r>
              <a:rPr lang="en-US" sz="2800" b="1" dirty="0">
                <a:solidFill>
                  <a:srgbClr val="002060"/>
                </a:solidFill>
              </a:rPr>
              <a:t>Geosyntec Consultants, Inc.</a:t>
            </a:r>
          </a:p>
        </p:txBody>
      </p:sp>
      <p:sp>
        <p:nvSpPr>
          <p:cNvPr id="18" name="Content Placeholder 17">
            <a:extLst>
              <a:ext uri="{FF2B5EF4-FFF2-40B4-BE49-F238E27FC236}">
                <a16:creationId xmlns:a16="http://schemas.microsoft.com/office/drawing/2014/main" id="{E2E7D23B-6F9C-F018-0E6E-DE2E6A89B8AC}"/>
              </a:ext>
            </a:extLst>
          </p:cNvPr>
          <p:cNvSpPr>
            <a:spLocks noGrp="1"/>
          </p:cNvSpPr>
          <p:nvPr>
            <p:ph sz="quarter" idx="15"/>
          </p:nvPr>
        </p:nvSpPr>
        <p:spPr/>
        <p:txBody>
          <a:bodyPr/>
          <a:lstStyle/>
          <a:p>
            <a:r>
              <a:rPr lang="en-US" dirty="0"/>
              <a:t>Summer 2023</a:t>
            </a:r>
            <a:endParaRPr kumimoji="0" lang="en-US" sz="1800" b="0" i="0" u="none" strike="noStrike" kern="1200" cap="none" spc="0" normalizeH="0" baseline="0" noProof="0" dirty="0">
              <a:ln>
                <a:noFill/>
              </a:ln>
              <a:solidFill>
                <a:srgbClr val="537DB9"/>
              </a:solidFill>
              <a:effectLst/>
              <a:uLnTx/>
              <a:uFillTx/>
              <a:latin typeface="Arial" panose="020B0604020202020204" pitchFamily="34" charset="0"/>
              <a:ea typeface="+mn-ea"/>
              <a:cs typeface="Arial" panose="020B0604020202020204" pitchFamily="34" charset="0"/>
            </a:endParaRPr>
          </a:p>
        </p:txBody>
      </p:sp>
      <p:sp>
        <p:nvSpPr>
          <p:cNvPr id="19" name="Slide Number Placeholder 18">
            <a:extLst>
              <a:ext uri="{FF2B5EF4-FFF2-40B4-BE49-F238E27FC236}">
                <a16:creationId xmlns:a16="http://schemas.microsoft.com/office/drawing/2014/main" id="{D244EA7A-30EC-DD20-0037-41CAF6BE3481}"/>
              </a:ext>
            </a:extLst>
          </p:cNvPr>
          <p:cNvSpPr>
            <a:spLocks noGrp="1"/>
          </p:cNvSpPr>
          <p:nvPr>
            <p:ph type="sldNum" sz="quarter" idx="12"/>
          </p:nvPr>
        </p:nvSpPr>
        <p:spPr/>
        <p:txBody>
          <a:bodyPr/>
          <a:lstStyle/>
          <a:p>
            <a:fld id="{E130FD56-1AA9-EE4C-9ADF-6D63C47D8FD2}" type="slidenum">
              <a:rPr lang="en-US" smtClean="0"/>
              <a:t>1</a:t>
            </a:fld>
            <a:endParaRPr lang="en-US"/>
          </a:p>
        </p:txBody>
      </p:sp>
    </p:spTree>
    <p:extLst>
      <p:ext uri="{BB962C8B-B14F-4D97-AF65-F5344CB8AC3E}">
        <p14:creationId xmlns:p14="http://schemas.microsoft.com/office/powerpoint/2010/main" val="2084175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58C16A4-0B36-5A13-975C-C08018BA53BF}"/>
              </a:ext>
            </a:extLst>
          </p:cNvPr>
          <p:cNvSpPr>
            <a:spLocks noGrp="1"/>
          </p:cNvSpPr>
          <p:nvPr>
            <p:ph type="body" sz="quarter" idx="13"/>
          </p:nvPr>
        </p:nvSpPr>
        <p:spPr/>
        <p:txBody>
          <a:bodyPr>
            <a:noAutofit/>
          </a:bodyPr>
          <a:lstStyle/>
          <a:p>
            <a:r>
              <a:rPr lang="en-US" sz="1400" dirty="0"/>
              <a:t>Overview</a:t>
            </a:r>
          </a:p>
        </p:txBody>
      </p:sp>
      <p:sp>
        <p:nvSpPr>
          <p:cNvPr id="7" name="Title 6">
            <a:extLst>
              <a:ext uri="{FF2B5EF4-FFF2-40B4-BE49-F238E27FC236}">
                <a16:creationId xmlns:a16="http://schemas.microsoft.com/office/drawing/2014/main" id="{CB855316-375A-ADBA-70CB-459CE9CC147E}"/>
              </a:ext>
            </a:extLst>
          </p:cNvPr>
          <p:cNvSpPr>
            <a:spLocks noGrp="1"/>
          </p:cNvSpPr>
          <p:nvPr>
            <p:ph type="title"/>
          </p:nvPr>
        </p:nvSpPr>
        <p:spPr/>
        <p:txBody>
          <a:bodyPr/>
          <a:lstStyle/>
          <a:p>
            <a:r>
              <a:rPr lang="en-US" dirty="0"/>
              <a:t>Poll Question 1</a:t>
            </a:r>
          </a:p>
        </p:txBody>
      </p:sp>
      <p:sp>
        <p:nvSpPr>
          <p:cNvPr id="8" name="Content Placeholder 7">
            <a:extLst>
              <a:ext uri="{FF2B5EF4-FFF2-40B4-BE49-F238E27FC236}">
                <a16:creationId xmlns:a16="http://schemas.microsoft.com/office/drawing/2014/main" id="{A4D217D1-5D0E-BCBB-5E4F-26C826748353}"/>
              </a:ext>
            </a:extLst>
          </p:cNvPr>
          <p:cNvSpPr>
            <a:spLocks noGrp="1"/>
          </p:cNvSpPr>
          <p:nvPr>
            <p:ph idx="1"/>
          </p:nvPr>
        </p:nvSpPr>
        <p:spPr>
          <a:xfrm>
            <a:off x="838200" y="1730654"/>
            <a:ext cx="10515600" cy="3099513"/>
          </a:xfrm>
        </p:spPr>
        <p:txBody>
          <a:bodyPr>
            <a:normAutofit/>
          </a:bodyPr>
          <a:lstStyle/>
          <a:p>
            <a:pPr marL="0" indent="0" algn="ctr">
              <a:buNone/>
            </a:pPr>
            <a:r>
              <a:rPr lang="en-US" sz="4000" dirty="0"/>
              <a:t>Do you have metal impacts at a site you manage, regulate, or consult on?</a:t>
            </a:r>
          </a:p>
        </p:txBody>
      </p:sp>
      <p:sp>
        <p:nvSpPr>
          <p:cNvPr id="3" name="Slide Number Placeholder 2">
            <a:extLst>
              <a:ext uri="{FF2B5EF4-FFF2-40B4-BE49-F238E27FC236}">
                <a16:creationId xmlns:a16="http://schemas.microsoft.com/office/drawing/2014/main" id="{013E6882-187A-EE9C-430B-94BBE4CB9700}"/>
              </a:ext>
            </a:extLst>
          </p:cNvPr>
          <p:cNvSpPr>
            <a:spLocks noGrp="1"/>
          </p:cNvSpPr>
          <p:nvPr>
            <p:ph type="sldNum" sz="quarter" idx="12"/>
          </p:nvPr>
        </p:nvSpPr>
        <p:spPr/>
        <p:txBody>
          <a:bodyPr/>
          <a:lstStyle/>
          <a:p>
            <a:fld id="{E130FD56-1AA9-EE4C-9ADF-6D63C47D8FD2}" type="slidenum">
              <a:rPr lang="en-US" smtClean="0"/>
              <a:pPr/>
              <a:t>10</a:t>
            </a:fld>
            <a:endParaRPr lang="en-US" dirty="0"/>
          </a:p>
        </p:txBody>
      </p:sp>
      <p:pic>
        <p:nvPicPr>
          <p:cNvPr id="2" name="Picture 1" descr="Qr code&#10;&#10;Description automatically generated">
            <a:extLst>
              <a:ext uri="{FF2B5EF4-FFF2-40B4-BE49-F238E27FC236}">
                <a16:creationId xmlns:a16="http://schemas.microsoft.com/office/drawing/2014/main" id="{804B101C-788A-4B29-BD9D-5A762AA624B2}"/>
              </a:ext>
            </a:extLst>
          </p:cNvPr>
          <p:cNvPicPr>
            <a:picLocks noChangeAspect="1"/>
          </p:cNvPicPr>
          <p:nvPr/>
        </p:nvPicPr>
        <p:blipFill>
          <a:blip r:embed="rId3"/>
          <a:stretch>
            <a:fillRect/>
          </a:stretch>
        </p:blipFill>
        <p:spPr>
          <a:xfrm>
            <a:off x="1361883" y="3429000"/>
            <a:ext cx="2857500" cy="2857500"/>
          </a:xfrm>
          <a:prstGeom prst="rect">
            <a:avLst/>
          </a:prstGeom>
        </p:spPr>
      </p:pic>
      <p:sp>
        <p:nvSpPr>
          <p:cNvPr id="4" name="Title 1">
            <a:extLst>
              <a:ext uri="{FF2B5EF4-FFF2-40B4-BE49-F238E27FC236}">
                <a16:creationId xmlns:a16="http://schemas.microsoft.com/office/drawing/2014/main" id="{8CC117AC-A24A-3AC7-45F3-279411B3E187}"/>
              </a:ext>
            </a:extLst>
          </p:cNvPr>
          <p:cNvSpPr txBox="1">
            <a:spLocks/>
          </p:cNvSpPr>
          <p:nvPr/>
        </p:nvSpPr>
        <p:spPr>
          <a:xfrm>
            <a:off x="4610471" y="3609018"/>
            <a:ext cx="6939565" cy="245815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i="0" kern="1200">
                <a:solidFill>
                  <a:srgbClr val="134B8E"/>
                </a:solidFill>
                <a:latin typeface="Arial" panose="020B0604020202020204" pitchFamily="34" charset="0"/>
                <a:ea typeface="+mj-ea"/>
                <a:cs typeface="Arial" panose="020B0604020202020204" pitchFamily="34" charset="0"/>
              </a:defRPr>
            </a:lvl1pPr>
          </a:lstStyle>
          <a:p>
            <a:r>
              <a:rPr lang="en-US" sz="2200" dirty="0"/>
              <a:t>Options to respond: </a:t>
            </a:r>
            <a:br>
              <a:rPr lang="en-US" sz="2200" dirty="0"/>
            </a:br>
            <a:br>
              <a:rPr lang="en-US" sz="2200" dirty="0"/>
            </a:br>
            <a:r>
              <a:rPr lang="en-US" sz="2200" dirty="0"/>
              <a:t>1. Text ‘ritsn200’ to 22333 to join session</a:t>
            </a:r>
            <a:br>
              <a:rPr lang="en-US" sz="2200" dirty="0"/>
            </a:br>
            <a:r>
              <a:rPr lang="en-US" sz="2200" dirty="0"/>
              <a:t>then enter response</a:t>
            </a:r>
            <a:br>
              <a:rPr lang="en-US" sz="2200" dirty="0"/>
            </a:br>
            <a:br>
              <a:rPr lang="en-US" sz="2200" dirty="0"/>
            </a:br>
            <a:r>
              <a:rPr lang="en-US" sz="2200" dirty="0"/>
              <a:t>2. Enter PollEv.com/ritsn200 in browser</a:t>
            </a:r>
            <a:br>
              <a:rPr lang="en-US" sz="2200" dirty="0"/>
            </a:br>
            <a:br>
              <a:rPr lang="en-US" sz="2200" dirty="0"/>
            </a:br>
            <a:r>
              <a:rPr lang="en-US" sz="2200" dirty="0"/>
              <a:t>3. Scan the QR code and open session in browser</a:t>
            </a:r>
          </a:p>
        </p:txBody>
      </p:sp>
    </p:spTree>
    <p:extLst>
      <p:ext uri="{BB962C8B-B14F-4D97-AF65-F5344CB8AC3E}">
        <p14:creationId xmlns:p14="http://schemas.microsoft.com/office/powerpoint/2010/main" val="156573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CF0154B-D2D8-0707-5D3C-5373F23EC8B0}"/>
              </a:ext>
            </a:extLst>
          </p:cNvPr>
          <p:cNvSpPr/>
          <p:nvPr/>
        </p:nvSpPr>
        <p:spPr bwMode="auto">
          <a:xfrm>
            <a:off x="1" y="1927041"/>
            <a:ext cx="3578942" cy="429768"/>
          </a:xfrm>
          <a:prstGeom prst="rect">
            <a:avLst/>
          </a:prstGeom>
          <a:solidFill>
            <a:srgbClr val="0099FF"/>
          </a:solidFill>
          <a:ln w="38100" cap="flat" cmpd="sng" algn="ctr">
            <a:noFill/>
            <a:prstDash val="solid"/>
            <a:round/>
            <a:headEnd type="none" w="med" len="med"/>
            <a:tailEnd type="none" w="med" len="med"/>
          </a:ln>
          <a:effectLst/>
        </p:spPr>
        <p:txBody>
          <a:bodyPr vert="horz" wrap="square" lIns="99276" tIns="49638" rIns="99276" bIns="49638" numCol="1" rtlCol="0" anchor="t" anchorCtr="0" compatLnSpc="1">
            <a:prstTxWarp prst="textNoShape">
              <a:avLst/>
            </a:prstTxWarp>
            <a:spAutoFit/>
          </a:bodyPr>
          <a:lstStyle/>
          <a:p>
            <a:pPr marL="0" marR="0" indent="0" algn="ctr" defTabSz="992188"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bg1"/>
              </a:solidFill>
              <a:effectLst/>
              <a:latin typeface="Arial" charset="0"/>
            </a:endParaRPr>
          </a:p>
        </p:txBody>
      </p:sp>
      <p:sp>
        <p:nvSpPr>
          <p:cNvPr id="2" name="Content Placeholder 1">
            <a:extLst>
              <a:ext uri="{FF2B5EF4-FFF2-40B4-BE49-F238E27FC236}">
                <a16:creationId xmlns:a16="http://schemas.microsoft.com/office/drawing/2014/main" id="{7BEFCD76-5AEF-56DE-1D19-187B07096F79}"/>
              </a:ext>
            </a:extLst>
          </p:cNvPr>
          <p:cNvSpPr>
            <a:spLocks noGrp="1"/>
          </p:cNvSpPr>
          <p:nvPr>
            <p:ph idx="1"/>
          </p:nvPr>
        </p:nvSpPr>
        <p:spPr/>
        <p:txBody>
          <a:bodyPr/>
          <a:lstStyle/>
          <a:p>
            <a:r>
              <a:rPr lang="en-US" dirty="0"/>
              <a:t>Overview</a:t>
            </a:r>
          </a:p>
          <a:p>
            <a:r>
              <a:rPr lang="en-US" dirty="0">
                <a:solidFill>
                  <a:schemeClr val="bg1"/>
                </a:solidFill>
              </a:rPr>
              <a:t>Key chemistry</a:t>
            </a:r>
          </a:p>
          <a:p>
            <a:r>
              <a:rPr lang="en-US" dirty="0"/>
              <a:t>CSM development</a:t>
            </a:r>
          </a:p>
          <a:p>
            <a:r>
              <a:rPr lang="en-US" dirty="0"/>
              <a:t>Environmental site assessment for metals-impacted sites</a:t>
            </a:r>
          </a:p>
          <a:p>
            <a:r>
              <a:rPr lang="en-US" dirty="0"/>
              <a:t>Technical challenges at NAVFAC sites</a:t>
            </a:r>
          </a:p>
          <a:p>
            <a:r>
              <a:rPr lang="en-US" dirty="0"/>
              <a:t>Summary and closing statements</a:t>
            </a:r>
          </a:p>
        </p:txBody>
      </p:sp>
      <p:sp>
        <p:nvSpPr>
          <p:cNvPr id="3" name="Slide Number Placeholder 2">
            <a:extLst>
              <a:ext uri="{FF2B5EF4-FFF2-40B4-BE49-F238E27FC236}">
                <a16:creationId xmlns:a16="http://schemas.microsoft.com/office/drawing/2014/main" id="{9C430249-9DE5-058A-4229-CD4651ECB79C}"/>
              </a:ext>
            </a:extLst>
          </p:cNvPr>
          <p:cNvSpPr>
            <a:spLocks noGrp="1"/>
          </p:cNvSpPr>
          <p:nvPr>
            <p:ph type="sldNum" sz="quarter" idx="12"/>
          </p:nvPr>
        </p:nvSpPr>
        <p:spPr/>
        <p:txBody>
          <a:bodyPr/>
          <a:lstStyle/>
          <a:p>
            <a:fld id="{E130FD56-1AA9-EE4C-9ADF-6D63C47D8FD2}" type="slidenum">
              <a:rPr lang="en-US" smtClean="0"/>
              <a:pPr/>
              <a:t>11</a:t>
            </a:fld>
            <a:endParaRPr lang="en-US" dirty="0"/>
          </a:p>
        </p:txBody>
      </p:sp>
      <p:sp>
        <p:nvSpPr>
          <p:cNvPr id="4" name="Title 3">
            <a:extLst>
              <a:ext uri="{FF2B5EF4-FFF2-40B4-BE49-F238E27FC236}">
                <a16:creationId xmlns:a16="http://schemas.microsoft.com/office/drawing/2014/main" id="{795D2E60-9D20-702B-9B6A-CBB40E4C1118}"/>
              </a:ext>
            </a:extLst>
          </p:cNvPr>
          <p:cNvSpPr>
            <a:spLocks noGrp="1"/>
          </p:cNvSpPr>
          <p:nvPr>
            <p:ph type="title"/>
          </p:nvPr>
        </p:nvSpPr>
        <p:spPr/>
        <p:txBody>
          <a:bodyPr/>
          <a:lstStyle/>
          <a:p>
            <a:r>
              <a:rPr lang="en-US" dirty="0"/>
              <a:t>Presentation Overview</a:t>
            </a:r>
          </a:p>
        </p:txBody>
      </p:sp>
    </p:spTree>
    <p:extLst>
      <p:ext uri="{BB962C8B-B14F-4D97-AF65-F5344CB8AC3E}">
        <p14:creationId xmlns:p14="http://schemas.microsoft.com/office/powerpoint/2010/main" val="116743575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E6D73-63A1-350D-80CA-33D596D1FDCB}"/>
              </a:ext>
            </a:extLst>
          </p:cNvPr>
          <p:cNvSpPr>
            <a:spLocks noGrp="1"/>
          </p:cNvSpPr>
          <p:nvPr>
            <p:ph type="title"/>
          </p:nvPr>
        </p:nvSpPr>
        <p:spPr/>
        <p:txBody>
          <a:bodyPr/>
          <a:lstStyle/>
          <a:p>
            <a:r>
              <a:rPr lang="en-US" dirty="0"/>
              <a:t>Key Chemistry </a:t>
            </a:r>
          </a:p>
        </p:txBody>
      </p:sp>
      <p:sp>
        <p:nvSpPr>
          <p:cNvPr id="3" name="Slide Number Placeholder 2">
            <a:extLst>
              <a:ext uri="{FF2B5EF4-FFF2-40B4-BE49-F238E27FC236}">
                <a16:creationId xmlns:a16="http://schemas.microsoft.com/office/drawing/2014/main" id="{F8F2B59E-1CAD-A119-549D-E49FF907F0EA}"/>
              </a:ext>
            </a:extLst>
          </p:cNvPr>
          <p:cNvSpPr>
            <a:spLocks noGrp="1"/>
          </p:cNvSpPr>
          <p:nvPr>
            <p:ph type="sldNum" sz="quarter" idx="12"/>
          </p:nvPr>
        </p:nvSpPr>
        <p:spPr/>
        <p:txBody>
          <a:bodyPr/>
          <a:lstStyle/>
          <a:p>
            <a:fld id="{E130FD56-1AA9-EE4C-9ADF-6D63C47D8FD2}" type="slidenum">
              <a:rPr lang="en-US" smtClean="0"/>
              <a:t>12</a:t>
            </a:fld>
            <a:endParaRPr lang="en-US" dirty="0"/>
          </a:p>
        </p:txBody>
      </p:sp>
      <p:sp>
        <p:nvSpPr>
          <p:cNvPr id="4" name="Text Placeholder 3">
            <a:extLst>
              <a:ext uri="{FF2B5EF4-FFF2-40B4-BE49-F238E27FC236}">
                <a16:creationId xmlns:a16="http://schemas.microsoft.com/office/drawing/2014/main" id="{BBAF3B84-6906-935A-B14E-5E4E4301B453}"/>
              </a:ext>
            </a:extLst>
          </p:cNvPr>
          <p:cNvSpPr>
            <a:spLocks noGrp="1"/>
          </p:cNvSpPr>
          <p:nvPr>
            <p:ph type="body" sz="quarter" idx="13"/>
          </p:nvPr>
        </p:nvSpPr>
        <p:spPr/>
        <p:txBody>
          <a:bodyPr>
            <a:noAutofit/>
          </a:bodyPr>
          <a:lstStyle/>
          <a:p>
            <a:r>
              <a:rPr lang="en-US" sz="1400" dirty="0"/>
              <a:t>Key Chemistry</a:t>
            </a:r>
          </a:p>
        </p:txBody>
      </p:sp>
      <p:grpSp>
        <p:nvGrpSpPr>
          <p:cNvPr id="11" name="Group 10">
            <a:extLst>
              <a:ext uri="{FF2B5EF4-FFF2-40B4-BE49-F238E27FC236}">
                <a16:creationId xmlns:a16="http://schemas.microsoft.com/office/drawing/2014/main" id="{718228FC-62E2-763A-A273-4CA1A0D73502}"/>
              </a:ext>
            </a:extLst>
          </p:cNvPr>
          <p:cNvGrpSpPr/>
          <p:nvPr/>
        </p:nvGrpSpPr>
        <p:grpSpPr>
          <a:xfrm>
            <a:off x="1309569" y="1397000"/>
            <a:ext cx="2888585" cy="4546600"/>
            <a:chOff x="1309569" y="1397000"/>
            <a:chExt cx="2888585" cy="4546600"/>
          </a:xfrm>
        </p:grpSpPr>
        <p:sp>
          <p:nvSpPr>
            <p:cNvPr id="7" name="Rectangle 6">
              <a:extLst>
                <a:ext uri="{FF2B5EF4-FFF2-40B4-BE49-F238E27FC236}">
                  <a16:creationId xmlns:a16="http://schemas.microsoft.com/office/drawing/2014/main" id="{B4C7E6C2-65E4-C6D6-E15C-36B612324FC4}"/>
                </a:ext>
              </a:extLst>
            </p:cNvPr>
            <p:cNvSpPr/>
            <p:nvPr/>
          </p:nvSpPr>
          <p:spPr>
            <a:xfrm>
              <a:off x="1309569" y="1397000"/>
              <a:ext cx="2888585" cy="4546600"/>
            </a:xfrm>
            <a:prstGeom prst="rect">
              <a:avLst/>
            </a:prstGeom>
            <a:solidFill>
              <a:srgbClr val="134B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7" name="Rectangle 36">
              <a:extLst>
                <a:ext uri="{FF2B5EF4-FFF2-40B4-BE49-F238E27FC236}">
                  <a16:creationId xmlns:a16="http://schemas.microsoft.com/office/drawing/2014/main" id="{52D5D74F-0494-9898-51D8-D97E8CB809C8}"/>
                </a:ext>
              </a:extLst>
            </p:cNvPr>
            <p:cNvSpPr/>
            <p:nvPr/>
          </p:nvSpPr>
          <p:spPr>
            <a:xfrm>
              <a:off x="1759769" y="1638300"/>
              <a:ext cx="1988185" cy="369332"/>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1</a:t>
              </a:r>
            </a:p>
          </p:txBody>
        </p:sp>
        <p:sp>
          <p:nvSpPr>
            <p:cNvPr id="38" name="TextBox 37">
              <a:extLst>
                <a:ext uri="{FF2B5EF4-FFF2-40B4-BE49-F238E27FC236}">
                  <a16:creationId xmlns:a16="http://schemas.microsoft.com/office/drawing/2014/main" id="{174E7E4D-5763-ECF7-E84F-B25C1B9EE368}"/>
                </a:ext>
              </a:extLst>
            </p:cNvPr>
            <p:cNvSpPr txBox="1"/>
            <p:nvPr/>
          </p:nvSpPr>
          <p:spPr>
            <a:xfrm>
              <a:off x="1540940" y="2238758"/>
              <a:ext cx="2425842" cy="707886"/>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Reduction + Oxidation (Redox)</a:t>
              </a:r>
            </a:p>
          </p:txBody>
        </p:sp>
        <p:cxnSp>
          <p:nvCxnSpPr>
            <p:cNvPr id="39" name="Straight Arrow Connector 38">
              <a:extLst>
                <a:ext uri="{FF2B5EF4-FFF2-40B4-BE49-F238E27FC236}">
                  <a16:creationId xmlns:a16="http://schemas.microsoft.com/office/drawing/2014/main" id="{EEE9C52A-C7A2-1D36-8688-D3F9C28FAD43}"/>
                </a:ext>
              </a:extLst>
            </p:cNvPr>
            <p:cNvCxnSpPr>
              <a:cxnSpLocks/>
            </p:cNvCxnSpPr>
            <p:nvPr/>
          </p:nvCxnSpPr>
          <p:spPr>
            <a:xfrm>
              <a:off x="2753861" y="3304897"/>
              <a:ext cx="0" cy="990600"/>
            </a:xfrm>
            <a:prstGeom prst="straightConnector1">
              <a:avLst/>
            </a:prstGeom>
            <a:ln w="38100" cap="rnd">
              <a:solidFill>
                <a:schemeClr val="bg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96486492-C8DB-3ED6-1E47-522BC3058E15}"/>
                </a:ext>
              </a:extLst>
            </p:cNvPr>
            <p:cNvSpPr txBox="1"/>
            <p:nvPr/>
          </p:nvSpPr>
          <p:spPr>
            <a:xfrm>
              <a:off x="1580108" y="4427331"/>
              <a:ext cx="2386673" cy="1015663"/>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You remember electrons from high school, right?</a:t>
              </a:r>
            </a:p>
          </p:txBody>
        </p:sp>
      </p:grpSp>
      <p:grpSp>
        <p:nvGrpSpPr>
          <p:cNvPr id="6" name="Group 5">
            <a:extLst>
              <a:ext uri="{FF2B5EF4-FFF2-40B4-BE49-F238E27FC236}">
                <a16:creationId xmlns:a16="http://schemas.microsoft.com/office/drawing/2014/main" id="{088308A1-8073-11D6-DCFD-52A1EA7FE271}"/>
              </a:ext>
            </a:extLst>
          </p:cNvPr>
          <p:cNvGrpSpPr/>
          <p:nvPr/>
        </p:nvGrpSpPr>
        <p:grpSpPr>
          <a:xfrm>
            <a:off x="4665477" y="1397000"/>
            <a:ext cx="2861047" cy="4546600"/>
            <a:chOff x="4664878" y="1397000"/>
            <a:chExt cx="2861047" cy="4546600"/>
          </a:xfrm>
        </p:grpSpPr>
        <p:sp>
          <p:nvSpPr>
            <p:cNvPr id="9" name="Rectangle 8">
              <a:extLst>
                <a:ext uri="{FF2B5EF4-FFF2-40B4-BE49-F238E27FC236}">
                  <a16:creationId xmlns:a16="http://schemas.microsoft.com/office/drawing/2014/main" id="{A8241E8C-B9BD-DBBC-DA80-502C24D10DE6}"/>
                </a:ext>
              </a:extLst>
            </p:cNvPr>
            <p:cNvSpPr/>
            <p:nvPr/>
          </p:nvSpPr>
          <p:spPr>
            <a:xfrm>
              <a:off x="4664878" y="1397000"/>
              <a:ext cx="2861047" cy="4546600"/>
            </a:xfrm>
            <a:prstGeom prst="rect">
              <a:avLst/>
            </a:prstGeom>
            <a:solidFill>
              <a:srgbClr val="0A9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 name="Rectangle 52">
              <a:extLst>
                <a:ext uri="{FF2B5EF4-FFF2-40B4-BE49-F238E27FC236}">
                  <a16:creationId xmlns:a16="http://schemas.microsoft.com/office/drawing/2014/main" id="{73CF8D6B-7868-B49B-C28C-F6AB77B39E8E}"/>
                </a:ext>
              </a:extLst>
            </p:cNvPr>
            <p:cNvSpPr/>
            <p:nvPr/>
          </p:nvSpPr>
          <p:spPr>
            <a:xfrm>
              <a:off x="5101309" y="1630942"/>
              <a:ext cx="1988185" cy="369332"/>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2</a:t>
              </a:r>
            </a:p>
          </p:txBody>
        </p:sp>
        <p:sp>
          <p:nvSpPr>
            <p:cNvPr id="54" name="TextBox 53">
              <a:extLst>
                <a:ext uri="{FF2B5EF4-FFF2-40B4-BE49-F238E27FC236}">
                  <a16:creationId xmlns:a16="http://schemas.microsoft.com/office/drawing/2014/main" id="{9BE99AC7-79D4-9C59-389C-EA55274DD302}"/>
                </a:ext>
              </a:extLst>
            </p:cNvPr>
            <p:cNvSpPr txBox="1"/>
            <p:nvPr/>
          </p:nvSpPr>
          <p:spPr>
            <a:xfrm>
              <a:off x="5011889" y="2248932"/>
              <a:ext cx="2167024" cy="707886"/>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Attenuation + Transport</a:t>
              </a:r>
            </a:p>
          </p:txBody>
        </p:sp>
        <p:cxnSp>
          <p:nvCxnSpPr>
            <p:cNvPr id="55" name="Straight Arrow Connector 54">
              <a:extLst>
                <a:ext uri="{FF2B5EF4-FFF2-40B4-BE49-F238E27FC236}">
                  <a16:creationId xmlns:a16="http://schemas.microsoft.com/office/drawing/2014/main" id="{FC73DB78-5B1C-74BA-6958-9E990C231398}"/>
                </a:ext>
              </a:extLst>
            </p:cNvPr>
            <p:cNvCxnSpPr>
              <a:cxnSpLocks/>
            </p:cNvCxnSpPr>
            <p:nvPr/>
          </p:nvCxnSpPr>
          <p:spPr>
            <a:xfrm>
              <a:off x="6095401" y="3304897"/>
              <a:ext cx="0" cy="990600"/>
            </a:xfrm>
            <a:prstGeom prst="straightConnector1">
              <a:avLst/>
            </a:prstGeom>
            <a:ln w="38100" cap="rnd">
              <a:solidFill>
                <a:schemeClr val="bg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BD4D5166-2DE1-761E-C907-57DD8003572F}"/>
                </a:ext>
              </a:extLst>
            </p:cNvPr>
            <p:cNvSpPr txBox="1"/>
            <p:nvPr/>
          </p:nvSpPr>
          <p:spPr>
            <a:xfrm>
              <a:off x="5101310" y="4427331"/>
              <a:ext cx="1988183" cy="1015663"/>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How it </a:t>
              </a:r>
              <a:r>
                <a:rPr lang="en-US" sz="2000" spc="-100" dirty="0">
                  <a:solidFill>
                    <a:schemeClr val="bg1"/>
                  </a:solidFill>
                  <a:latin typeface="Arial Narrow" panose="020B0606020202030204" pitchFamily="34" charset="0"/>
                  <a:cs typeface="Arial" panose="020B0604020202020204" pitchFamily="34" charset="0"/>
                </a:rPr>
                <a:t>spreads</a:t>
              </a:r>
              <a:br>
                <a:rPr lang="en-US" sz="2000" spc="-1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and how it </a:t>
              </a:r>
            </a:p>
            <a:p>
              <a:pPr algn="ctr"/>
              <a:r>
                <a:rPr lang="en-US" sz="2000" dirty="0">
                  <a:solidFill>
                    <a:schemeClr val="bg1"/>
                  </a:solidFill>
                  <a:latin typeface="Arial" panose="020B0604020202020204" pitchFamily="34" charset="0"/>
                  <a:cs typeface="Arial" panose="020B0604020202020204" pitchFamily="34" charset="0"/>
                </a:rPr>
                <a:t>s p r e a d s </a:t>
              </a:r>
            </a:p>
          </p:txBody>
        </p:sp>
      </p:grpSp>
      <p:grpSp>
        <p:nvGrpSpPr>
          <p:cNvPr id="5" name="Group 4">
            <a:extLst>
              <a:ext uri="{FF2B5EF4-FFF2-40B4-BE49-F238E27FC236}">
                <a16:creationId xmlns:a16="http://schemas.microsoft.com/office/drawing/2014/main" id="{C65E974A-455B-CA11-9946-2EE70B5037C6}"/>
              </a:ext>
            </a:extLst>
          </p:cNvPr>
          <p:cNvGrpSpPr/>
          <p:nvPr/>
        </p:nvGrpSpPr>
        <p:grpSpPr>
          <a:xfrm>
            <a:off x="7992649" y="1397000"/>
            <a:ext cx="2861047" cy="4546600"/>
            <a:chOff x="7992649" y="1397000"/>
            <a:chExt cx="2861047" cy="4546600"/>
          </a:xfrm>
        </p:grpSpPr>
        <p:sp>
          <p:nvSpPr>
            <p:cNvPr id="10" name="Rectangle 9">
              <a:extLst>
                <a:ext uri="{FF2B5EF4-FFF2-40B4-BE49-F238E27FC236}">
                  <a16:creationId xmlns:a16="http://schemas.microsoft.com/office/drawing/2014/main" id="{DE47023C-CD7B-DD11-B74E-2FE1C855268A}"/>
                </a:ext>
              </a:extLst>
            </p:cNvPr>
            <p:cNvSpPr/>
            <p:nvPr/>
          </p:nvSpPr>
          <p:spPr>
            <a:xfrm>
              <a:off x="7992649" y="1397000"/>
              <a:ext cx="2861047" cy="4546600"/>
            </a:xfrm>
            <a:prstGeom prst="rect">
              <a:avLst/>
            </a:prstGeom>
            <a:solidFill>
              <a:srgbClr val="0A98D5">
                <a:alpha val="756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 name="Rectangle 56">
              <a:extLst>
                <a:ext uri="{FF2B5EF4-FFF2-40B4-BE49-F238E27FC236}">
                  <a16:creationId xmlns:a16="http://schemas.microsoft.com/office/drawing/2014/main" id="{082AD02F-FC17-0B8E-AC80-2C9A6F81B93E}"/>
                </a:ext>
              </a:extLst>
            </p:cNvPr>
            <p:cNvSpPr/>
            <p:nvPr/>
          </p:nvSpPr>
          <p:spPr>
            <a:xfrm>
              <a:off x="8429080" y="1638300"/>
              <a:ext cx="1988185" cy="369332"/>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3</a:t>
              </a:r>
            </a:p>
          </p:txBody>
        </p:sp>
        <p:sp>
          <p:nvSpPr>
            <p:cNvPr id="58" name="TextBox 57">
              <a:extLst>
                <a:ext uri="{FF2B5EF4-FFF2-40B4-BE49-F238E27FC236}">
                  <a16:creationId xmlns:a16="http://schemas.microsoft.com/office/drawing/2014/main" id="{0228D606-E860-D28A-4F15-B7EF410583DE}"/>
                </a:ext>
              </a:extLst>
            </p:cNvPr>
            <p:cNvSpPr txBox="1"/>
            <p:nvPr/>
          </p:nvSpPr>
          <p:spPr>
            <a:xfrm>
              <a:off x="8141502" y="2269536"/>
              <a:ext cx="2563340" cy="707886"/>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Bioavailability + Bioaccumulation</a:t>
              </a:r>
            </a:p>
          </p:txBody>
        </p:sp>
        <p:cxnSp>
          <p:nvCxnSpPr>
            <p:cNvPr id="59" name="Straight Arrow Connector 58">
              <a:extLst>
                <a:ext uri="{FF2B5EF4-FFF2-40B4-BE49-F238E27FC236}">
                  <a16:creationId xmlns:a16="http://schemas.microsoft.com/office/drawing/2014/main" id="{DD27D22A-9FBE-C41F-2C0A-0AC7E9B5D530}"/>
                </a:ext>
              </a:extLst>
            </p:cNvPr>
            <p:cNvCxnSpPr>
              <a:cxnSpLocks/>
            </p:cNvCxnSpPr>
            <p:nvPr/>
          </p:nvCxnSpPr>
          <p:spPr>
            <a:xfrm>
              <a:off x="9423172" y="3304897"/>
              <a:ext cx="0" cy="990600"/>
            </a:xfrm>
            <a:prstGeom prst="straightConnector1">
              <a:avLst/>
            </a:prstGeom>
            <a:ln w="38100" cap="rnd">
              <a:solidFill>
                <a:schemeClr val="bg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CBFBCB97-D31F-2054-A787-727D9674FD3A}"/>
                </a:ext>
              </a:extLst>
            </p:cNvPr>
            <p:cNvSpPr txBox="1"/>
            <p:nvPr/>
          </p:nvSpPr>
          <p:spPr>
            <a:xfrm>
              <a:off x="8234452" y="4427331"/>
              <a:ext cx="2377440" cy="1015663"/>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Who’s eating it?</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Are you eating them?</a:t>
              </a:r>
            </a:p>
          </p:txBody>
        </p:sp>
      </p:grpSp>
    </p:spTree>
    <p:extLst>
      <p:ext uri="{BB962C8B-B14F-4D97-AF65-F5344CB8AC3E}">
        <p14:creationId xmlns:p14="http://schemas.microsoft.com/office/powerpoint/2010/main" val="2870143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imated Oil Rig - ClipArt Best">
            <a:extLst>
              <a:ext uri="{FF2B5EF4-FFF2-40B4-BE49-F238E27FC236}">
                <a16:creationId xmlns:a16="http://schemas.microsoft.com/office/drawing/2014/main" id="{D77A5A5C-D92C-851E-8A0C-90C971638D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2360" y="1300947"/>
            <a:ext cx="2587906" cy="2587906"/>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8A7E8E52-CF8F-968F-587F-994C24C929D4}"/>
              </a:ext>
            </a:extLst>
          </p:cNvPr>
          <p:cNvSpPr>
            <a:spLocks noGrp="1"/>
          </p:cNvSpPr>
          <p:nvPr>
            <p:ph type="body" sz="quarter" idx="13"/>
          </p:nvPr>
        </p:nvSpPr>
        <p:spPr/>
        <p:txBody>
          <a:bodyPr>
            <a:noAutofit/>
          </a:bodyPr>
          <a:lstStyle/>
          <a:p>
            <a:r>
              <a:rPr lang="en-US" sz="1400" dirty="0"/>
              <a:t>Key Chemistry</a:t>
            </a:r>
          </a:p>
        </p:txBody>
      </p:sp>
      <p:sp>
        <p:nvSpPr>
          <p:cNvPr id="3" name="Title 2">
            <a:extLst>
              <a:ext uri="{FF2B5EF4-FFF2-40B4-BE49-F238E27FC236}">
                <a16:creationId xmlns:a16="http://schemas.microsoft.com/office/drawing/2014/main" id="{F064640B-DCAE-8521-704E-105D5B751529}"/>
              </a:ext>
            </a:extLst>
          </p:cNvPr>
          <p:cNvSpPr>
            <a:spLocks noGrp="1"/>
          </p:cNvSpPr>
          <p:nvPr>
            <p:ph type="title"/>
          </p:nvPr>
        </p:nvSpPr>
        <p:spPr/>
        <p:txBody>
          <a:bodyPr/>
          <a:lstStyle/>
          <a:p>
            <a:r>
              <a:rPr lang="en-US" dirty="0"/>
              <a:t>Redox Chemistry</a:t>
            </a:r>
          </a:p>
        </p:txBody>
      </p:sp>
      <p:sp>
        <p:nvSpPr>
          <p:cNvPr id="4" name="Content Placeholder 3">
            <a:extLst>
              <a:ext uri="{FF2B5EF4-FFF2-40B4-BE49-F238E27FC236}">
                <a16:creationId xmlns:a16="http://schemas.microsoft.com/office/drawing/2014/main" id="{C1FDCE29-BBAF-3960-9541-0AFAFF24BA52}"/>
              </a:ext>
            </a:extLst>
          </p:cNvPr>
          <p:cNvSpPr>
            <a:spLocks noGrp="1"/>
          </p:cNvSpPr>
          <p:nvPr>
            <p:ph idx="1"/>
          </p:nvPr>
        </p:nvSpPr>
        <p:spPr>
          <a:xfrm>
            <a:off x="838200" y="1305205"/>
            <a:ext cx="8117930" cy="4777078"/>
          </a:xfrm>
        </p:spPr>
        <p:txBody>
          <a:bodyPr>
            <a:normAutofit fontScale="92500" lnSpcReduction="10000"/>
          </a:bodyPr>
          <a:lstStyle/>
          <a:p>
            <a:pPr>
              <a:lnSpc>
                <a:spcPct val="100000"/>
              </a:lnSpc>
            </a:pPr>
            <a:r>
              <a:rPr lang="en-US" dirty="0"/>
              <a:t>Electrochemistry is about transfer of electrons</a:t>
            </a:r>
          </a:p>
          <a:p>
            <a:pPr lvl="1">
              <a:lnSpc>
                <a:spcPct val="100000"/>
              </a:lnSpc>
            </a:pPr>
            <a:r>
              <a:rPr lang="en-US" sz="2100" b="1" dirty="0"/>
              <a:t>OIL RIG: </a:t>
            </a:r>
            <a:r>
              <a:rPr lang="en-US" sz="2100" dirty="0"/>
              <a:t>oxidation is loss―reduction is gain</a:t>
            </a:r>
          </a:p>
          <a:p>
            <a:pPr lvl="1">
              <a:lnSpc>
                <a:spcPct val="100000"/>
              </a:lnSpc>
            </a:pPr>
            <a:r>
              <a:rPr lang="en-US" sz="2100" b="1" dirty="0"/>
              <a:t>LEO GER:</a:t>
            </a:r>
            <a:r>
              <a:rPr lang="en-US" sz="2100" dirty="0"/>
              <a:t> loss of electrons is oxidation―gain of electrons is reduction</a:t>
            </a:r>
          </a:p>
          <a:p>
            <a:pPr>
              <a:lnSpc>
                <a:spcPct val="100000"/>
              </a:lnSpc>
            </a:pPr>
            <a:r>
              <a:rPr lang="en-US" dirty="0"/>
              <a:t>Oxidation state is the number of electrons lost or gained</a:t>
            </a:r>
          </a:p>
          <a:p>
            <a:pPr lvl="1">
              <a:lnSpc>
                <a:spcPct val="100000"/>
              </a:lnSpc>
            </a:pPr>
            <a:r>
              <a:rPr lang="en-US" sz="2100" dirty="0"/>
              <a:t>Fe(0): elemental iron/ZVI</a:t>
            </a:r>
          </a:p>
          <a:p>
            <a:pPr lvl="1">
              <a:lnSpc>
                <a:spcPct val="100000"/>
              </a:lnSpc>
            </a:pPr>
            <a:r>
              <a:rPr lang="en-US" sz="2100" dirty="0"/>
              <a:t>Fe(II) or Fe</a:t>
            </a:r>
            <a:r>
              <a:rPr lang="en-US" sz="2100" baseline="30000" dirty="0"/>
              <a:t>2+</a:t>
            </a:r>
            <a:r>
              <a:rPr lang="en-US" sz="2100" dirty="0"/>
              <a:t>: ferrous iron (missing two electrons, oxidized)</a:t>
            </a:r>
          </a:p>
          <a:p>
            <a:pPr lvl="2">
              <a:lnSpc>
                <a:spcPct val="100000"/>
              </a:lnSpc>
            </a:pPr>
            <a:r>
              <a:rPr lang="en-US" sz="1700" dirty="0"/>
              <a:t>Reduced compared to ferric</a:t>
            </a:r>
          </a:p>
          <a:p>
            <a:pPr lvl="2">
              <a:lnSpc>
                <a:spcPct val="100000"/>
              </a:lnSpc>
            </a:pPr>
            <a:r>
              <a:rPr lang="en-US" sz="1700" dirty="0"/>
              <a:t>Tends to lose electrons to become ferric iron in the environment</a:t>
            </a:r>
          </a:p>
          <a:p>
            <a:pPr lvl="2">
              <a:lnSpc>
                <a:spcPct val="100000"/>
              </a:lnSpc>
            </a:pPr>
            <a:r>
              <a:rPr lang="en-US" sz="1700" dirty="0"/>
              <a:t>Sometimes the term “ferrous” just means containing iron</a:t>
            </a:r>
          </a:p>
          <a:p>
            <a:pPr lvl="1">
              <a:lnSpc>
                <a:spcPct val="100000"/>
              </a:lnSpc>
            </a:pPr>
            <a:r>
              <a:rPr lang="en-US" sz="2100" dirty="0"/>
              <a:t>Fe(III) or Fe</a:t>
            </a:r>
            <a:r>
              <a:rPr lang="en-US" sz="2100" baseline="30000" dirty="0"/>
              <a:t>3+</a:t>
            </a:r>
            <a:r>
              <a:rPr lang="en-US" sz="2100" dirty="0"/>
              <a:t>: ferric iron (missing three electrons, oxidized)</a:t>
            </a:r>
          </a:p>
          <a:p>
            <a:pPr>
              <a:lnSpc>
                <a:spcPct val="100000"/>
              </a:lnSpc>
            </a:pPr>
            <a:r>
              <a:rPr lang="en-US" dirty="0"/>
              <a:t>Two half reactions put together make a full reaction</a:t>
            </a:r>
          </a:p>
        </p:txBody>
      </p:sp>
      <p:sp>
        <p:nvSpPr>
          <p:cNvPr id="5" name="Slide Number Placeholder 4">
            <a:extLst>
              <a:ext uri="{FF2B5EF4-FFF2-40B4-BE49-F238E27FC236}">
                <a16:creationId xmlns:a16="http://schemas.microsoft.com/office/drawing/2014/main" id="{1B9AD759-B54A-3F07-C309-B6FCA3330F14}"/>
              </a:ext>
            </a:extLst>
          </p:cNvPr>
          <p:cNvSpPr>
            <a:spLocks noGrp="1"/>
          </p:cNvSpPr>
          <p:nvPr>
            <p:ph type="sldNum" sz="quarter" idx="12"/>
          </p:nvPr>
        </p:nvSpPr>
        <p:spPr/>
        <p:txBody>
          <a:bodyPr/>
          <a:lstStyle/>
          <a:p>
            <a:fld id="{E130FD56-1AA9-EE4C-9ADF-6D63C47D8FD2}" type="slidenum">
              <a:rPr lang="en-US" smtClean="0"/>
              <a:pPr/>
              <a:t>13</a:t>
            </a:fld>
            <a:endParaRPr lang="en-US" dirty="0"/>
          </a:p>
        </p:txBody>
      </p:sp>
      <p:pic>
        <p:nvPicPr>
          <p:cNvPr id="8" name="Picture 7" descr="Photograph of a lion with a maroon background.">
            <a:extLst>
              <a:ext uri="{FF2B5EF4-FFF2-40B4-BE49-F238E27FC236}">
                <a16:creationId xmlns:a16="http://schemas.microsoft.com/office/drawing/2014/main" id="{AE1BEC56-11C9-8E53-EA85-7F8687E3A7C0}"/>
              </a:ext>
            </a:extLst>
          </p:cNvPr>
          <p:cNvPicPr>
            <a:picLocks noChangeAspect="1"/>
          </p:cNvPicPr>
          <p:nvPr/>
        </p:nvPicPr>
        <p:blipFill rotWithShape="1">
          <a:blip r:embed="rId4"/>
          <a:srcRect l="21478" t="5654" r="30113" b="29028"/>
          <a:stretch/>
        </p:blipFill>
        <p:spPr>
          <a:xfrm>
            <a:off x="8956130" y="4082754"/>
            <a:ext cx="2834136" cy="2035787"/>
          </a:xfrm>
          <a:prstGeom prst="rect">
            <a:avLst/>
          </a:prstGeom>
          <a:effectLst>
            <a:outerShdw blurRad="152400" dist="76200" dir="2700000" algn="ctr" rotWithShape="0">
              <a:srgbClr val="000000">
                <a:alpha val="30000"/>
              </a:srgbClr>
            </a:outerShdw>
          </a:effectLst>
        </p:spPr>
      </p:pic>
      <p:sp>
        <p:nvSpPr>
          <p:cNvPr id="9" name="Speech Bubble: Oval 8">
            <a:extLst>
              <a:ext uri="{FF2B5EF4-FFF2-40B4-BE49-F238E27FC236}">
                <a16:creationId xmlns:a16="http://schemas.microsoft.com/office/drawing/2014/main" id="{93ABFDD9-DC89-AFC9-F81D-9728B627CED7}"/>
              </a:ext>
            </a:extLst>
          </p:cNvPr>
          <p:cNvSpPr/>
          <p:nvPr/>
        </p:nvSpPr>
        <p:spPr>
          <a:xfrm>
            <a:off x="9076267" y="4463618"/>
            <a:ext cx="1017941" cy="752867"/>
          </a:xfrm>
          <a:prstGeom prst="wedgeEllipseCallout">
            <a:avLst>
              <a:gd name="adj1" fmla="val 60989"/>
              <a:gd name="adj2" fmla="val 4041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GER</a:t>
            </a:r>
          </a:p>
        </p:txBody>
      </p:sp>
      <p:sp>
        <p:nvSpPr>
          <p:cNvPr id="6" name="TextBox 5">
            <a:extLst>
              <a:ext uri="{FF2B5EF4-FFF2-40B4-BE49-F238E27FC236}">
                <a16:creationId xmlns:a16="http://schemas.microsoft.com/office/drawing/2014/main" id="{ADC90BF1-676B-04D0-336D-3EBEF7F6AE8C}"/>
              </a:ext>
            </a:extLst>
          </p:cNvPr>
          <p:cNvSpPr txBox="1"/>
          <p:nvPr/>
        </p:nvSpPr>
        <p:spPr>
          <a:xfrm>
            <a:off x="386080" y="6207079"/>
            <a:ext cx="3649207" cy="307777"/>
          </a:xfrm>
          <a:prstGeom prst="rect">
            <a:avLst/>
          </a:prstGeom>
          <a:noFill/>
        </p:spPr>
        <p:txBody>
          <a:bodyPr wrap="square" rtlCol="0">
            <a:spAutoFit/>
          </a:bodyPr>
          <a:lstStyle/>
          <a:p>
            <a:r>
              <a:rPr lang="en-US" sz="1400" dirty="0">
                <a:solidFill>
                  <a:schemeClr val="tx1">
                    <a:lumMod val="75000"/>
                    <a:lumOff val="25000"/>
                  </a:schemeClr>
                </a:solidFill>
                <a:latin typeface="Arial" panose="020B0604020202020204" pitchFamily="34" charset="0"/>
                <a:cs typeface="Arial" panose="020B0604020202020204" pitchFamily="34" charset="0"/>
              </a:rPr>
              <a:t>ZVI: zerovalent iron</a:t>
            </a:r>
            <a:endParaRPr lang="en-US" sz="1400" dirty="0">
              <a:solidFill>
                <a:schemeClr val="tx1">
                  <a:lumMod val="75000"/>
                  <a:lumOff val="25000"/>
                </a:schemeClr>
              </a:solidFill>
              <a:cs typeface="Arial"/>
            </a:endParaRPr>
          </a:p>
        </p:txBody>
      </p:sp>
      <p:sp>
        <p:nvSpPr>
          <p:cNvPr id="7" name="Content Placeholder 9">
            <a:extLst>
              <a:ext uri="{FF2B5EF4-FFF2-40B4-BE49-F238E27FC236}">
                <a16:creationId xmlns:a16="http://schemas.microsoft.com/office/drawing/2014/main" id="{10FAE0B0-AD2F-008D-E1D8-33890B3F5BC0}"/>
              </a:ext>
            </a:extLst>
          </p:cNvPr>
          <p:cNvSpPr txBox="1">
            <a:spLocks/>
          </p:cNvSpPr>
          <p:nvPr/>
        </p:nvSpPr>
        <p:spPr>
          <a:xfrm>
            <a:off x="8101622" y="6331876"/>
            <a:ext cx="3760234" cy="28379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0"/>
              </a:spcBef>
            </a:pPr>
            <a:r>
              <a:rPr lang="en-US" sz="1400" dirty="0">
                <a:solidFill>
                  <a:schemeClr val="bg2">
                    <a:lumMod val="50000"/>
                  </a:schemeClr>
                </a:solidFill>
                <a:latin typeface="Arial Narrow" panose="020B0606020202030204" pitchFamily="34" charset="0"/>
              </a:rPr>
              <a:t>(Images from Microsoft PowerPoint 2023) </a:t>
            </a:r>
          </a:p>
        </p:txBody>
      </p:sp>
    </p:spTree>
    <p:extLst>
      <p:ext uri="{BB962C8B-B14F-4D97-AF65-F5344CB8AC3E}">
        <p14:creationId xmlns:p14="http://schemas.microsoft.com/office/powerpoint/2010/main" val="3609067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5C633E-1742-CFCC-D6C5-C5E2EB04B578}"/>
              </a:ext>
            </a:extLst>
          </p:cNvPr>
          <p:cNvSpPr>
            <a:spLocks noGrp="1"/>
          </p:cNvSpPr>
          <p:nvPr>
            <p:ph type="body" sz="quarter" idx="13"/>
          </p:nvPr>
        </p:nvSpPr>
        <p:spPr/>
        <p:txBody>
          <a:bodyPr>
            <a:noAutofit/>
          </a:bodyPr>
          <a:lstStyle/>
          <a:p>
            <a:r>
              <a:rPr lang="en-US" sz="1400" dirty="0"/>
              <a:t>Key Chemistry</a:t>
            </a:r>
          </a:p>
        </p:txBody>
      </p:sp>
      <p:sp>
        <p:nvSpPr>
          <p:cNvPr id="3" name="Title 2">
            <a:extLst>
              <a:ext uri="{FF2B5EF4-FFF2-40B4-BE49-F238E27FC236}">
                <a16:creationId xmlns:a16="http://schemas.microsoft.com/office/drawing/2014/main" id="{E922CFA6-EFF2-63F6-DDA2-B27EA754BB79}"/>
              </a:ext>
            </a:extLst>
          </p:cNvPr>
          <p:cNvSpPr>
            <a:spLocks noGrp="1"/>
          </p:cNvSpPr>
          <p:nvPr>
            <p:ph type="title"/>
          </p:nvPr>
        </p:nvSpPr>
        <p:spPr/>
        <p:txBody>
          <a:bodyPr/>
          <a:lstStyle/>
          <a:p>
            <a:r>
              <a:rPr lang="en-US" dirty="0"/>
              <a:t>Redox Effects</a:t>
            </a:r>
          </a:p>
        </p:txBody>
      </p:sp>
      <p:sp>
        <p:nvSpPr>
          <p:cNvPr id="4" name="Content Placeholder 3">
            <a:extLst>
              <a:ext uri="{FF2B5EF4-FFF2-40B4-BE49-F238E27FC236}">
                <a16:creationId xmlns:a16="http://schemas.microsoft.com/office/drawing/2014/main" id="{6E9964F5-7D79-2347-DA62-A98B1F57F124}"/>
              </a:ext>
            </a:extLst>
          </p:cNvPr>
          <p:cNvSpPr>
            <a:spLocks noGrp="1"/>
          </p:cNvSpPr>
          <p:nvPr>
            <p:ph idx="1"/>
          </p:nvPr>
        </p:nvSpPr>
        <p:spPr>
          <a:xfrm>
            <a:off x="838199" y="1348310"/>
            <a:ext cx="10763865" cy="3881542"/>
          </a:xfrm>
        </p:spPr>
        <p:txBody>
          <a:bodyPr>
            <a:normAutofit fontScale="92500" lnSpcReduction="20000"/>
          </a:bodyPr>
          <a:lstStyle/>
          <a:p>
            <a:pPr>
              <a:lnSpc>
                <a:spcPct val="100000"/>
              </a:lnSpc>
            </a:pPr>
            <a:r>
              <a:rPr lang="en-US" dirty="0"/>
              <a:t>Redox reactions change the oxidation state</a:t>
            </a:r>
          </a:p>
          <a:p>
            <a:pPr marL="1143000" lvl="1" indent="-457200">
              <a:lnSpc>
                <a:spcPct val="100000"/>
              </a:lnSpc>
            </a:pPr>
            <a:r>
              <a:rPr lang="en-US" dirty="0"/>
              <a:t>Example: corrosion of lead: Pb(0) to Pb(II)</a:t>
            </a:r>
          </a:p>
          <a:p>
            <a:pPr marL="1600200" lvl="2" indent="-457200">
              <a:lnSpc>
                <a:spcPct val="100000"/>
              </a:lnSpc>
            </a:pPr>
            <a:r>
              <a:rPr lang="en-US" dirty="0"/>
              <a:t>2Pb(s) + O</a:t>
            </a:r>
            <a:r>
              <a:rPr lang="en-US" baseline="-25000" dirty="0"/>
              <a:t>2</a:t>
            </a:r>
            <a:r>
              <a:rPr lang="en-US" dirty="0"/>
              <a:t>(g) + 2H</a:t>
            </a:r>
            <a:r>
              <a:rPr lang="en-US" baseline="-25000" dirty="0"/>
              <a:t>2</a:t>
            </a:r>
            <a:r>
              <a:rPr lang="en-US" dirty="0"/>
              <a:t>O(</a:t>
            </a:r>
            <a:r>
              <a:rPr lang="en-US" dirty="0" err="1"/>
              <a:t>aq</a:t>
            </a:r>
            <a:r>
              <a:rPr lang="en-US" dirty="0"/>
              <a:t>) </a:t>
            </a:r>
            <a:r>
              <a:rPr lang="en-US" dirty="0">
                <a:latin typeface="Arial Black" panose="020B0A04020102020204" pitchFamily="34" charset="0"/>
              </a:rPr>
              <a:t>→ </a:t>
            </a:r>
            <a:r>
              <a:rPr lang="en-US" dirty="0"/>
              <a:t>2Pb(OH)</a:t>
            </a:r>
            <a:r>
              <a:rPr lang="en-US" baseline="-25000" dirty="0"/>
              <a:t> 2</a:t>
            </a:r>
          </a:p>
          <a:p>
            <a:pPr marL="2057400" lvl="3" indent="-457200">
              <a:lnSpc>
                <a:spcPct val="100000"/>
              </a:lnSpc>
            </a:pPr>
            <a:r>
              <a:rPr lang="en-US" dirty="0"/>
              <a:t>Pb(s) </a:t>
            </a:r>
            <a:r>
              <a:rPr lang="en-US" dirty="0">
                <a:latin typeface="Arial Black" panose="020B0A04020102020204" pitchFamily="34" charset="0"/>
              </a:rPr>
              <a:t>→ </a:t>
            </a:r>
            <a:r>
              <a:rPr lang="en-US" dirty="0">
                <a:latin typeface="+mn-lt"/>
              </a:rPr>
              <a:t>Pb(II) + 2e</a:t>
            </a:r>
            <a:r>
              <a:rPr lang="en-US" baseline="30000" dirty="0">
                <a:latin typeface="+mn-lt"/>
              </a:rPr>
              <a:t>-</a:t>
            </a:r>
          </a:p>
          <a:p>
            <a:pPr marL="2057400" lvl="3" indent="-457200">
              <a:lnSpc>
                <a:spcPct val="100000"/>
              </a:lnSpc>
            </a:pPr>
            <a:r>
              <a:rPr lang="en-US" dirty="0">
                <a:latin typeface="+mn-lt"/>
              </a:rPr>
              <a:t>O</a:t>
            </a:r>
            <a:r>
              <a:rPr lang="en-US" baseline="-25000" dirty="0">
                <a:latin typeface="+mn-lt"/>
              </a:rPr>
              <a:t>2</a:t>
            </a:r>
            <a:r>
              <a:rPr lang="en-US" dirty="0">
                <a:latin typeface="+mn-lt"/>
              </a:rPr>
              <a:t>(g) + 2H</a:t>
            </a:r>
            <a:r>
              <a:rPr lang="en-US" baseline="-25000" dirty="0">
                <a:latin typeface="+mn-lt"/>
              </a:rPr>
              <a:t>2</a:t>
            </a:r>
            <a:r>
              <a:rPr lang="en-US" dirty="0">
                <a:latin typeface="+mn-lt"/>
              </a:rPr>
              <a:t>O + 4e</a:t>
            </a:r>
            <a:r>
              <a:rPr lang="en-US" baseline="30000" dirty="0">
                <a:latin typeface="+mn-lt"/>
              </a:rPr>
              <a:t>-</a:t>
            </a:r>
            <a:r>
              <a:rPr lang="en-US" dirty="0">
                <a:latin typeface="+mn-lt"/>
              </a:rPr>
              <a:t> </a:t>
            </a:r>
            <a:r>
              <a:rPr lang="en-US" dirty="0">
                <a:latin typeface="Arial Black" panose="020B0A04020102020204" pitchFamily="34" charset="0"/>
              </a:rPr>
              <a:t>→</a:t>
            </a:r>
            <a:r>
              <a:rPr lang="en-US" dirty="0">
                <a:latin typeface="+mn-lt"/>
              </a:rPr>
              <a:t> 4OH</a:t>
            </a:r>
            <a:r>
              <a:rPr lang="en-US" baseline="30000" dirty="0">
                <a:latin typeface="+mn-lt"/>
              </a:rPr>
              <a:t>-</a:t>
            </a:r>
            <a:endParaRPr lang="en-US" dirty="0">
              <a:latin typeface="+mn-lt"/>
            </a:endParaRPr>
          </a:p>
          <a:p>
            <a:pPr>
              <a:lnSpc>
                <a:spcPct val="100000"/>
              </a:lnSpc>
            </a:pPr>
            <a:r>
              <a:rPr lang="en-US" dirty="0"/>
              <a:t>Oxidation state affects form and toxicity of a metal</a:t>
            </a:r>
          </a:p>
          <a:p>
            <a:pPr marL="1143000" lvl="1" indent="-457200">
              <a:lnSpc>
                <a:spcPct val="100000"/>
              </a:lnSpc>
            </a:pPr>
            <a:r>
              <a:rPr lang="en-US" dirty="0"/>
              <a:t>Cr(III) vs Cr(VI)</a:t>
            </a:r>
          </a:p>
          <a:p>
            <a:pPr marL="1600200" lvl="2" indent="-457200">
              <a:lnSpc>
                <a:spcPct val="100000"/>
              </a:lnSpc>
            </a:pPr>
            <a:r>
              <a:rPr lang="en-US" dirty="0"/>
              <a:t>Trivalent chromium―low toxicity, trace mineral essential to human nutrition</a:t>
            </a:r>
          </a:p>
          <a:p>
            <a:pPr marL="1600200" lvl="2" indent="-457200">
              <a:lnSpc>
                <a:spcPct val="100000"/>
              </a:lnSpc>
            </a:pPr>
            <a:r>
              <a:rPr lang="en-US" dirty="0"/>
              <a:t>Hexavalent chromium―high toxicity, Group 1 carcinogen</a:t>
            </a:r>
          </a:p>
          <a:p>
            <a:pPr>
              <a:lnSpc>
                <a:spcPct val="100000"/>
              </a:lnSpc>
            </a:pPr>
            <a:r>
              <a:rPr lang="en-US" dirty="0"/>
              <a:t>Understand which remedial methods affect desired chemistry…</a:t>
            </a:r>
          </a:p>
          <a:p>
            <a:pPr marL="0" indent="0">
              <a:lnSpc>
                <a:spcPct val="100000"/>
              </a:lnSpc>
              <a:buNone/>
            </a:pPr>
            <a:r>
              <a:rPr lang="en-US" dirty="0"/>
              <a:t>	…and what can make it worse</a:t>
            </a:r>
          </a:p>
        </p:txBody>
      </p:sp>
      <p:sp>
        <p:nvSpPr>
          <p:cNvPr id="5" name="Slide Number Placeholder 4">
            <a:extLst>
              <a:ext uri="{FF2B5EF4-FFF2-40B4-BE49-F238E27FC236}">
                <a16:creationId xmlns:a16="http://schemas.microsoft.com/office/drawing/2014/main" id="{48199B52-F9B6-6A94-F505-92FE73ABAA21}"/>
              </a:ext>
            </a:extLst>
          </p:cNvPr>
          <p:cNvSpPr>
            <a:spLocks noGrp="1"/>
          </p:cNvSpPr>
          <p:nvPr>
            <p:ph type="sldNum" sz="quarter" idx="12"/>
          </p:nvPr>
        </p:nvSpPr>
        <p:spPr/>
        <p:txBody>
          <a:bodyPr/>
          <a:lstStyle/>
          <a:p>
            <a:fld id="{E130FD56-1AA9-EE4C-9ADF-6D63C47D8FD2}" type="slidenum">
              <a:rPr lang="en-US" smtClean="0"/>
              <a:t>14</a:t>
            </a:fld>
            <a:endParaRPr lang="en-US"/>
          </a:p>
        </p:txBody>
      </p:sp>
      <p:grpSp>
        <p:nvGrpSpPr>
          <p:cNvPr id="6" name="Group 5">
            <a:extLst>
              <a:ext uri="{FF2B5EF4-FFF2-40B4-BE49-F238E27FC236}">
                <a16:creationId xmlns:a16="http://schemas.microsoft.com/office/drawing/2014/main" id="{E6F5EB6E-C41C-7484-C70D-C74C5C760D36}"/>
              </a:ext>
            </a:extLst>
          </p:cNvPr>
          <p:cNvGrpSpPr/>
          <p:nvPr/>
        </p:nvGrpSpPr>
        <p:grpSpPr>
          <a:xfrm>
            <a:off x="2823932" y="5229852"/>
            <a:ext cx="6792397" cy="1033150"/>
            <a:chOff x="718682" y="5158583"/>
            <a:chExt cx="6792397" cy="1033150"/>
          </a:xfrm>
        </p:grpSpPr>
        <p:grpSp>
          <p:nvGrpSpPr>
            <p:cNvPr id="7" name="Group 6">
              <a:extLst>
                <a:ext uri="{FF2B5EF4-FFF2-40B4-BE49-F238E27FC236}">
                  <a16:creationId xmlns:a16="http://schemas.microsoft.com/office/drawing/2014/main" id="{2E670FED-FDE0-C3D0-30BB-8F6799C6B659}"/>
                </a:ext>
              </a:extLst>
            </p:cNvPr>
            <p:cNvGrpSpPr/>
            <p:nvPr/>
          </p:nvGrpSpPr>
          <p:grpSpPr>
            <a:xfrm>
              <a:off x="718682" y="5158583"/>
              <a:ext cx="6654746" cy="1033150"/>
              <a:chOff x="718682" y="5158583"/>
              <a:chExt cx="6654746" cy="1033150"/>
            </a:xfrm>
          </p:grpSpPr>
          <p:sp>
            <p:nvSpPr>
              <p:cNvPr id="9" name="Rectangle 8">
                <a:extLst>
                  <a:ext uri="{FF2B5EF4-FFF2-40B4-BE49-F238E27FC236}">
                    <a16:creationId xmlns:a16="http://schemas.microsoft.com/office/drawing/2014/main" id="{E2FC67BA-C60A-4331-54B2-B1F4A35A4294}"/>
                  </a:ext>
                </a:extLst>
              </p:cNvPr>
              <p:cNvSpPr/>
              <p:nvPr/>
            </p:nvSpPr>
            <p:spPr>
              <a:xfrm>
                <a:off x="865205" y="5316335"/>
                <a:ext cx="6508223" cy="875398"/>
              </a:xfrm>
              <a:prstGeom prst="rect">
                <a:avLst/>
              </a:prstGeom>
              <a:noFill/>
              <a:ln w="22225" cap="rnd">
                <a:solidFill>
                  <a:srgbClr val="007BDA"/>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0" name="Picture 9" descr="Shape&#10;&#10;Description automatically generated">
                <a:extLst>
                  <a:ext uri="{FF2B5EF4-FFF2-40B4-BE49-F238E27FC236}">
                    <a16:creationId xmlns:a16="http://schemas.microsoft.com/office/drawing/2014/main" id="{C9027AB3-8C12-18DE-615C-B68D27D4483D}"/>
                  </a:ext>
                </a:extLst>
              </p:cNvPr>
              <p:cNvPicPr>
                <a:picLocks noChangeAspect="1"/>
              </p:cNvPicPr>
              <p:nvPr/>
            </p:nvPicPr>
            <p:blipFill>
              <a:blip r:embed="rId3"/>
              <a:stretch>
                <a:fillRect/>
              </a:stretch>
            </p:blipFill>
            <p:spPr>
              <a:xfrm>
                <a:off x="718682" y="5158583"/>
                <a:ext cx="1546295" cy="876300"/>
              </a:xfrm>
              <a:prstGeom prst="rect">
                <a:avLst/>
              </a:prstGeom>
            </p:spPr>
          </p:pic>
          <p:sp>
            <p:nvSpPr>
              <p:cNvPr id="11" name="TextBox 10">
                <a:extLst>
                  <a:ext uri="{FF2B5EF4-FFF2-40B4-BE49-F238E27FC236}">
                    <a16:creationId xmlns:a16="http://schemas.microsoft.com/office/drawing/2014/main" id="{28C83566-9A7F-F199-0908-378645062A12}"/>
                  </a:ext>
                </a:extLst>
              </p:cNvPr>
              <p:cNvSpPr txBox="1"/>
              <p:nvPr/>
            </p:nvSpPr>
            <p:spPr>
              <a:xfrm>
                <a:off x="718682" y="5360736"/>
                <a:ext cx="1407773" cy="646331"/>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KEY POINT</a:t>
                </a:r>
              </a:p>
            </p:txBody>
          </p:sp>
        </p:grpSp>
        <p:sp>
          <p:nvSpPr>
            <p:cNvPr id="8" name="TextBox 7">
              <a:extLst>
                <a:ext uri="{FF2B5EF4-FFF2-40B4-BE49-F238E27FC236}">
                  <a16:creationId xmlns:a16="http://schemas.microsoft.com/office/drawing/2014/main" id="{2104314D-EED5-A9EB-8952-C9140C226C67}"/>
                </a:ext>
              </a:extLst>
            </p:cNvPr>
            <p:cNvSpPr txBox="1"/>
            <p:nvPr/>
          </p:nvSpPr>
          <p:spPr>
            <a:xfrm>
              <a:off x="2276649" y="5360736"/>
              <a:ext cx="5234430" cy="830997"/>
            </a:xfrm>
            <a:prstGeom prst="rect">
              <a:avLst/>
            </a:prstGeom>
            <a:noFill/>
          </p:spPr>
          <p:txBody>
            <a:bodyPr wrap="square" rtlCol="0">
              <a:spAutoFit/>
            </a:bodyPr>
            <a:lstStyle/>
            <a:p>
              <a:r>
                <a:rPr lang="en-US" sz="2400" b="1" dirty="0">
                  <a:solidFill>
                    <a:srgbClr val="007BDA"/>
                  </a:solidFill>
                  <a:latin typeface="Arial" panose="020B0604020202020204" pitchFamily="34" charset="0"/>
                  <a:cs typeface="Arial" panose="020B0604020202020204" pitchFamily="34" charset="0"/>
                </a:rPr>
                <a:t>Primary goal of metal remediation</a:t>
              </a:r>
              <a:br>
                <a:rPr lang="en-US" sz="2400" b="1" dirty="0">
                  <a:solidFill>
                    <a:srgbClr val="007BDA"/>
                  </a:solidFill>
                  <a:latin typeface="Arial" panose="020B0604020202020204" pitchFamily="34" charset="0"/>
                  <a:cs typeface="Arial" panose="020B0604020202020204" pitchFamily="34" charset="0"/>
                </a:rPr>
              </a:br>
              <a:r>
                <a:rPr lang="en-US" sz="2400" b="1" dirty="0">
                  <a:solidFill>
                    <a:srgbClr val="007BDA"/>
                  </a:solidFill>
                  <a:latin typeface="Arial" panose="020B0604020202020204" pitchFamily="34" charset="0"/>
                  <a:cs typeface="Arial" panose="020B0604020202020204" pitchFamily="34" charset="0"/>
                </a:rPr>
                <a:t>is to make it a less toxic form.</a:t>
              </a:r>
            </a:p>
          </p:txBody>
        </p:sp>
      </p:grpSp>
    </p:spTree>
    <p:extLst>
      <p:ext uri="{BB962C8B-B14F-4D97-AF65-F5344CB8AC3E}">
        <p14:creationId xmlns:p14="http://schemas.microsoft.com/office/powerpoint/2010/main" val="2639047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3B7633-3589-B794-B87E-5603F6A24F53}"/>
              </a:ext>
            </a:extLst>
          </p:cNvPr>
          <p:cNvSpPr>
            <a:spLocks noGrp="1"/>
          </p:cNvSpPr>
          <p:nvPr>
            <p:ph type="title"/>
          </p:nvPr>
        </p:nvSpPr>
        <p:spPr/>
        <p:txBody>
          <a:bodyPr/>
          <a:lstStyle/>
          <a:p>
            <a:r>
              <a:rPr lang="en-US" dirty="0"/>
              <a:t>Redox Gradients</a:t>
            </a:r>
          </a:p>
        </p:txBody>
      </p:sp>
      <p:sp>
        <p:nvSpPr>
          <p:cNvPr id="5" name="Slide Number Placeholder 4">
            <a:extLst>
              <a:ext uri="{FF2B5EF4-FFF2-40B4-BE49-F238E27FC236}">
                <a16:creationId xmlns:a16="http://schemas.microsoft.com/office/drawing/2014/main" id="{E4D4DD68-C2D3-D556-7815-BBC31704A45C}"/>
              </a:ext>
            </a:extLst>
          </p:cNvPr>
          <p:cNvSpPr>
            <a:spLocks noGrp="1"/>
          </p:cNvSpPr>
          <p:nvPr>
            <p:ph type="sldNum" sz="quarter" idx="12"/>
          </p:nvPr>
        </p:nvSpPr>
        <p:spPr/>
        <p:txBody>
          <a:bodyPr/>
          <a:lstStyle/>
          <a:p>
            <a:fld id="{E130FD56-1AA9-EE4C-9ADF-6D63C47D8FD2}" type="slidenum">
              <a:rPr lang="en-US" smtClean="0"/>
              <a:t>15</a:t>
            </a:fld>
            <a:endParaRPr lang="en-US"/>
          </a:p>
        </p:txBody>
      </p:sp>
      <p:sp>
        <p:nvSpPr>
          <p:cNvPr id="2" name="Text Placeholder 1">
            <a:extLst>
              <a:ext uri="{FF2B5EF4-FFF2-40B4-BE49-F238E27FC236}">
                <a16:creationId xmlns:a16="http://schemas.microsoft.com/office/drawing/2014/main" id="{573FB97C-570E-9565-E719-8DBC9479803E}"/>
              </a:ext>
            </a:extLst>
          </p:cNvPr>
          <p:cNvSpPr>
            <a:spLocks noGrp="1"/>
          </p:cNvSpPr>
          <p:nvPr>
            <p:ph type="body" sz="quarter" idx="13"/>
          </p:nvPr>
        </p:nvSpPr>
        <p:spPr/>
        <p:txBody>
          <a:bodyPr>
            <a:noAutofit/>
          </a:bodyPr>
          <a:lstStyle/>
          <a:p>
            <a:r>
              <a:rPr lang="en-US" sz="1400" dirty="0"/>
              <a:t>Key Chemistry</a:t>
            </a:r>
          </a:p>
        </p:txBody>
      </p:sp>
      <p:pic>
        <p:nvPicPr>
          <p:cNvPr id="1026" name="Picture 2" descr="CLU-IN | Technologies &gt; Remediation &gt; About Remediation Technologies ...">
            <a:extLst>
              <a:ext uri="{FF2B5EF4-FFF2-40B4-BE49-F238E27FC236}">
                <a16:creationId xmlns:a16="http://schemas.microsoft.com/office/drawing/2014/main" id="{FFEBCB73-A8B3-ADFA-BB34-FC48CD38C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100" y="1102888"/>
            <a:ext cx="9829800" cy="48175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E7EFCB1-A128-9894-94A5-322E280444C6}"/>
              </a:ext>
            </a:extLst>
          </p:cNvPr>
          <p:cNvSpPr txBox="1"/>
          <p:nvPr/>
        </p:nvSpPr>
        <p:spPr>
          <a:xfrm>
            <a:off x="2487168" y="5998905"/>
            <a:ext cx="7233007" cy="584775"/>
          </a:xfrm>
          <a:prstGeom prst="rect">
            <a:avLst/>
          </a:prstGeom>
          <a:noFill/>
        </p:spPr>
        <p:txBody>
          <a:bodyPr wrap="square">
            <a:spAutoFit/>
          </a:bodyPr>
          <a:lstStyle/>
          <a:p>
            <a:pPr algn="ctr"/>
            <a:r>
              <a:rPr lang="en-US" b="1" i="1" dirty="0">
                <a:solidFill>
                  <a:schemeClr val="tx1">
                    <a:lumMod val="65000"/>
                    <a:lumOff val="35000"/>
                  </a:schemeClr>
                </a:solidFill>
                <a:effectLst/>
                <a:latin typeface="Arial Narrow" panose="020B0604020202020204" pitchFamily="34" charset="0"/>
                <a:cs typeface="Arial Narrow" panose="020B0604020202020204" pitchFamily="34" charset="0"/>
              </a:rPr>
              <a:t>Anaerobic microbes use electron acceptors in preferential order</a:t>
            </a:r>
          </a:p>
          <a:p>
            <a:pPr algn="ctr"/>
            <a:r>
              <a:rPr lang="en-US" sz="1400" dirty="0">
                <a:solidFill>
                  <a:schemeClr val="bg2">
                    <a:lumMod val="50000"/>
                  </a:schemeClr>
                </a:solidFill>
                <a:effectLst/>
                <a:latin typeface="Arial Narrow" panose="020B0604020202020204" pitchFamily="34" charset="0"/>
                <a:cs typeface="Arial Narrow" panose="020B0604020202020204" pitchFamily="34" charset="0"/>
              </a:rPr>
              <a:t>(Parsons 2004)</a:t>
            </a:r>
          </a:p>
        </p:txBody>
      </p:sp>
    </p:spTree>
    <p:extLst>
      <p:ext uri="{BB962C8B-B14F-4D97-AF65-F5344CB8AC3E}">
        <p14:creationId xmlns:p14="http://schemas.microsoft.com/office/powerpoint/2010/main" val="39348192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EB0ECC-04BE-9E92-0ABE-536E90296D4E}"/>
              </a:ext>
            </a:extLst>
          </p:cNvPr>
          <p:cNvSpPr>
            <a:spLocks noGrp="1"/>
          </p:cNvSpPr>
          <p:nvPr>
            <p:ph type="body" sz="quarter" idx="13"/>
          </p:nvPr>
        </p:nvSpPr>
        <p:spPr/>
        <p:txBody>
          <a:bodyPr>
            <a:noAutofit/>
          </a:bodyPr>
          <a:lstStyle/>
          <a:p>
            <a:r>
              <a:rPr lang="en-US" sz="1400" dirty="0"/>
              <a:t>Key Chemistry</a:t>
            </a:r>
          </a:p>
        </p:txBody>
      </p:sp>
      <p:sp>
        <p:nvSpPr>
          <p:cNvPr id="3" name="Title 2">
            <a:extLst>
              <a:ext uri="{FF2B5EF4-FFF2-40B4-BE49-F238E27FC236}">
                <a16:creationId xmlns:a16="http://schemas.microsoft.com/office/drawing/2014/main" id="{A4B080DA-50EE-E96E-EFC4-1825429D1EBC}"/>
              </a:ext>
            </a:extLst>
          </p:cNvPr>
          <p:cNvSpPr>
            <a:spLocks noGrp="1"/>
          </p:cNvSpPr>
          <p:nvPr>
            <p:ph type="title"/>
          </p:nvPr>
        </p:nvSpPr>
        <p:spPr/>
        <p:txBody>
          <a:bodyPr/>
          <a:lstStyle/>
          <a:p>
            <a:r>
              <a:rPr lang="en-US" dirty="0"/>
              <a:t>Why Is It Called Oxidation?</a:t>
            </a:r>
          </a:p>
        </p:txBody>
      </p:sp>
      <p:sp>
        <p:nvSpPr>
          <p:cNvPr id="4" name="Content Placeholder 3">
            <a:extLst>
              <a:ext uri="{FF2B5EF4-FFF2-40B4-BE49-F238E27FC236}">
                <a16:creationId xmlns:a16="http://schemas.microsoft.com/office/drawing/2014/main" id="{2EE38074-B6BF-1E24-8534-3F9EDFFB2FC9}"/>
              </a:ext>
            </a:extLst>
          </p:cNvPr>
          <p:cNvSpPr>
            <a:spLocks noGrp="1"/>
          </p:cNvSpPr>
          <p:nvPr>
            <p:ph idx="1"/>
          </p:nvPr>
        </p:nvSpPr>
        <p:spPr>
          <a:xfrm>
            <a:off x="925025" y="1469856"/>
            <a:ext cx="10363199" cy="4907891"/>
          </a:xfrm>
        </p:spPr>
        <p:txBody>
          <a:bodyPr>
            <a:normAutofit/>
          </a:bodyPr>
          <a:lstStyle/>
          <a:p>
            <a:r>
              <a:rPr lang="en-US" dirty="0"/>
              <a:t>Oxidants are substances that steal electrons from/oxidize other substances</a:t>
            </a:r>
          </a:p>
          <a:p>
            <a:r>
              <a:rPr lang="en-US" dirty="0"/>
              <a:t>Most common oxidants are composed of/contain oxygen</a:t>
            </a:r>
          </a:p>
          <a:p>
            <a:pPr lvl="1">
              <a:spcBef>
                <a:spcPts val="1000"/>
              </a:spcBef>
            </a:pPr>
            <a:r>
              <a:rPr lang="en-US" dirty="0"/>
              <a:t>O</a:t>
            </a:r>
            <a:r>
              <a:rPr lang="en-US" baseline="-25000" dirty="0"/>
              <a:t>2</a:t>
            </a:r>
            <a:r>
              <a:rPr lang="en-US" dirty="0"/>
              <a:t>, O</a:t>
            </a:r>
            <a:r>
              <a:rPr lang="en-US" baseline="-25000" dirty="0"/>
              <a:t>3</a:t>
            </a:r>
            <a:r>
              <a:rPr lang="en-US" dirty="0"/>
              <a:t>, H</a:t>
            </a:r>
            <a:r>
              <a:rPr lang="en-US" baseline="-25000" dirty="0"/>
              <a:t>2</a:t>
            </a:r>
            <a:r>
              <a:rPr lang="en-US" dirty="0"/>
              <a:t>O</a:t>
            </a:r>
            <a:r>
              <a:rPr lang="en-US" baseline="-25000" dirty="0"/>
              <a:t>2</a:t>
            </a:r>
            <a:r>
              <a:rPr lang="en-US" dirty="0"/>
              <a:t>, NO</a:t>
            </a:r>
            <a:r>
              <a:rPr lang="en-US" baseline="-25000" dirty="0"/>
              <a:t>2</a:t>
            </a:r>
            <a:r>
              <a:rPr lang="en-US" dirty="0"/>
              <a:t>, HNO</a:t>
            </a:r>
            <a:r>
              <a:rPr lang="en-US" baseline="-25000" dirty="0"/>
              <a:t>3</a:t>
            </a:r>
            <a:r>
              <a:rPr lang="en-US" dirty="0"/>
              <a:t>, Na</a:t>
            </a:r>
            <a:r>
              <a:rPr lang="en-US" baseline="-25000" dirty="0"/>
              <a:t>2</a:t>
            </a:r>
            <a:r>
              <a:rPr lang="en-US" dirty="0"/>
              <a:t>S</a:t>
            </a:r>
            <a:r>
              <a:rPr lang="en-US" baseline="-25000" dirty="0"/>
              <a:t>2</a:t>
            </a:r>
            <a:r>
              <a:rPr lang="en-US" dirty="0"/>
              <a:t>O</a:t>
            </a:r>
            <a:r>
              <a:rPr lang="en-US" baseline="-25000" dirty="0"/>
              <a:t>8</a:t>
            </a:r>
            <a:r>
              <a:rPr lang="en-US" dirty="0"/>
              <a:t>, N</a:t>
            </a:r>
            <a:r>
              <a:rPr lang="en-US" baseline="-25000" dirty="0"/>
              <a:t>2</a:t>
            </a:r>
            <a:r>
              <a:rPr lang="en-US" dirty="0"/>
              <a:t>O, KMnO</a:t>
            </a:r>
            <a:r>
              <a:rPr lang="en-US" baseline="-25000" dirty="0"/>
              <a:t>4</a:t>
            </a:r>
            <a:r>
              <a:rPr lang="en-US" dirty="0"/>
              <a:t>  </a:t>
            </a:r>
          </a:p>
          <a:p>
            <a:r>
              <a:rPr lang="en-US" dirty="0"/>
              <a:t>Be careful when sampling redox-sensitive species</a:t>
            </a:r>
          </a:p>
          <a:p>
            <a:pPr lvl="1">
              <a:spcBef>
                <a:spcPts val="1000"/>
              </a:spcBef>
            </a:pPr>
            <a:r>
              <a:rPr lang="en-US" dirty="0"/>
              <a:t>Aerobic versus anaerobic conditions</a:t>
            </a:r>
          </a:p>
          <a:p>
            <a:pPr lvl="1">
              <a:spcBef>
                <a:spcPts val="1000"/>
              </a:spcBef>
            </a:pPr>
            <a:r>
              <a:rPr lang="en-US" dirty="0"/>
              <a:t>Example: arsenic sampling from anaerobic groundwater</a:t>
            </a:r>
          </a:p>
          <a:p>
            <a:pPr lvl="2">
              <a:spcBef>
                <a:spcPts val="1000"/>
              </a:spcBef>
            </a:pPr>
            <a:r>
              <a:rPr lang="en-US" b="1" dirty="0"/>
              <a:t>As(III) </a:t>
            </a:r>
            <a:r>
              <a:rPr lang="en-US" dirty="0"/>
              <a:t>more toxic and mobile than </a:t>
            </a:r>
            <a:r>
              <a:rPr lang="en-US" b="1" dirty="0"/>
              <a:t>As(V)</a:t>
            </a:r>
          </a:p>
          <a:p>
            <a:pPr lvl="2">
              <a:spcBef>
                <a:spcPts val="1000"/>
              </a:spcBef>
            </a:pPr>
            <a:r>
              <a:rPr lang="en-US" dirty="0"/>
              <a:t>If you’re sampling for </a:t>
            </a:r>
            <a:r>
              <a:rPr lang="en-US" b="1" dirty="0"/>
              <a:t>arsenite</a:t>
            </a:r>
            <a:r>
              <a:rPr lang="en-US" dirty="0"/>
              <a:t> (AsO</a:t>
            </a:r>
            <a:r>
              <a:rPr lang="en-US" baseline="-25000" dirty="0"/>
              <a:t>3</a:t>
            </a:r>
            <a:r>
              <a:rPr lang="en-US" baseline="30000" dirty="0"/>
              <a:t>3-</a:t>
            </a:r>
            <a:r>
              <a:rPr lang="en-US" dirty="0"/>
              <a:t>), but you expose your sample to oxygen, you’ll convert it to </a:t>
            </a:r>
            <a:r>
              <a:rPr lang="en-US" b="1" dirty="0"/>
              <a:t>arsenate</a:t>
            </a:r>
            <a:r>
              <a:rPr lang="en-US" dirty="0"/>
              <a:t> (AsO</a:t>
            </a:r>
            <a:r>
              <a:rPr lang="en-US" baseline="-25000" dirty="0"/>
              <a:t>4</a:t>
            </a:r>
            <a:r>
              <a:rPr lang="en-US" baseline="30000" dirty="0"/>
              <a:t>3-</a:t>
            </a:r>
            <a:r>
              <a:rPr lang="en-US" dirty="0"/>
              <a:t>) and be </a:t>
            </a:r>
            <a:r>
              <a:rPr lang="en-US" b="1" dirty="0"/>
              <a:t>wrong</a:t>
            </a:r>
          </a:p>
        </p:txBody>
      </p:sp>
      <p:sp>
        <p:nvSpPr>
          <p:cNvPr id="5" name="Slide Number Placeholder 4">
            <a:extLst>
              <a:ext uri="{FF2B5EF4-FFF2-40B4-BE49-F238E27FC236}">
                <a16:creationId xmlns:a16="http://schemas.microsoft.com/office/drawing/2014/main" id="{8C5BA645-F2CF-518A-CBF6-03F531DCA0EB}"/>
              </a:ext>
            </a:extLst>
          </p:cNvPr>
          <p:cNvSpPr>
            <a:spLocks noGrp="1"/>
          </p:cNvSpPr>
          <p:nvPr>
            <p:ph type="sldNum" sz="quarter" idx="12"/>
          </p:nvPr>
        </p:nvSpPr>
        <p:spPr/>
        <p:txBody>
          <a:bodyPr/>
          <a:lstStyle/>
          <a:p>
            <a:fld id="{E130FD56-1AA9-EE4C-9ADF-6D63C47D8FD2}" type="slidenum">
              <a:rPr lang="en-US" smtClean="0"/>
              <a:pPr/>
              <a:t>16</a:t>
            </a:fld>
            <a:endParaRPr lang="en-US"/>
          </a:p>
        </p:txBody>
      </p:sp>
    </p:spTree>
    <p:extLst>
      <p:ext uri="{BB962C8B-B14F-4D97-AF65-F5344CB8AC3E}">
        <p14:creationId xmlns:p14="http://schemas.microsoft.com/office/powerpoint/2010/main" val="2049994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8DA77F6-CF85-9039-6A36-E7C60D776379}"/>
              </a:ext>
            </a:extLst>
          </p:cNvPr>
          <p:cNvSpPr>
            <a:spLocks noGrp="1"/>
          </p:cNvSpPr>
          <p:nvPr>
            <p:ph type="body" sz="quarter" idx="13"/>
          </p:nvPr>
        </p:nvSpPr>
        <p:spPr/>
        <p:txBody>
          <a:bodyPr>
            <a:noAutofit/>
          </a:bodyPr>
          <a:lstStyle/>
          <a:p>
            <a:r>
              <a:rPr lang="en-US" sz="1400" dirty="0"/>
              <a:t>Key Chemistry</a:t>
            </a:r>
          </a:p>
        </p:txBody>
      </p:sp>
      <p:sp>
        <p:nvSpPr>
          <p:cNvPr id="3" name="Title 2">
            <a:extLst>
              <a:ext uri="{FF2B5EF4-FFF2-40B4-BE49-F238E27FC236}">
                <a16:creationId xmlns:a16="http://schemas.microsoft.com/office/drawing/2014/main" id="{5140C866-9D2C-1516-C9CB-0DE0FF32BF30}"/>
              </a:ext>
            </a:extLst>
          </p:cNvPr>
          <p:cNvSpPr>
            <a:spLocks noGrp="1"/>
          </p:cNvSpPr>
          <p:nvPr>
            <p:ph type="title"/>
          </p:nvPr>
        </p:nvSpPr>
        <p:spPr/>
        <p:txBody>
          <a:bodyPr/>
          <a:lstStyle/>
          <a:p>
            <a:r>
              <a:rPr lang="en-US" dirty="0"/>
              <a:t>Redox and Speciation</a:t>
            </a:r>
          </a:p>
        </p:txBody>
      </p:sp>
      <p:sp>
        <p:nvSpPr>
          <p:cNvPr id="4" name="Content Placeholder 3">
            <a:extLst>
              <a:ext uri="{FF2B5EF4-FFF2-40B4-BE49-F238E27FC236}">
                <a16:creationId xmlns:a16="http://schemas.microsoft.com/office/drawing/2014/main" id="{2AB0F5BD-0E15-842F-4D86-076A8D1DD3A2}"/>
              </a:ext>
            </a:extLst>
          </p:cNvPr>
          <p:cNvSpPr>
            <a:spLocks noGrp="1"/>
          </p:cNvSpPr>
          <p:nvPr>
            <p:ph idx="1"/>
          </p:nvPr>
        </p:nvSpPr>
        <p:spPr>
          <a:xfrm>
            <a:off x="817880" y="1390041"/>
            <a:ext cx="5365955" cy="4670419"/>
          </a:xfrm>
        </p:spPr>
        <p:txBody>
          <a:bodyPr>
            <a:normAutofit fontScale="85000" lnSpcReduction="20000"/>
          </a:bodyPr>
          <a:lstStyle/>
          <a:p>
            <a:pPr marL="457200" indent="-457200">
              <a:lnSpc>
                <a:spcPct val="110000"/>
              </a:lnSpc>
              <a:buFont typeface="Arial" panose="020B0604020202020204" pitchFamily="34" charset="0"/>
              <a:buChar char="•"/>
            </a:pPr>
            <a:r>
              <a:rPr lang="en-US" dirty="0"/>
              <a:t>Speciation refers to multiple physical and chemical forms</a:t>
            </a:r>
          </a:p>
          <a:p>
            <a:pPr marL="1143000" lvl="1" indent="-457200">
              <a:lnSpc>
                <a:spcPct val="110000"/>
              </a:lnSpc>
            </a:pPr>
            <a:r>
              <a:rPr lang="en-US" dirty="0"/>
              <a:t>Solid or dissolved</a:t>
            </a:r>
          </a:p>
          <a:p>
            <a:pPr marL="1143000" lvl="1" indent="-457200">
              <a:lnSpc>
                <a:spcPct val="110000"/>
              </a:lnSpc>
            </a:pPr>
            <a:r>
              <a:rPr lang="en-US" dirty="0"/>
              <a:t>Element, mineral, cation in water, or bound to inorganic or organic molecules </a:t>
            </a:r>
          </a:p>
          <a:p>
            <a:pPr marL="457200" indent="-457200">
              <a:lnSpc>
                <a:spcPct val="110000"/>
              </a:lnSpc>
              <a:buFont typeface="Arial" panose="020B0604020202020204" pitchFamily="34" charset="0"/>
              <a:buChar char="•"/>
            </a:pPr>
            <a:r>
              <a:rPr lang="en-US" dirty="0"/>
              <a:t>Speciation depends on metal properties and environmental conditions</a:t>
            </a:r>
          </a:p>
          <a:p>
            <a:pPr marL="1143000" lvl="1" indent="-457200">
              <a:lnSpc>
                <a:spcPct val="110000"/>
              </a:lnSpc>
            </a:pPr>
            <a:r>
              <a:rPr lang="en-US" dirty="0"/>
              <a:t>pH, redox potential, concentrations of molecules that can form complexes</a:t>
            </a:r>
          </a:p>
          <a:p>
            <a:pPr marL="1143000" lvl="1" indent="-457200">
              <a:lnSpc>
                <a:spcPct val="110000"/>
              </a:lnSpc>
            </a:pPr>
            <a:r>
              <a:rPr lang="en-US" sz="2400" dirty="0"/>
              <a:t>ORP is a field measurement of Eh, used in speciation diagrams</a:t>
            </a:r>
          </a:p>
        </p:txBody>
      </p:sp>
      <p:sp>
        <p:nvSpPr>
          <p:cNvPr id="5" name="Slide Number Placeholder 4">
            <a:extLst>
              <a:ext uri="{FF2B5EF4-FFF2-40B4-BE49-F238E27FC236}">
                <a16:creationId xmlns:a16="http://schemas.microsoft.com/office/drawing/2014/main" id="{3EFF606A-995C-5D90-E8C1-8C44BE92947F}"/>
              </a:ext>
            </a:extLst>
          </p:cNvPr>
          <p:cNvSpPr>
            <a:spLocks noGrp="1"/>
          </p:cNvSpPr>
          <p:nvPr>
            <p:ph type="sldNum" sz="quarter" idx="12"/>
          </p:nvPr>
        </p:nvSpPr>
        <p:spPr/>
        <p:txBody>
          <a:bodyPr/>
          <a:lstStyle/>
          <a:p>
            <a:fld id="{E130FD56-1AA9-EE4C-9ADF-6D63C47D8FD2}" type="slidenum">
              <a:rPr lang="en-US" smtClean="0"/>
              <a:t>17</a:t>
            </a:fld>
            <a:endParaRPr lang="en-US"/>
          </a:p>
        </p:txBody>
      </p:sp>
      <p:pic>
        <p:nvPicPr>
          <p:cNvPr id="2052" name="Picture 4" descr="Chromium speciation in biological tissues | EVISA's News">
            <a:extLst>
              <a:ext uri="{FF2B5EF4-FFF2-40B4-BE49-F238E27FC236}">
                <a16:creationId xmlns:a16="http://schemas.microsoft.com/office/drawing/2014/main" id="{55D4212B-A8C1-0986-360A-332B7815B8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6904" y="1623721"/>
            <a:ext cx="5069005" cy="3340935"/>
          </a:xfrm>
          <a:prstGeom prst="rect">
            <a:avLst/>
          </a:prstGeom>
          <a:noFill/>
          <a:ln>
            <a:solidFill>
              <a:schemeClr val="bg2">
                <a:lumMod val="90000"/>
              </a:schemeClr>
            </a:solidFill>
          </a:ln>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C746BE8-BD94-D327-9B9C-35CF2401C3DA}"/>
              </a:ext>
            </a:extLst>
          </p:cNvPr>
          <p:cNvSpPr txBox="1"/>
          <p:nvPr/>
        </p:nvSpPr>
        <p:spPr>
          <a:xfrm>
            <a:off x="6536904" y="5093623"/>
            <a:ext cx="5069004" cy="584775"/>
          </a:xfrm>
          <a:prstGeom prst="rect">
            <a:avLst/>
          </a:prstGeom>
          <a:noFill/>
        </p:spPr>
        <p:txBody>
          <a:bodyPr wrap="square">
            <a:spAutoFit/>
          </a:bodyPr>
          <a:lstStyle/>
          <a:p>
            <a:pPr algn="ctr"/>
            <a:r>
              <a:rPr lang="en-US" b="1" i="1" dirty="0">
                <a:solidFill>
                  <a:schemeClr val="tx1">
                    <a:lumMod val="65000"/>
                    <a:lumOff val="35000"/>
                  </a:schemeClr>
                </a:solidFill>
                <a:effectLst/>
                <a:latin typeface="Arial Narrow" panose="020B0604020202020204" pitchFamily="34" charset="0"/>
                <a:cs typeface="Arial Narrow" panose="020B0604020202020204" pitchFamily="34" charset="0"/>
              </a:rPr>
              <a:t>Chromium (III) speciation diagram</a:t>
            </a:r>
          </a:p>
          <a:p>
            <a:pPr algn="ctr"/>
            <a:r>
              <a:rPr lang="en-US" sz="1400" dirty="0">
                <a:solidFill>
                  <a:schemeClr val="bg2">
                    <a:lumMod val="50000"/>
                  </a:schemeClr>
                </a:solidFill>
                <a:effectLst/>
                <a:latin typeface="Arial Narrow" panose="020B0604020202020204" pitchFamily="34" charset="0"/>
                <a:cs typeface="Arial Narrow" panose="020B0604020202020204" pitchFamily="34" charset="0"/>
              </a:rPr>
              <a:t>(Santos 2011)</a:t>
            </a:r>
          </a:p>
        </p:txBody>
      </p:sp>
      <p:sp>
        <p:nvSpPr>
          <p:cNvPr id="2" name="TextBox 1">
            <a:extLst>
              <a:ext uri="{FF2B5EF4-FFF2-40B4-BE49-F238E27FC236}">
                <a16:creationId xmlns:a16="http://schemas.microsoft.com/office/drawing/2014/main" id="{85957A58-10D9-9731-46C0-95154C0DB991}"/>
              </a:ext>
            </a:extLst>
          </p:cNvPr>
          <p:cNvSpPr txBox="1"/>
          <p:nvPr/>
        </p:nvSpPr>
        <p:spPr>
          <a:xfrm>
            <a:off x="429768" y="6060460"/>
            <a:ext cx="3649207" cy="523220"/>
          </a:xfrm>
          <a:prstGeom prst="rect">
            <a:avLst/>
          </a:prstGeom>
          <a:noFill/>
        </p:spPr>
        <p:txBody>
          <a:bodyPr wrap="square" rtlCol="0">
            <a:spAutoFit/>
          </a:bodyPr>
          <a:lstStyle/>
          <a:p>
            <a:r>
              <a:rPr lang="en-US" sz="1400" dirty="0">
                <a:solidFill>
                  <a:schemeClr val="tx1">
                    <a:lumMod val="75000"/>
                    <a:lumOff val="25000"/>
                  </a:schemeClr>
                </a:solidFill>
                <a:latin typeface="Arial" panose="020B0604020202020204" pitchFamily="34" charset="0"/>
                <a:cs typeface="Arial" panose="020B0604020202020204" pitchFamily="34" charset="0"/>
              </a:rPr>
              <a:t>ORP: oxidation reduction potential</a:t>
            </a:r>
          </a:p>
          <a:p>
            <a:r>
              <a:rPr lang="en-US" sz="1400" dirty="0">
                <a:solidFill>
                  <a:schemeClr val="tx1">
                    <a:lumMod val="75000"/>
                    <a:lumOff val="25000"/>
                  </a:schemeClr>
                </a:solidFill>
                <a:latin typeface="Arial" panose="020B0604020202020204" pitchFamily="34" charset="0"/>
                <a:cs typeface="Arial" panose="020B0604020202020204" pitchFamily="34" charset="0"/>
              </a:rPr>
              <a:t>Eh: standard reduction potential</a:t>
            </a:r>
            <a:endParaRPr lang="en-US" sz="1400" dirty="0">
              <a:solidFill>
                <a:schemeClr val="tx1">
                  <a:lumMod val="75000"/>
                  <a:lumOff val="25000"/>
                </a:schemeClr>
              </a:solidFill>
              <a:cs typeface="Arial"/>
            </a:endParaRPr>
          </a:p>
        </p:txBody>
      </p:sp>
    </p:spTree>
    <p:extLst>
      <p:ext uri="{BB962C8B-B14F-4D97-AF65-F5344CB8AC3E}">
        <p14:creationId xmlns:p14="http://schemas.microsoft.com/office/powerpoint/2010/main" val="265216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1C8BF-1F96-4587-4343-C700C351829B}"/>
              </a:ext>
            </a:extLst>
          </p:cNvPr>
          <p:cNvSpPr>
            <a:spLocks noGrp="1"/>
          </p:cNvSpPr>
          <p:nvPr>
            <p:ph type="title"/>
          </p:nvPr>
        </p:nvSpPr>
        <p:spPr/>
        <p:txBody>
          <a:bodyPr/>
          <a:lstStyle/>
          <a:p>
            <a:r>
              <a:rPr lang="en-US" dirty="0"/>
              <a:t>Arsenic Speciation</a:t>
            </a:r>
          </a:p>
        </p:txBody>
      </p:sp>
      <p:sp>
        <p:nvSpPr>
          <p:cNvPr id="5" name="Slide Number Placeholder 4">
            <a:extLst>
              <a:ext uri="{FF2B5EF4-FFF2-40B4-BE49-F238E27FC236}">
                <a16:creationId xmlns:a16="http://schemas.microsoft.com/office/drawing/2014/main" id="{A8D453FD-8899-A29D-769B-CCCC7FC6F390}"/>
              </a:ext>
            </a:extLst>
          </p:cNvPr>
          <p:cNvSpPr>
            <a:spLocks noGrp="1"/>
          </p:cNvSpPr>
          <p:nvPr>
            <p:ph type="sldNum" sz="quarter" idx="12"/>
          </p:nvPr>
        </p:nvSpPr>
        <p:spPr/>
        <p:txBody>
          <a:bodyPr/>
          <a:lstStyle/>
          <a:p>
            <a:fld id="{E130FD56-1AA9-EE4C-9ADF-6D63C47D8FD2}" type="slidenum">
              <a:rPr lang="en-US" smtClean="0"/>
              <a:t>18</a:t>
            </a:fld>
            <a:endParaRPr lang="en-US" dirty="0"/>
          </a:p>
        </p:txBody>
      </p:sp>
      <p:sp>
        <p:nvSpPr>
          <p:cNvPr id="6" name="Text Placeholder 5">
            <a:extLst>
              <a:ext uri="{FF2B5EF4-FFF2-40B4-BE49-F238E27FC236}">
                <a16:creationId xmlns:a16="http://schemas.microsoft.com/office/drawing/2014/main" id="{91D9A3E2-835F-9A3B-56C4-FEA24E6C6C32}"/>
              </a:ext>
            </a:extLst>
          </p:cNvPr>
          <p:cNvSpPr>
            <a:spLocks noGrp="1"/>
          </p:cNvSpPr>
          <p:nvPr>
            <p:ph type="body" sz="quarter" idx="13"/>
          </p:nvPr>
        </p:nvSpPr>
        <p:spPr/>
        <p:txBody>
          <a:bodyPr>
            <a:noAutofit/>
          </a:bodyPr>
          <a:lstStyle/>
          <a:p>
            <a:r>
              <a:rPr lang="en-US" sz="1400" dirty="0"/>
              <a:t>Key Chemistry</a:t>
            </a:r>
          </a:p>
        </p:txBody>
      </p:sp>
      <p:grpSp>
        <p:nvGrpSpPr>
          <p:cNvPr id="13" name="Group 12">
            <a:extLst>
              <a:ext uri="{FF2B5EF4-FFF2-40B4-BE49-F238E27FC236}">
                <a16:creationId xmlns:a16="http://schemas.microsoft.com/office/drawing/2014/main" id="{3D419159-9946-4DDD-C75D-A03CAAA6252C}"/>
              </a:ext>
            </a:extLst>
          </p:cNvPr>
          <p:cNvGrpSpPr/>
          <p:nvPr/>
        </p:nvGrpSpPr>
        <p:grpSpPr>
          <a:xfrm>
            <a:off x="365853" y="2167812"/>
            <a:ext cx="5090799" cy="3420013"/>
            <a:chOff x="471982" y="1594304"/>
            <a:chExt cx="5263071" cy="3535748"/>
          </a:xfrm>
        </p:grpSpPr>
        <p:pic>
          <p:nvPicPr>
            <p:cNvPr id="8" name="Picture 2" descr="aEh-pH diagram of arsenic species in water at a temperature of 25 °C. b Distribution of the species of As(III) as a function of pH. c Distribution of the species of As(V) as a function of pH. The figures are adapted from Smedley and Kinniburgh [36]">
              <a:extLst>
                <a:ext uri="{FF2B5EF4-FFF2-40B4-BE49-F238E27FC236}">
                  <a16:creationId xmlns:a16="http://schemas.microsoft.com/office/drawing/2014/main" id="{6C7D6257-9FCA-C3C4-C75F-2906C12C9B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6238" r="50360"/>
            <a:stretch/>
          </p:blipFill>
          <p:spPr bwMode="auto">
            <a:xfrm>
              <a:off x="471982" y="1594304"/>
              <a:ext cx="3573347" cy="3535748"/>
            </a:xfrm>
            <a:prstGeom prst="rect">
              <a:avLst/>
            </a:prstGeom>
            <a:noFill/>
            <a:ln>
              <a:solidFill>
                <a:schemeClr val="bg2">
                  <a:lumMod val="90000"/>
                </a:schemeClr>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26D394F-2321-9039-50F0-9AE7E2FDBEDD}"/>
                </a:ext>
              </a:extLst>
            </p:cNvPr>
            <p:cNvSpPr/>
            <p:nvPr/>
          </p:nvSpPr>
          <p:spPr>
            <a:xfrm>
              <a:off x="1559293" y="3060833"/>
              <a:ext cx="510139" cy="510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82C1AD9-EA04-09E4-C00B-B6465B33E7A1}"/>
                </a:ext>
              </a:extLst>
            </p:cNvPr>
            <p:cNvSpPr/>
            <p:nvPr/>
          </p:nvSpPr>
          <p:spPr>
            <a:xfrm>
              <a:off x="5224914" y="3107107"/>
              <a:ext cx="510139" cy="510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05D8360E-247F-AA47-9F29-30AD742264BD}"/>
              </a:ext>
            </a:extLst>
          </p:cNvPr>
          <p:cNvSpPr txBox="1"/>
          <p:nvPr/>
        </p:nvSpPr>
        <p:spPr>
          <a:xfrm>
            <a:off x="8612409" y="1265571"/>
            <a:ext cx="3146500" cy="646331"/>
          </a:xfrm>
          <a:prstGeom prst="rect">
            <a:avLst/>
          </a:prstGeom>
          <a:noFill/>
        </p:spPr>
        <p:txBody>
          <a:bodyPr wrap="square">
            <a:spAutoFit/>
          </a:bodyPr>
          <a:lstStyle/>
          <a:p>
            <a:pPr algn="ctr"/>
            <a:r>
              <a:rPr lang="en-US" b="1" i="1" dirty="0">
                <a:solidFill>
                  <a:schemeClr val="tx1">
                    <a:lumMod val="65000"/>
                    <a:lumOff val="35000"/>
                  </a:schemeClr>
                </a:solidFill>
                <a:effectLst/>
                <a:latin typeface="Arial Narrow" panose="020B0604020202020204" pitchFamily="34" charset="0"/>
                <a:cs typeface="Arial Narrow" panose="020B0604020202020204" pitchFamily="34" charset="0"/>
              </a:rPr>
              <a:t>Eh-pH/predominance diagram of arsenic species in water (25°C)</a:t>
            </a:r>
            <a:r>
              <a:rPr lang="en-US" b="1" i="1" dirty="0">
                <a:solidFill>
                  <a:schemeClr val="tx1">
                    <a:lumMod val="65000"/>
                    <a:lumOff val="35000"/>
                  </a:schemeClr>
                </a:solidFill>
                <a:effectLst/>
                <a:highlight>
                  <a:srgbClr val="00FFFF"/>
                </a:highlight>
                <a:latin typeface="Arial Narrow" panose="020B0604020202020204" pitchFamily="34" charset="0"/>
                <a:cs typeface="Arial Narrow" panose="020B0604020202020204" pitchFamily="34" charset="0"/>
              </a:rPr>
              <a:t> </a:t>
            </a:r>
          </a:p>
        </p:txBody>
      </p:sp>
      <p:sp>
        <p:nvSpPr>
          <p:cNvPr id="17" name="TextBox 16">
            <a:extLst>
              <a:ext uri="{FF2B5EF4-FFF2-40B4-BE49-F238E27FC236}">
                <a16:creationId xmlns:a16="http://schemas.microsoft.com/office/drawing/2014/main" id="{5BC827A1-43FB-0376-F69D-D632D4179E60}"/>
              </a:ext>
            </a:extLst>
          </p:cNvPr>
          <p:cNvSpPr txBox="1"/>
          <p:nvPr/>
        </p:nvSpPr>
        <p:spPr>
          <a:xfrm>
            <a:off x="541655" y="1760480"/>
            <a:ext cx="3456383" cy="369332"/>
          </a:xfrm>
          <a:prstGeom prst="rect">
            <a:avLst/>
          </a:prstGeom>
          <a:noFill/>
        </p:spPr>
        <p:txBody>
          <a:bodyPr wrap="square">
            <a:spAutoFit/>
          </a:bodyPr>
          <a:lstStyle/>
          <a:p>
            <a:pPr algn="ctr"/>
            <a:r>
              <a:rPr lang="en-US" b="1" i="1" dirty="0">
                <a:solidFill>
                  <a:schemeClr val="tx1">
                    <a:lumMod val="65000"/>
                    <a:lumOff val="35000"/>
                  </a:schemeClr>
                </a:solidFill>
                <a:latin typeface="Arial Narrow" panose="020B0604020202020204" pitchFamily="34" charset="0"/>
                <a:cs typeface="Arial Narrow" panose="020B0604020202020204" pitchFamily="34" charset="0"/>
              </a:rPr>
              <a:t>S</a:t>
            </a:r>
            <a:r>
              <a:rPr lang="en-US" b="1" i="1" dirty="0">
                <a:solidFill>
                  <a:schemeClr val="tx1">
                    <a:lumMod val="65000"/>
                    <a:lumOff val="35000"/>
                  </a:schemeClr>
                </a:solidFill>
                <a:effectLst/>
                <a:latin typeface="Arial Narrow" panose="020B0604020202020204" pitchFamily="34" charset="0"/>
                <a:cs typeface="Arial Narrow" panose="020B0604020202020204" pitchFamily="34" charset="0"/>
              </a:rPr>
              <a:t>pecies of As(III) as a function of pH </a:t>
            </a:r>
          </a:p>
        </p:txBody>
      </p:sp>
      <p:sp>
        <p:nvSpPr>
          <p:cNvPr id="18" name="TextBox 17">
            <a:extLst>
              <a:ext uri="{FF2B5EF4-FFF2-40B4-BE49-F238E27FC236}">
                <a16:creationId xmlns:a16="http://schemas.microsoft.com/office/drawing/2014/main" id="{FC470153-32EF-06B4-4467-FB210C226C1C}"/>
              </a:ext>
            </a:extLst>
          </p:cNvPr>
          <p:cNvSpPr txBox="1"/>
          <p:nvPr/>
        </p:nvSpPr>
        <p:spPr>
          <a:xfrm>
            <a:off x="4358183" y="1760480"/>
            <a:ext cx="3456383" cy="369332"/>
          </a:xfrm>
          <a:prstGeom prst="rect">
            <a:avLst/>
          </a:prstGeom>
          <a:noFill/>
        </p:spPr>
        <p:txBody>
          <a:bodyPr wrap="square">
            <a:spAutoFit/>
          </a:bodyPr>
          <a:lstStyle/>
          <a:p>
            <a:pPr algn="ctr"/>
            <a:r>
              <a:rPr lang="en-US" b="1" i="1" dirty="0">
                <a:solidFill>
                  <a:schemeClr val="tx1">
                    <a:lumMod val="65000"/>
                    <a:lumOff val="35000"/>
                  </a:schemeClr>
                </a:solidFill>
                <a:latin typeface="Arial Narrow" panose="020B0604020202020204" pitchFamily="34" charset="0"/>
                <a:cs typeface="Arial Narrow" panose="020B0604020202020204" pitchFamily="34" charset="0"/>
              </a:rPr>
              <a:t>S</a:t>
            </a:r>
            <a:r>
              <a:rPr lang="en-US" b="1" i="1" dirty="0">
                <a:solidFill>
                  <a:schemeClr val="tx1">
                    <a:lumMod val="65000"/>
                    <a:lumOff val="35000"/>
                  </a:schemeClr>
                </a:solidFill>
                <a:effectLst/>
                <a:latin typeface="Arial Narrow" panose="020B0604020202020204" pitchFamily="34" charset="0"/>
                <a:cs typeface="Arial Narrow" panose="020B0604020202020204" pitchFamily="34" charset="0"/>
              </a:rPr>
              <a:t>pecies of As(</a:t>
            </a:r>
            <a:r>
              <a:rPr lang="en-US" b="1" i="1" dirty="0">
                <a:solidFill>
                  <a:schemeClr val="tx1">
                    <a:lumMod val="65000"/>
                    <a:lumOff val="35000"/>
                  </a:schemeClr>
                </a:solidFill>
                <a:latin typeface="Arial Narrow" panose="020B0604020202020204" pitchFamily="34" charset="0"/>
                <a:cs typeface="Arial Narrow" panose="020B0604020202020204" pitchFamily="34" charset="0"/>
              </a:rPr>
              <a:t>V</a:t>
            </a:r>
            <a:r>
              <a:rPr lang="en-US" b="1" i="1" dirty="0">
                <a:solidFill>
                  <a:schemeClr val="tx1">
                    <a:lumMod val="65000"/>
                    <a:lumOff val="35000"/>
                  </a:schemeClr>
                </a:solidFill>
                <a:effectLst/>
                <a:latin typeface="Arial Narrow" panose="020B0604020202020204" pitchFamily="34" charset="0"/>
                <a:cs typeface="Arial Narrow" panose="020B0604020202020204" pitchFamily="34" charset="0"/>
              </a:rPr>
              <a:t>) as a function of pH </a:t>
            </a:r>
          </a:p>
        </p:txBody>
      </p:sp>
      <p:sp>
        <p:nvSpPr>
          <p:cNvPr id="19" name="TextBox 18">
            <a:extLst>
              <a:ext uri="{FF2B5EF4-FFF2-40B4-BE49-F238E27FC236}">
                <a16:creationId xmlns:a16="http://schemas.microsoft.com/office/drawing/2014/main" id="{678039FE-CC6C-F083-3FA6-F325DE18002B}"/>
              </a:ext>
            </a:extLst>
          </p:cNvPr>
          <p:cNvSpPr txBox="1"/>
          <p:nvPr/>
        </p:nvSpPr>
        <p:spPr>
          <a:xfrm>
            <a:off x="6920182" y="6196063"/>
            <a:ext cx="4652058" cy="307777"/>
          </a:xfrm>
          <a:prstGeom prst="rect">
            <a:avLst/>
          </a:prstGeom>
          <a:noFill/>
        </p:spPr>
        <p:txBody>
          <a:bodyPr wrap="square" rtlCol="0">
            <a:spAutoFit/>
          </a:bodyPr>
          <a:lstStyle/>
          <a:p>
            <a:pPr algn="r"/>
            <a:r>
              <a:rPr lang="en-US" sz="1400" dirty="0">
                <a:solidFill>
                  <a:schemeClr val="bg2">
                    <a:lumMod val="50000"/>
                  </a:schemeClr>
                </a:solidFill>
                <a:latin typeface="Arial Narrow" panose="020B0604020202020204" pitchFamily="34" charset="0"/>
                <a:cs typeface="Arial Narrow" panose="020B0604020202020204" pitchFamily="34" charset="0"/>
              </a:rPr>
              <a:t>(</a:t>
            </a:r>
            <a:r>
              <a:rPr lang="en-US" sz="1400" dirty="0" err="1">
                <a:solidFill>
                  <a:schemeClr val="bg2">
                    <a:lumMod val="50000"/>
                  </a:schemeClr>
                </a:solidFill>
                <a:latin typeface="Arial Narrow" panose="020B0604020202020204" pitchFamily="34" charset="0"/>
                <a:cs typeface="Arial Narrow" panose="020B0604020202020204" pitchFamily="34" charset="0"/>
              </a:rPr>
              <a:t>Syafiuddin</a:t>
            </a:r>
            <a:r>
              <a:rPr lang="en-US" sz="1400" dirty="0">
                <a:solidFill>
                  <a:schemeClr val="bg2">
                    <a:lumMod val="50000"/>
                  </a:schemeClr>
                </a:solidFill>
                <a:latin typeface="Arial Narrow" panose="020B0604020202020204" pitchFamily="34" charset="0"/>
                <a:cs typeface="Arial Narrow" panose="020B0604020202020204" pitchFamily="34" charset="0"/>
              </a:rPr>
              <a:t> 2020)</a:t>
            </a:r>
          </a:p>
        </p:txBody>
      </p:sp>
      <p:grpSp>
        <p:nvGrpSpPr>
          <p:cNvPr id="21" name="Group 20">
            <a:extLst>
              <a:ext uri="{FF2B5EF4-FFF2-40B4-BE49-F238E27FC236}">
                <a16:creationId xmlns:a16="http://schemas.microsoft.com/office/drawing/2014/main" id="{9C4DD4D9-913A-5885-8B5C-D302AD8CA5B4}"/>
              </a:ext>
            </a:extLst>
          </p:cNvPr>
          <p:cNvGrpSpPr/>
          <p:nvPr/>
        </p:nvGrpSpPr>
        <p:grpSpPr>
          <a:xfrm>
            <a:off x="7894396" y="1949586"/>
            <a:ext cx="4114800" cy="4210215"/>
            <a:chOff x="7806921" y="1949586"/>
            <a:chExt cx="4114800" cy="4210215"/>
          </a:xfrm>
        </p:grpSpPr>
        <p:pic>
          <p:nvPicPr>
            <p:cNvPr id="1026" name="Picture 2" descr="Eh–pH diagram for aqueous arsenic species at 25°C and total pressure of ...">
              <a:extLst>
                <a:ext uri="{FF2B5EF4-FFF2-40B4-BE49-F238E27FC236}">
                  <a16:creationId xmlns:a16="http://schemas.microsoft.com/office/drawing/2014/main" id="{C8A49A42-D1C5-0837-1EC5-A4BBCCFE6B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7806921" y="1949586"/>
              <a:ext cx="4114800" cy="4210215"/>
            </a:xfrm>
            <a:prstGeom prst="rect">
              <a:avLst/>
            </a:prstGeom>
            <a:noFill/>
            <a:ln>
              <a:solidFill>
                <a:schemeClr val="bg2">
                  <a:lumMod val="90000"/>
                </a:schemeClr>
              </a:solidFill>
            </a:ln>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75E892F-68F3-BD30-8E64-E20D1B29706F}"/>
                </a:ext>
              </a:extLst>
            </p:cNvPr>
            <p:cNvSpPr txBox="1"/>
            <p:nvPr/>
          </p:nvSpPr>
          <p:spPr>
            <a:xfrm>
              <a:off x="11089349" y="4794330"/>
              <a:ext cx="231154" cy="276999"/>
            </a:xfrm>
            <a:prstGeom prst="rect">
              <a:avLst/>
            </a:prstGeom>
            <a:noFill/>
            <a:ln>
              <a:noFill/>
            </a:ln>
          </p:spPr>
          <p:txBody>
            <a:bodyPr wrap="none" rtlCol="0">
              <a:spAutoFit/>
            </a:bodyPr>
            <a:lstStyle/>
            <a:p>
              <a:r>
                <a:rPr lang="en-US" sz="1200" dirty="0">
                  <a:solidFill>
                    <a:schemeClr val="bg1">
                      <a:lumMod val="50000"/>
                    </a:schemeClr>
                  </a:solidFill>
                </a:rPr>
                <a:t>-</a:t>
              </a:r>
            </a:p>
          </p:txBody>
        </p:sp>
      </p:grpSp>
      <p:grpSp>
        <p:nvGrpSpPr>
          <p:cNvPr id="4" name="Group 3">
            <a:extLst>
              <a:ext uri="{FF2B5EF4-FFF2-40B4-BE49-F238E27FC236}">
                <a16:creationId xmlns:a16="http://schemas.microsoft.com/office/drawing/2014/main" id="{8BD782AC-4BB4-BB11-6D0B-D21EA2AF48CC}"/>
              </a:ext>
            </a:extLst>
          </p:cNvPr>
          <p:cNvGrpSpPr/>
          <p:nvPr/>
        </p:nvGrpSpPr>
        <p:grpSpPr>
          <a:xfrm>
            <a:off x="1381874" y="2167812"/>
            <a:ext cx="6111178" cy="3420013"/>
            <a:chOff x="1559293" y="1710036"/>
            <a:chExt cx="6111178" cy="3420013"/>
          </a:xfrm>
        </p:grpSpPr>
        <p:pic>
          <p:nvPicPr>
            <p:cNvPr id="9" name="Picture 2" descr="aEh-pH diagram of arsenic species in water at a temperature of 25 °C. b Distribution of the species of As(III) as a function of pH. c Distribution of the species of As(V) as a function of pH. The figures are adapted from Smedley and Kinniburgh [36]">
              <a:extLst>
                <a:ext uri="{FF2B5EF4-FFF2-40B4-BE49-F238E27FC236}">
                  <a16:creationId xmlns:a16="http://schemas.microsoft.com/office/drawing/2014/main" id="{F4D617D3-A17E-C012-2800-71936A7B6C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631" t="57671"/>
            <a:stretch/>
          </p:blipFill>
          <p:spPr bwMode="auto">
            <a:xfrm>
              <a:off x="4188654" y="1710036"/>
              <a:ext cx="3481817" cy="3420013"/>
            </a:xfrm>
            <a:prstGeom prst="rect">
              <a:avLst/>
            </a:prstGeom>
            <a:noFill/>
            <a:ln>
              <a:solidFill>
                <a:schemeClr val="bg2">
                  <a:lumMod val="90000"/>
                </a:schemeClr>
              </a:solidFill>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819F15BB-23BE-0E3E-1676-F3088B1370AC}"/>
                </a:ext>
              </a:extLst>
            </p:cNvPr>
            <p:cNvSpPr/>
            <p:nvPr/>
          </p:nvSpPr>
          <p:spPr>
            <a:xfrm>
              <a:off x="1559293" y="3060834"/>
              <a:ext cx="510139" cy="510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CEACFFC-D22E-1326-D5F0-687BE04635CE}"/>
                </a:ext>
              </a:extLst>
            </p:cNvPr>
            <p:cNvSpPr/>
            <p:nvPr/>
          </p:nvSpPr>
          <p:spPr>
            <a:xfrm>
              <a:off x="5224914" y="3107107"/>
              <a:ext cx="510139" cy="510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31DA7D17-7140-0429-1F5A-00477ECE6357}"/>
              </a:ext>
            </a:extLst>
          </p:cNvPr>
          <p:cNvSpPr txBox="1"/>
          <p:nvPr/>
        </p:nvSpPr>
        <p:spPr>
          <a:xfrm>
            <a:off x="445242" y="6260712"/>
            <a:ext cx="3649207" cy="307777"/>
          </a:xfrm>
          <a:prstGeom prst="rect">
            <a:avLst/>
          </a:prstGeom>
          <a:noFill/>
        </p:spPr>
        <p:txBody>
          <a:bodyPr wrap="square" rtlCol="0">
            <a:spAutoFit/>
          </a:bodyPr>
          <a:lstStyle/>
          <a:p>
            <a:r>
              <a:rPr lang="en-US" sz="1400" dirty="0">
                <a:solidFill>
                  <a:schemeClr val="tx1">
                    <a:lumMod val="75000"/>
                    <a:lumOff val="25000"/>
                  </a:schemeClr>
                </a:solidFill>
                <a:latin typeface="Arial" panose="020B0604020202020204" pitchFamily="34" charset="0"/>
                <a:cs typeface="Arial" panose="020B0604020202020204" pitchFamily="34" charset="0"/>
              </a:rPr>
              <a:t>°C: degrees Celsius</a:t>
            </a:r>
          </a:p>
        </p:txBody>
      </p:sp>
    </p:spTree>
    <p:extLst>
      <p:ext uri="{BB962C8B-B14F-4D97-AF65-F5344CB8AC3E}">
        <p14:creationId xmlns:p14="http://schemas.microsoft.com/office/powerpoint/2010/main" val="120489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16D96B-671A-ED63-BF4C-60AB2532002C}"/>
              </a:ext>
            </a:extLst>
          </p:cNvPr>
          <p:cNvSpPr>
            <a:spLocks noGrp="1"/>
          </p:cNvSpPr>
          <p:nvPr>
            <p:ph type="ctrTitle"/>
          </p:nvPr>
        </p:nvSpPr>
        <p:spPr>
          <a:xfrm>
            <a:off x="1022684" y="3236787"/>
            <a:ext cx="10855929" cy="938172"/>
          </a:xfrm>
        </p:spPr>
        <p:txBody>
          <a:bodyPr/>
          <a:lstStyle/>
          <a:p>
            <a:r>
              <a:rPr lang="en-US" sz="3600" dirty="0"/>
              <a:t>Case Study 1: Excavation and In Situ Treatment of Hexavalent Chromium in Groundwater </a:t>
            </a:r>
          </a:p>
        </p:txBody>
      </p:sp>
      <p:sp>
        <p:nvSpPr>
          <p:cNvPr id="4" name="Subtitle 3">
            <a:extLst>
              <a:ext uri="{FF2B5EF4-FFF2-40B4-BE49-F238E27FC236}">
                <a16:creationId xmlns:a16="http://schemas.microsoft.com/office/drawing/2014/main" id="{9BC823E9-7939-8509-77D7-CCFC5D9DB290}"/>
              </a:ext>
            </a:extLst>
          </p:cNvPr>
          <p:cNvSpPr>
            <a:spLocks noGrp="1"/>
          </p:cNvSpPr>
          <p:nvPr>
            <p:ph type="subTitle" idx="4294967295"/>
          </p:nvPr>
        </p:nvSpPr>
        <p:spPr>
          <a:xfrm>
            <a:off x="7276451" y="4619542"/>
            <a:ext cx="4505325" cy="1519238"/>
          </a:xfrm>
        </p:spPr>
        <p:txBody>
          <a:bodyPr>
            <a:normAutofit fontScale="62500" lnSpcReduction="20000"/>
          </a:bodyPr>
          <a:lstStyle/>
          <a:p>
            <a:pPr algn="r"/>
            <a:r>
              <a:rPr lang="en-US" dirty="0"/>
              <a:t>Naval Support Facility Dahlgren</a:t>
            </a:r>
          </a:p>
          <a:p>
            <a:pPr algn="r"/>
            <a:r>
              <a:rPr lang="en-US" dirty="0"/>
              <a:t>Dahlgren, Virginia</a:t>
            </a:r>
          </a:p>
          <a:p>
            <a:pPr algn="r"/>
            <a:r>
              <a:rPr lang="en-US" sz="2500" dirty="0">
                <a:latin typeface="Arial Narrow" panose="020B0604020202020204" pitchFamily="34" charset="0"/>
                <a:cs typeface="Arial Narrow" panose="020B0604020202020204" pitchFamily="34" charset="0"/>
              </a:rPr>
              <a:t>NAVFAC Washington 2009 </a:t>
            </a:r>
          </a:p>
          <a:p>
            <a:pPr algn="r"/>
            <a:r>
              <a:rPr lang="en-US" sz="2500" dirty="0">
                <a:latin typeface="Arial Narrow" panose="020B0604020202020204" pitchFamily="34" charset="0"/>
                <a:cs typeface="Arial Narrow" panose="020B0604020202020204" pitchFamily="34" charset="0"/>
              </a:rPr>
              <a:t>NAVFAC Washington 2019</a:t>
            </a:r>
          </a:p>
          <a:p>
            <a:pPr algn="r"/>
            <a:r>
              <a:rPr lang="en-US" sz="2500" dirty="0">
                <a:latin typeface="Arial Narrow" panose="020B0604020202020204" pitchFamily="34" charset="0"/>
                <a:cs typeface="Arial Narrow" panose="020B0604020202020204" pitchFamily="34" charset="0"/>
              </a:rPr>
              <a:t>NAVFAC Washington 2022</a:t>
            </a:r>
          </a:p>
        </p:txBody>
      </p:sp>
      <p:sp>
        <p:nvSpPr>
          <p:cNvPr id="2" name="Slide Number Placeholder 1">
            <a:extLst>
              <a:ext uri="{FF2B5EF4-FFF2-40B4-BE49-F238E27FC236}">
                <a16:creationId xmlns:a16="http://schemas.microsoft.com/office/drawing/2014/main" id="{0182B5D2-DECC-BEE5-629C-29682E57E24C}"/>
              </a:ext>
            </a:extLst>
          </p:cNvPr>
          <p:cNvSpPr>
            <a:spLocks noGrp="1"/>
          </p:cNvSpPr>
          <p:nvPr>
            <p:ph type="sldNum" sz="quarter" idx="4294967295"/>
          </p:nvPr>
        </p:nvSpPr>
        <p:spPr>
          <a:xfrm>
            <a:off x="11790363" y="6583363"/>
            <a:ext cx="401637" cy="274637"/>
          </a:xfrm>
        </p:spPr>
        <p:txBody>
          <a:bodyPr/>
          <a:lstStyle/>
          <a:p>
            <a:fld id="{E130FD56-1AA9-EE4C-9ADF-6D63C47D8FD2}" type="slidenum">
              <a:rPr lang="en-US" smtClean="0"/>
              <a:t>19</a:t>
            </a:fld>
            <a:endParaRPr lang="en-US"/>
          </a:p>
        </p:txBody>
      </p:sp>
    </p:spTree>
    <p:extLst>
      <p:ext uri="{BB962C8B-B14F-4D97-AF65-F5344CB8AC3E}">
        <p14:creationId xmlns:p14="http://schemas.microsoft.com/office/powerpoint/2010/main" val="4034360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C25E81-3179-9E54-2B62-C2DD1B2BB07D}"/>
              </a:ext>
            </a:extLst>
          </p:cNvPr>
          <p:cNvSpPr>
            <a:spLocks noGrp="1"/>
          </p:cNvSpPr>
          <p:nvPr>
            <p:ph type="title"/>
          </p:nvPr>
        </p:nvSpPr>
        <p:spPr/>
        <p:txBody>
          <a:bodyPr/>
          <a:lstStyle/>
          <a:p>
            <a:r>
              <a:rPr lang="en-US" dirty="0"/>
              <a:t>Disclaimer </a:t>
            </a:r>
          </a:p>
        </p:txBody>
      </p:sp>
      <p:sp>
        <p:nvSpPr>
          <p:cNvPr id="5" name="Slide Number Placeholder 4">
            <a:extLst>
              <a:ext uri="{FF2B5EF4-FFF2-40B4-BE49-F238E27FC236}">
                <a16:creationId xmlns:a16="http://schemas.microsoft.com/office/drawing/2014/main" id="{382BD34D-8ECE-7AF3-D4E3-ACC1CB7EC433}"/>
              </a:ext>
            </a:extLst>
          </p:cNvPr>
          <p:cNvSpPr>
            <a:spLocks noGrp="1"/>
          </p:cNvSpPr>
          <p:nvPr>
            <p:ph type="sldNum" sz="quarter" idx="12"/>
          </p:nvPr>
        </p:nvSpPr>
        <p:spPr/>
        <p:txBody>
          <a:bodyPr/>
          <a:lstStyle/>
          <a:p>
            <a:fld id="{E130FD56-1AA9-EE4C-9ADF-6D63C47D8FD2}" type="slidenum">
              <a:rPr lang="en-US" smtClean="0"/>
              <a:pPr/>
              <a:t>2</a:t>
            </a:fld>
            <a:endParaRPr lang="en-US" dirty="0"/>
          </a:p>
        </p:txBody>
      </p:sp>
      <p:sp>
        <p:nvSpPr>
          <p:cNvPr id="7" name="Content Placeholder 9">
            <a:extLst>
              <a:ext uri="{FF2B5EF4-FFF2-40B4-BE49-F238E27FC236}">
                <a16:creationId xmlns:a16="http://schemas.microsoft.com/office/drawing/2014/main" id="{B95666BB-46F6-A3BC-D7C5-0C8BA6621202}"/>
              </a:ext>
            </a:extLst>
          </p:cNvPr>
          <p:cNvSpPr>
            <a:spLocks noGrp="1"/>
          </p:cNvSpPr>
          <p:nvPr>
            <p:ph idx="1"/>
          </p:nvPr>
        </p:nvSpPr>
        <p:spPr>
          <a:xfrm>
            <a:off x="838200" y="1623722"/>
            <a:ext cx="10515600" cy="4351338"/>
          </a:xfrm>
        </p:spPr>
        <p:txBody>
          <a:bodyPr vert="horz" lIns="91440" tIns="45720" rIns="91440" bIns="45720" rtlCol="0" anchor="t">
            <a:normAutofit/>
          </a:bodyPr>
          <a:lstStyle/>
          <a:p>
            <a:pPr marL="0" marR="0" lvl="0" indent="0" algn="l" defTabSz="914400" rtl="0" eaLnBrk="1" fontAlgn="auto" latinLnBrk="0" hangingPunct="1">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This seminar is intended to be informational and does not indicate endorsement of a particular product(s) or technology by the Department of Defense or NAVFAC </a:t>
            </a:r>
            <a:r>
              <a:rPr kumimoji="0" lang="en-US" sz="2000" b="0"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EXWC</a:t>
            </a:r>
            <a:r>
              <a:rPr kumimoji="0" lang="en-US" sz="2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nor should the presentation be construed as reflecting the official policy or position of any of those Agencies. Mention of specific product names, vendors, or source or information, trademarks, or manufacturers is for informational purposes only and does not constitute an endorsement or recommendation by the Department of Defense or NAVFAC </a:t>
            </a:r>
            <a:r>
              <a:rPr kumimoji="0" lang="en-US" sz="2000" b="0"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EXWC</a:t>
            </a:r>
            <a:r>
              <a:rPr kumimoji="0" lang="en-US" sz="2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Although every attempt is made to provide reliable and accurate information, there is no warranty or representation as to the accuracy, adequacy, efficiency, or applicability of any product or technology discussed or mentioned during the seminar, including the suitability of any product or technology for a particular purpose. </a:t>
            </a:r>
          </a:p>
        </p:txBody>
      </p:sp>
    </p:spTree>
    <p:extLst>
      <p:ext uri="{BB962C8B-B14F-4D97-AF65-F5344CB8AC3E}">
        <p14:creationId xmlns:p14="http://schemas.microsoft.com/office/powerpoint/2010/main" val="37338853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E03AFCB-ECDB-8CD0-0004-4CAE44BFCA6B}"/>
              </a:ext>
            </a:extLst>
          </p:cNvPr>
          <p:cNvSpPr>
            <a:spLocks noGrp="1"/>
          </p:cNvSpPr>
          <p:nvPr>
            <p:ph type="body" sz="quarter" idx="13"/>
          </p:nvPr>
        </p:nvSpPr>
        <p:spPr/>
        <p:txBody>
          <a:bodyPr>
            <a:noAutofit/>
          </a:bodyPr>
          <a:lstStyle/>
          <a:p>
            <a:r>
              <a:rPr lang="en-US" sz="1400" dirty="0"/>
              <a:t>Key Chemistry: Case Study 1</a:t>
            </a:r>
          </a:p>
        </p:txBody>
      </p:sp>
      <p:sp>
        <p:nvSpPr>
          <p:cNvPr id="2" name="Title 1">
            <a:extLst>
              <a:ext uri="{FF2B5EF4-FFF2-40B4-BE49-F238E27FC236}">
                <a16:creationId xmlns:a16="http://schemas.microsoft.com/office/drawing/2014/main" id="{DA6C28F8-AB43-0EED-9796-059113A00E9B}"/>
              </a:ext>
            </a:extLst>
          </p:cNvPr>
          <p:cNvSpPr>
            <a:spLocks noGrp="1"/>
          </p:cNvSpPr>
          <p:nvPr>
            <p:ph type="title"/>
          </p:nvPr>
        </p:nvSpPr>
        <p:spPr/>
        <p:txBody>
          <a:bodyPr/>
          <a:lstStyle/>
          <a:p>
            <a:r>
              <a:rPr lang="en-US" dirty="0"/>
              <a:t>Site Overview </a:t>
            </a:r>
          </a:p>
        </p:txBody>
      </p:sp>
      <p:graphicFrame>
        <p:nvGraphicFramePr>
          <p:cNvPr id="18" name="Content Placeholder 17">
            <a:extLst>
              <a:ext uri="{FF2B5EF4-FFF2-40B4-BE49-F238E27FC236}">
                <a16:creationId xmlns:a16="http://schemas.microsoft.com/office/drawing/2014/main" id="{1B3A27FD-F232-F82F-8CE9-6E4519375155}"/>
              </a:ext>
            </a:extLst>
          </p:cNvPr>
          <p:cNvGraphicFramePr>
            <a:graphicFrameLocks noGrp="1"/>
          </p:cNvGraphicFramePr>
          <p:nvPr>
            <p:ph idx="1"/>
            <p:extLst>
              <p:ext uri="{D42A27DB-BD31-4B8C-83A1-F6EECF244321}">
                <p14:modId xmlns:p14="http://schemas.microsoft.com/office/powerpoint/2010/main" val="1433403991"/>
              </p:ext>
            </p:extLst>
          </p:nvPr>
        </p:nvGraphicFramePr>
        <p:xfrm>
          <a:off x="838200" y="1623722"/>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1F7D5161-9E20-448B-C5B7-5E92A6350F8E}"/>
              </a:ext>
            </a:extLst>
          </p:cNvPr>
          <p:cNvSpPr>
            <a:spLocks noGrp="1"/>
          </p:cNvSpPr>
          <p:nvPr>
            <p:ph type="sldNum" sz="quarter" idx="12"/>
          </p:nvPr>
        </p:nvSpPr>
        <p:spPr/>
        <p:txBody>
          <a:bodyPr/>
          <a:lstStyle/>
          <a:p>
            <a:fld id="{E130FD56-1AA9-EE4C-9ADF-6D63C47D8FD2}" type="slidenum">
              <a:rPr lang="en-US" smtClean="0"/>
              <a:pPr/>
              <a:t>20</a:t>
            </a:fld>
            <a:endParaRPr lang="en-US"/>
          </a:p>
        </p:txBody>
      </p:sp>
      <p:sp>
        <p:nvSpPr>
          <p:cNvPr id="4" name="TextBox 1">
            <a:extLst>
              <a:ext uri="{FF2B5EF4-FFF2-40B4-BE49-F238E27FC236}">
                <a16:creationId xmlns:a16="http://schemas.microsoft.com/office/drawing/2014/main" id="{3477420D-7710-B948-7A68-AC920E027B95}"/>
              </a:ext>
            </a:extLst>
          </p:cNvPr>
          <p:cNvSpPr txBox="1"/>
          <p:nvPr/>
        </p:nvSpPr>
        <p:spPr>
          <a:xfrm>
            <a:off x="429768" y="6213068"/>
            <a:ext cx="3073895"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Arial"/>
                <a:cs typeface="Arial"/>
              </a:rPr>
              <a:t>CPS: calcium polysulfide solution</a:t>
            </a:r>
          </a:p>
        </p:txBody>
      </p:sp>
    </p:spTree>
    <p:extLst>
      <p:ext uri="{BB962C8B-B14F-4D97-AF65-F5344CB8AC3E}">
        <p14:creationId xmlns:p14="http://schemas.microsoft.com/office/powerpoint/2010/main" val="4083619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C28F8-AB43-0EED-9796-059113A00E9B}"/>
              </a:ext>
            </a:extLst>
          </p:cNvPr>
          <p:cNvSpPr>
            <a:spLocks noGrp="1"/>
          </p:cNvSpPr>
          <p:nvPr>
            <p:ph type="title"/>
          </p:nvPr>
        </p:nvSpPr>
        <p:spPr/>
        <p:txBody>
          <a:bodyPr/>
          <a:lstStyle/>
          <a:p>
            <a:r>
              <a:rPr lang="en-US" dirty="0"/>
              <a:t>Site Overview </a:t>
            </a:r>
          </a:p>
        </p:txBody>
      </p:sp>
      <p:sp>
        <p:nvSpPr>
          <p:cNvPr id="5" name="Slide Number Placeholder 4">
            <a:extLst>
              <a:ext uri="{FF2B5EF4-FFF2-40B4-BE49-F238E27FC236}">
                <a16:creationId xmlns:a16="http://schemas.microsoft.com/office/drawing/2014/main" id="{1F7D5161-9E20-448B-C5B7-5E92A6350F8E}"/>
              </a:ext>
            </a:extLst>
          </p:cNvPr>
          <p:cNvSpPr>
            <a:spLocks noGrp="1"/>
          </p:cNvSpPr>
          <p:nvPr>
            <p:ph type="sldNum" sz="quarter" idx="12"/>
          </p:nvPr>
        </p:nvSpPr>
        <p:spPr/>
        <p:txBody>
          <a:bodyPr/>
          <a:lstStyle/>
          <a:p>
            <a:fld id="{E130FD56-1AA9-EE4C-9ADF-6D63C47D8FD2}" type="slidenum">
              <a:rPr lang="en-US" smtClean="0"/>
              <a:t>21</a:t>
            </a:fld>
            <a:endParaRPr lang="en-US"/>
          </a:p>
        </p:txBody>
      </p:sp>
      <p:sp>
        <p:nvSpPr>
          <p:cNvPr id="3" name="Text Placeholder 2">
            <a:extLst>
              <a:ext uri="{FF2B5EF4-FFF2-40B4-BE49-F238E27FC236}">
                <a16:creationId xmlns:a16="http://schemas.microsoft.com/office/drawing/2014/main" id="{7A763E3E-6794-BD12-D28C-BBE527A6D13B}"/>
              </a:ext>
            </a:extLst>
          </p:cNvPr>
          <p:cNvSpPr>
            <a:spLocks noGrp="1"/>
          </p:cNvSpPr>
          <p:nvPr>
            <p:ph type="body" sz="quarter" idx="13"/>
          </p:nvPr>
        </p:nvSpPr>
        <p:spPr/>
        <p:txBody>
          <a:bodyPr>
            <a:normAutofit lnSpcReduction="10000"/>
          </a:bodyPr>
          <a:lstStyle/>
          <a:p>
            <a:r>
              <a:rPr lang="en-US" sz="1400" dirty="0"/>
              <a:t>Key Chemistry: Case Study 1</a:t>
            </a:r>
          </a:p>
        </p:txBody>
      </p:sp>
      <p:grpSp>
        <p:nvGrpSpPr>
          <p:cNvPr id="20" name="Group 19">
            <a:extLst>
              <a:ext uri="{FF2B5EF4-FFF2-40B4-BE49-F238E27FC236}">
                <a16:creationId xmlns:a16="http://schemas.microsoft.com/office/drawing/2014/main" id="{4D6282B7-394B-EB3C-D8B0-A87895526326}"/>
              </a:ext>
            </a:extLst>
          </p:cNvPr>
          <p:cNvGrpSpPr/>
          <p:nvPr/>
        </p:nvGrpSpPr>
        <p:grpSpPr>
          <a:xfrm>
            <a:off x="1153485" y="1089949"/>
            <a:ext cx="9885030" cy="5493731"/>
            <a:chOff x="1212760" y="1015889"/>
            <a:chExt cx="9602490" cy="5336706"/>
          </a:xfrm>
        </p:grpSpPr>
        <p:pic>
          <p:nvPicPr>
            <p:cNvPr id="12" name="Picture 11" descr="Map&#10;&#10;Description automatically generated">
              <a:extLst>
                <a:ext uri="{FF2B5EF4-FFF2-40B4-BE49-F238E27FC236}">
                  <a16:creationId xmlns:a16="http://schemas.microsoft.com/office/drawing/2014/main" id="{BD7A15CF-7CAF-381C-76F8-55C1AEFA4FDD}"/>
                </a:ext>
              </a:extLst>
            </p:cNvPr>
            <p:cNvPicPr>
              <a:picLocks noChangeAspect="1"/>
            </p:cNvPicPr>
            <p:nvPr/>
          </p:nvPicPr>
          <p:blipFill rotWithShape="1">
            <a:blip r:embed="rId3"/>
            <a:srcRect l="20407" t="2114" b="43195"/>
            <a:stretch/>
          </p:blipFill>
          <p:spPr>
            <a:xfrm>
              <a:off x="1212762" y="1015889"/>
              <a:ext cx="9602488" cy="4097362"/>
            </a:xfrm>
            <a:prstGeom prst="rect">
              <a:avLst/>
            </a:prstGeom>
          </p:spPr>
        </p:pic>
        <p:pic>
          <p:nvPicPr>
            <p:cNvPr id="17" name="Picture 16" descr="Map&#10;&#10;Description automatically generated">
              <a:extLst>
                <a:ext uri="{FF2B5EF4-FFF2-40B4-BE49-F238E27FC236}">
                  <a16:creationId xmlns:a16="http://schemas.microsoft.com/office/drawing/2014/main" id="{B43B388D-72A7-0DE4-06AF-82D31C835FEE}"/>
                </a:ext>
              </a:extLst>
            </p:cNvPr>
            <p:cNvPicPr>
              <a:picLocks noChangeAspect="1"/>
            </p:cNvPicPr>
            <p:nvPr/>
          </p:nvPicPr>
          <p:blipFill rotWithShape="1">
            <a:blip r:embed="rId3"/>
            <a:srcRect l="628" t="82492" r="65304" b="2026"/>
            <a:stretch/>
          </p:blipFill>
          <p:spPr>
            <a:xfrm>
              <a:off x="1212760" y="5113251"/>
              <a:ext cx="4316974" cy="1218255"/>
            </a:xfrm>
            <a:prstGeom prst="rect">
              <a:avLst/>
            </a:prstGeom>
          </p:spPr>
        </p:pic>
        <p:pic>
          <p:nvPicPr>
            <p:cNvPr id="18" name="Picture 17" descr="Map&#10;&#10;Description automatically generated">
              <a:extLst>
                <a:ext uri="{FF2B5EF4-FFF2-40B4-BE49-F238E27FC236}">
                  <a16:creationId xmlns:a16="http://schemas.microsoft.com/office/drawing/2014/main" id="{1DB8C833-3BDD-008E-59BE-94D7AFEF0A61}"/>
                </a:ext>
              </a:extLst>
            </p:cNvPr>
            <p:cNvPicPr>
              <a:picLocks noChangeAspect="1"/>
            </p:cNvPicPr>
            <p:nvPr/>
          </p:nvPicPr>
          <p:blipFill rotWithShape="1">
            <a:blip r:embed="rId3"/>
            <a:srcRect l="34198" t="82797" r="31734" b="1721"/>
            <a:stretch/>
          </p:blipFill>
          <p:spPr>
            <a:xfrm>
              <a:off x="4405097" y="5314983"/>
              <a:ext cx="3676850" cy="1037612"/>
            </a:xfrm>
            <a:prstGeom prst="rect">
              <a:avLst/>
            </a:prstGeom>
          </p:spPr>
        </p:pic>
        <p:pic>
          <p:nvPicPr>
            <p:cNvPr id="19" name="Picture 18" descr="Map&#10;&#10;Description automatically generated">
              <a:extLst>
                <a:ext uri="{FF2B5EF4-FFF2-40B4-BE49-F238E27FC236}">
                  <a16:creationId xmlns:a16="http://schemas.microsoft.com/office/drawing/2014/main" id="{8522155A-9833-B48E-8188-2377D612D271}"/>
                </a:ext>
              </a:extLst>
            </p:cNvPr>
            <p:cNvPicPr>
              <a:picLocks noChangeAspect="1"/>
            </p:cNvPicPr>
            <p:nvPr/>
          </p:nvPicPr>
          <p:blipFill rotWithShape="1">
            <a:blip r:embed="rId3"/>
            <a:srcRect l="77386" t="85073" r="675" b="8151"/>
            <a:stretch/>
          </p:blipFill>
          <p:spPr>
            <a:xfrm>
              <a:off x="7002114" y="5404810"/>
              <a:ext cx="3757503" cy="720683"/>
            </a:xfrm>
            <a:prstGeom prst="rect">
              <a:avLst/>
            </a:prstGeom>
          </p:spPr>
        </p:pic>
      </p:grpSp>
      <p:sp>
        <p:nvSpPr>
          <p:cNvPr id="4" name="Rectangle 3">
            <a:extLst>
              <a:ext uri="{FF2B5EF4-FFF2-40B4-BE49-F238E27FC236}">
                <a16:creationId xmlns:a16="http://schemas.microsoft.com/office/drawing/2014/main" id="{A1FA8CA4-73D4-A498-A049-062A862FF903}"/>
              </a:ext>
            </a:extLst>
          </p:cNvPr>
          <p:cNvSpPr/>
          <p:nvPr/>
        </p:nvSpPr>
        <p:spPr>
          <a:xfrm rot="19620247">
            <a:off x="4298170" y="3346036"/>
            <a:ext cx="1262030" cy="60749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1FB0AB1-9F4E-D445-EADB-2698A4F8A9C5}"/>
              </a:ext>
            </a:extLst>
          </p:cNvPr>
          <p:cNvSpPr txBox="1"/>
          <p:nvPr/>
        </p:nvSpPr>
        <p:spPr>
          <a:xfrm>
            <a:off x="9509759" y="6196007"/>
            <a:ext cx="2255481" cy="307777"/>
          </a:xfrm>
          <a:prstGeom prst="rect">
            <a:avLst/>
          </a:prstGeom>
          <a:noFill/>
        </p:spPr>
        <p:txBody>
          <a:bodyPr wrap="square" rtlCol="0">
            <a:spAutoFit/>
          </a:bodyPr>
          <a:lstStyle/>
          <a:p>
            <a:pPr algn="r"/>
            <a:r>
              <a:rPr lang="en-US" sz="1400" dirty="0">
                <a:solidFill>
                  <a:schemeClr val="bg2">
                    <a:lumMod val="50000"/>
                  </a:schemeClr>
                </a:solidFill>
                <a:latin typeface="Arial Narrow" panose="020B0604020202020204" pitchFamily="34" charset="0"/>
                <a:cs typeface="Arial Narrow" panose="020B0604020202020204" pitchFamily="34" charset="0"/>
              </a:rPr>
              <a:t>(NAVFAC Washington 2022)</a:t>
            </a:r>
          </a:p>
        </p:txBody>
      </p:sp>
      <p:sp>
        <p:nvSpPr>
          <p:cNvPr id="7" name="Rectangle 6">
            <a:extLst>
              <a:ext uri="{FF2B5EF4-FFF2-40B4-BE49-F238E27FC236}">
                <a16:creationId xmlns:a16="http://schemas.microsoft.com/office/drawing/2014/main" id="{37DA6FD9-49BD-71E0-9927-24CCCBC2EBAF}"/>
              </a:ext>
            </a:extLst>
          </p:cNvPr>
          <p:cNvSpPr/>
          <p:nvPr/>
        </p:nvSpPr>
        <p:spPr>
          <a:xfrm>
            <a:off x="1151905" y="1092530"/>
            <a:ext cx="9856521" cy="4215740"/>
          </a:xfrm>
          <a:prstGeom prst="rect">
            <a:avLst/>
          </a:prstGeom>
          <a:noFill/>
          <a:ln w="9525">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76470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CALCIUM POLYSULFIDE">
            <a:extLst>
              <a:ext uri="{FF2B5EF4-FFF2-40B4-BE49-F238E27FC236}">
                <a16:creationId xmlns:a16="http://schemas.microsoft.com/office/drawing/2014/main" id="{EF00A217-5431-0CD7-E96C-BE65C76579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848" t="25869" r="20424" b="29240"/>
          <a:stretch/>
        </p:blipFill>
        <p:spPr bwMode="auto">
          <a:xfrm>
            <a:off x="3609386" y="4062404"/>
            <a:ext cx="2410414" cy="17818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E78B471-7448-9431-6CCC-D081F88E9732}"/>
              </a:ext>
            </a:extLst>
          </p:cNvPr>
          <p:cNvSpPr>
            <a:spLocks noGrp="1"/>
          </p:cNvSpPr>
          <p:nvPr>
            <p:ph type="title"/>
          </p:nvPr>
        </p:nvSpPr>
        <p:spPr/>
        <p:txBody>
          <a:bodyPr/>
          <a:lstStyle/>
          <a:p>
            <a:r>
              <a:rPr lang="en-US" dirty="0"/>
              <a:t>Calcium Polysulfide</a:t>
            </a:r>
          </a:p>
        </p:txBody>
      </p:sp>
      <p:sp>
        <p:nvSpPr>
          <p:cNvPr id="3" name="Content Placeholder 2">
            <a:extLst>
              <a:ext uri="{FF2B5EF4-FFF2-40B4-BE49-F238E27FC236}">
                <a16:creationId xmlns:a16="http://schemas.microsoft.com/office/drawing/2014/main" id="{50881E3D-2837-9C7B-6347-05ADDC5FF3C0}"/>
              </a:ext>
            </a:extLst>
          </p:cNvPr>
          <p:cNvSpPr>
            <a:spLocks noGrp="1"/>
          </p:cNvSpPr>
          <p:nvPr>
            <p:ph sz="half" idx="1"/>
          </p:nvPr>
        </p:nvSpPr>
        <p:spPr/>
        <p:txBody>
          <a:bodyPr>
            <a:normAutofit/>
          </a:bodyPr>
          <a:lstStyle/>
          <a:p>
            <a:pPr marL="225425" indent="-225425">
              <a:buFont typeface="Arial" panose="020B0604020202020204" pitchFamily="34" charset="0"/>
              <a:buChar char="•"/>
            </a:pPr>
            <a:r>
              <a:rPr lang="en-US" dirty="0"/>
              <a:t>Also known as lime sulfur</a:t>
            </a:r>
          </a:p>
          <a:p>
            <a:pPr marL="225425" indent="-225425">
              <a:buFont typeface="Arial" panose="020B0604020202020204" pitchFamily="34" charset="0"/>
              <a:buChar char="•"/>
            </a:pPr>
            <a:r>
              <a:rPr lang="en-US" dirty="0"/>
              <a:t>Establishes a reducing environment in groundwater</a:t>
            </a:r>
          </a:p>
          <a:p>
            <a:pPr marL="225425" indent="-225425">
              <a:buFont typeface="Arial" panose="020B0604020202020204" pitchFamily="34" charset="0"/>
              <a:buChar char="•"/>
            </a:pPr>
            <a:r>
              <a:rPr lang="en-US" dirty="0"/>
              <a:t>Precipitates nontoxic</a:t>
            </a:r>
            <a:br>
              <a:rPr lang="en-US" dirty="0"/>
            </a:br>
            <a:r>
              <a:rPr lang="en-US" dirty="0"/>
              <a:t>metal sulfides (As, Pb, Cd, and Cu)</a:t>
            </a:r>
          </a:p>
          <a:p>
            <a:pPr marL="225425" indent="-225425">
              <a:buFont typeface="Arial" panose="020B0604020202020204" pitchFamily="34" charset="0"/>
              <a:buChar char="•"/>
            </a:pPr>
            <a:r>
              <a:rPr lang="en-US" dirty="0"/>
              <a:t>Is cost effective</a:t>
            </a:r>
          </a:p>
        </p:txBody>
      </p:sp>
      <p:sp>
        <p:nvSpPr>
          <p:cNvPr id="4" name="Content Placeholder 3">
            <a:extLst>
              <a:ext uri="{FF2B5EF4-FFF2-40B4-BE49-F238E27FC236}">
                <a16:creationId xmlns:a16="http://schemas.microsoft.com/office/drawing/2014/main" id="{C0C1F025-F850-D203-E7BB-31147C5C0592}"/>
              </a:ext>
            </a:extLst>
          </p:cNvPr>
          <p:cNvSpPr>
            <a:spLocks noGrp="1"/>
          </p:cNvSpPr>
          <p:nvPr>
            <p:ph sz="half" idx="2"/>
          </p:nvPr>
        </p:nvSpPr>
        <p:spPr>
          <a:xfrm>
            <a:off x="6172200" y="1620692"/>
            <a:ext cx="5618066" cy="4351338"/>
          </a:xfrm>
        </p:spPr>
        <p:txBody>
          <a:bodyPr/>
          <a:lstStyle/>
          <a:p>
            <a:pPr marL="225425" indent="-225425">
              <a:buFont typeface="Arial" panose="020B0604020202020204" pitchFamily="34" charset="0"/>
              <a:buChar char="•"/>
            </a:pPr>
            <a:r>
              <a:rPr lang="en-US" dirty="0"/>
              <a:t>Supports growth of sulfate-reducing bacteria, which occur naturally in aquifers but thrive under anaerobic, reducing conditions</a:t>
            </a:r>
          </a:p>
          <a:p>
            <a:pPr marL="688975" lvl="1">
              <a:spcBef>
                <a:spcPts val="1000"/>
              </a:spcBef>
            </a:pPr>
            <a:r>
              <a:rPr lang="en-US" dirty="0"/>
              <a:t>SRBs convert sulfate produced by CPS back into sulfide ions</a:t>
            </a:r>
          </a:p>
          <a:p>
            <a:pPr marL="688975" lvl="1">
              <a:spcBef>
                <a:spcPts val="1000"/>
              </a:spcBef>
            </a:pPr>
            <a:r>
              <a:rPr lang="en-US" dirty="0"/>
              <a:t>SRBs limit net production of sulfates</a:t>
            </a:r>
          </a:p>
        </p:txBody>
      </p:sp>
      <p:sp>
        <p:nvSpPr>
          <p:cNvPr id="5" name="Slide Number Placeholder 4">
            <a:extLst>
              <a:ext uri="{FF2B5EF4-FFF2-40B4-BE49-F238E27FC236}">
                <a16:creationId xmlns:a16="http://schemas.microsoft.com/office/drawing/2014/main" id="{7375B851-53A4-3C5C-77A6-CEDC661FFC47}"/>
              </a:ext>
            </a:extLst>
          </p:cNvPr>
          <p:cNvSpPr>
            <a:spLocks noGrp="1"/>
          </p:cNvSpPr>
          <p:nvPr>
            <p:ph type="sldNum" sz="quarter" idx="12"/>
          </p:nvPr>
        </p:nvSpPr>
        <p:spPr/>
        <p:txBody>
          <a:bodyPr/>
          <a:lstStyle/>
          <a:p>
            <a:fld id="{E130FD56-1AA9-EE4C-9ADF-6D63C47D8FD2}" type="slidenum">
              <a:rPr lang="en-US" smtClean="0"/>
              <a:t>22</a:t>
            </a:fld>
            <a:endParaRPr lang="en-US"/>
          </a:p>
        </p:txBody>
      </p:sp>
      <p:sp>
        <p:nvSpPr>
          <p:cNvPr id="6" name="Text Placeholder 5">
            <a:extLst>
              <a:ext uri="{FF2B5EF4-FFF2-40B4-BE49-F238E27FC236}">
                <a16:creationId xmlns:a16="http://schemas.microsoft.com/office/drawing/2014/main" id="{C41F2E1E-2CFB-6879-8F02-8BCCE42B38E6}"/>
              </a:ext>
            </a:extLst>
          </p:cNvPr>
          <p:cNvSpPr>
            <a:spLocks noGrp="1"/>
          </p:cNvSpPr>
          <p:nvPr>
            <p:ph type="body" sz="quarter" idx="13"/>
          </p:nvPr>
        </p:nvSpPr>
        <p:spPr/>
        <p:txBody>
          <a:bodyPr>
            <a:normAutofit lnSpcReduction="10000"/>
          </a:bodyPr>
          <a:lstStyle/>
          <a:p>
            <a:r>
              <a:rPr lang="en-US" sz="1400" dirty="0"/>
              <a:t>Key Chemistry: Case Study 1</a:t>
            </a:r>
          </a:p>
        </p:txBody>
      </p:sp>
      <p:sp>
        <p:nvSpPr>
          <p:cNvPr id="7" name="TextBox 6">
            <a:extLst>
              <a:ext uri="{FF2B5EF4-FFF2-40B4-BE49-F238E27FC236}">
                <a16:creationId xmlns:a16="http://schemas.microsoft.com/office/drawing/2014/main" id="{0B85E16E-AF41-B5DA-1295-81B06D89D634}"/>
              </a:ext>
            </a:extLst>
          </p:cNvPr>
          <p:cNvSpPr txBox="1"/>
          <p:nvPr/>
        </p:nvSpPr>
        <p:spPr>
          <a:xfrm>
            <a:off x="3820096" y="5756252"/>
            <a:ext cx="2571537" cy="553998"/>
          </a:xfrm>
          <a:prstGeom prst="rect">
            <a:avLst/>
          </a:prstGeom>
          <a:noFill/>
        </p:spPr>
        <p:txBody>
          <a:bodyPr wrap="none" rtlCol="0">
            <a:spAutoFit/>
          </a:bodyPr>
          <a:lstStyle/>
          <a:p>
            <a:pPr algn="ctr"/>
            <a:r>
              <a:rPr lang="en-US" sz="1600" b="1" i="1" dirty="0">
                <a:solidFill>
                  <a:schemeClr val="tx1">
                    <a:lumMod val="65000"/>
                    <a:lumOff val="35000"/>
                  </a:schemeClr>
                </a:solidFill>
                <a:latin typeface="Arial Narrow" panose="020B0604020202020204" pitchFamily="34" charset="0"/>
                <a:cs typeface="Arial Narrow" panose="020B0604020202020204" pitchFamily="34" charset="0"/>
              </a:rPr>
              <a:t>Calcium Polysulfide Structure</a:t>
            </a:r>
          </a:p>
          <a:p>
            <a:pPr algn="ctr"/>
            <a:r>
              <a:rPr lang="en-US" sz="1400" dirty="0">
                <a:solidFill>
                  <a:schemeClr val="tx1">
                    <a:lumMod val="65000"/>
                    <a:lumOff val="35000"/>
                  </a:schemeClr>
                </a:solidFill>
                <a:latin typeface="Arial Narrow" panose="020B0604020202020204" pitchFamily="34" charset="0"/>
                <a:cs typeface="Arial Narrow" panose="020B0604020202020204" pitchFamily="34" charset="0"/>
              </a:rPr>
              <a:t>(</a:t>
            </a:r>
            <a:r>
              <a:rPr lang="en-US" sz="1400" dirty="0" err="1">
                <a:solidFill>
                  <a:schemeClr val="tx1">
                    <a:lumMod val="65000"/>
                    <a:lumOff val="35000"/>
                  </a:schemeClr>
                </a:solidFill>
                <a:latin typeface="Arial Narrow" panose="020B0604020202020204" pitchFamily="34" charset="0"/>
                <a:cs typeface="Arial Narrow" panose="020B0604020202020204" pitchFamily="34" charset="0"/>
              </a:rPr>
              <a:t>ChemSpider</a:t>
            </a:r>
            <a:r>
              <a:rPr lang="en-US" sz="1400" dirty="0">
                <a:solidFill>
                  <a:schemeClr val="tx1">
                    <a:lumMod val="65000"/>
                    <a:lumOff val="35000"/>
                  </a:schemeClr>
                </a:solidFill>
                <a:latin typeface="Arial Narrow" panose="020B0604020202020204" pitchFamily="34" charset="0"/>
                <a:cs typeface="Arial Narrow" panose="020B0604020202020204" pitchFamily="34" charset="0"/>
              </a:rPr>
              <a:t> 2023)</a:t>
            </a:r>
          </a:p>
        </p:txBody>
      </p:sp>
    </p:spTree>
    <p:extLst>
      <p:ext uri="{BB962C8B-B14F-4D97-AF65-F5344CB8AC3E}">
        <p14:creationId xmlns:p14="http://schemas.microsoft.com/office/powerpoint/2010/main" val="1956448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CF1E8B-BF6D-7102-F187-0B40132C16AE}"/>
              </a:ext>
            </a:extLst>
          </p:cNvPr>
          <p:cNvSpPr>
            <a:spLocks noGrp="1"/>
          </p:cNvSpPr>
          <p:nvPr>
            <p:ph type="title"/>
          </p:nvPr>
        </p:nvSpPr>
        <p:spPr/>
        <p:txBody>
          <a:bodyPr/>
          <a:lstStyle/>
          <a:p>
            <a:r>
              <a:rPr lang="en-US" dirty="0"/>
              <a:t>CPS Application and Soil Backfilling</a:t>
            </a:r>
          </a:p>
        </p:txBody>
      </p:sp>
      <p:sp>
        <p:nvSpPr>
          <p:cNvPr id="5" name="Slide Number Placeholder 4">
            <a:extLst>
              <a:ext uri="{FF2B5EF4-FFF2-40B4-BE49-F238E27FC236}">
                <a16:creationId xmlns:a16="http://schemas.microsoft.com/office/drawing/2014/main" id="{50632252-7443-8162-D0AE-92B556596020}"/>
              </a:ext>
            </a:extLst>
          </p:cNvPr>
          <p:cNvSpPr>
            <a:spLocks noGrp="1"/>
          </p:cNvSpPr>
          <p:nvPr>
            <p:ph type="sldNum" sz="quarter" idx="12"/>
          </p:nvPr>
        </p:nvSpPr>
        <p:spPr/>
        <p:txBody>
          <a:bodyPr/>
          <a:lstStyle/>
          <a:p>
            <a:fld id="{E130FD56-1AA9-EE4C-9ADF-6D63C47D8FD2}" type="slidenum">
              <a:rPr lang="en-US" smtClean="0"/>
              <a:t>23</a:t>
            </a:fld>
            <a:endParaRPr lang="en-US"/>
          </a:p>
        </p:txBody>
      </p:sp>
      <p:sp>
        <p:nvSpPr>
          <p:cNvPr id="2" name="Text Placeholder 1">
            <a:extLst>
              <a:ext uri="{FF2B5EF4-FFF2-40B4-BE49-F238E27FC236}">
                <a16:creationId xmlns:a16="http://schemas.microsoft.com/office/drawing/2014/main" id="{697C3772-AFDA-11D6-DC97-C9AB730FC6A9}"/>
              </a:ext>
            </a:extLst>
          </p:cNvPr>
          <p:cNvSpPr>
            <a:spLocks noGrp="1"/>
          </p:cNvSpPr>
          <p:nvPr>
            <p:ph type="body" sz="quarter" idx="13"/>
          </p:nvPr>
        </p:nvSpPr>
        <p:spPr/>
        <p:txBody>
          <a:bodyPr>
            <a:normAutofit lnSpcReduction="10000"/>
          </a:bodyPr>
          <a:lstStyle/>
          <a:p>
            <a:r>
              <a:rPr lang="en-US" sz="1400" dirty="0"/>
              <a:t>Key Chemistry: Case Study 1</a:t>
            </a:r>
          </a:p>
        </p:txBody>
      </p:sp>
      <p:pic>
        <p:nvPicPr>
          <p:cNvPr id="7" name="Picture 6">
            <a:extLst>
              <a:ext uri="{FF2B5EF4-FFF2-40B4-BE49-F238E27FC236}">
                <a16:creationId xmlns:a16="http://schemas.microsoft.com/office/drawing/2014/main" id="{ED4668B4-B5D6-126E-5352-3F4154196530}"/>
              </a:ext>
            </a:extLst>
          </p:cNvPr>
          <p:cNvPicPr>
            <a:picLocks noChangeAspect="1"/>
          </p:cNvPicPr>
          <p:nvPr/>
        </p:nvPicPr>
        <p:blipFill rotWithShape="1">
          <a:blip r:embed="rId3">
            <a:extLst>
              <a:ext uri="{28A0092B-C50C-407E-A947-70E740481C1C}">
                <a14:useLocalDpi xmlns:a14="http://schemas.microsoft.com/office/drawing/2010/main" val="0"/>
              </a:ext>
            </a:extLst>
          </a:blip>
          <a:srcRect t="1666"/>
          <a:stretch/>
        </p:blipFill>
        <p:spPr bwMode="auto">
          <a:xfrm>
            <a:off x="709834" y="1115366"/>
            <a:ext cx="10772331" cy="5144761"/>
          </a:xfrm>
          <a:prstGeom prst="rect">
            <a:avLst/>
          </a:prstGeom>
          <a:noFill/>
        </p:spPr>
      </p:pic>
      <p:sp>
        <p:nvSpPr>
          <p:cNvPr id="4" name="TextBox 3">
            <a:extLst>
              <a:ext uri="{FF2B5EF4-FFF2-40B4-BE49-F238E27FC236}">
                <a16:creationId xmlns:a16="http://schemas.microsoft.com/office/drawing/2014/main" id="{BDAE97FA-D13C-D50B-C434-5C1360353C7A}"/>
              </a:ext>
            </a:extLst>
          </p:cNvPr>
          <p:cNvSpPr txBox="1"/>
          <p:nvPr/>
        </p:nvSpPr>
        <p:spPr>
          <a:xfrm>
            <a:off x="9347200" y="6273651"/>
            <a:ext cx="1929618" cy="310029"/>
          </a:xfrm>
          <a:prstGeom prst="rect">
            <a:avLst/>
          </a:prstGeom>
          <a:noFill/>
        </p:spPr>
        <p:txBody>
          <a:bodyPr wrap="square" rtlCol="0">
            <a:spAutoFit/>
          </a:bodyPr>
          <a:lstStyle>
            <a:defPPr>
              <a:defRPr lang="en-US"/>
            </a:defPPr>
            <a:lvl1pPr algn="r">
              <a:defRPr sz="1400">
                <a:solidFill>
                  <a:schemeClr val="bg2">
                    <a:lumMod val="50000"/>
                  </a:schemeClr>
                </a:solidFill>
                <a:latin typeface="Arial Narrow" panose="020B0604020202020204" pitchFamily="34" charset="0"/>
                <a:cs typeface="Arial Narrow" panose="020B0604020202020204" pitchFamily="34" charset="0"/>
              </a:defRPr>
            </a:lvl1pPr>
          </a:lstStyle>
          <a:p>
            <a:r>
              <a:rPr lang="en-US" dirty="0"/>
              <a:t>(NAVFAC 2022) </a:t>
            </a:r>
          </a:p>
        </p:txBody>
      </p:sp>
    </p:spTree>
    <p:extLst>
      <p:ext uri="{BB962C8B-B14F-4D97-AF65-F5344CB8AC3E}">
        <p14:creationId xmlns:p14="http://schemas.microsoft.com/office/powerpoint/2010/main" val="2424084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05EAD1A-19BA-06C7-DDA3-3B269053C830}"/>
              </a:ext>
            </a:extLst>
          </p:cNvPr>
          <p:cNvSpPr>
            <a:spLocks noGrp="1"/>
          </p:cNvSpPr>
          <p:nvPr>
            <p:ph type="body" sz="quarter" idx="13"/>
          </p:nvPr>
        </p:nvSpPr>
        <p:spPr/>
        <p:txBody>
          <a:bodyPr>
            <a:normAutofit lnSpcReduction="10000"/>
          </a:bodyPr>
          <a:lstStyle/>
          <a:p>
            <a:r>
              <a:rPr lang="en-US" sz="1400" dirty="0"/>
              <a:t>Key Chemistry: Case Study 1</a:t>
            </a:r>
          </a:p>
        </p:txBody>
      </p:sp>
      <p:sp>
        <p:nvSpPr>
          <p:cNvPr id="2" name="Title 1">
            <a:extLst>
              <a:ext uri="{FF2B5EF4-FFF2-40B4-BE49-F238E27FC236}">
                <a16:creationId xmlns:a16="http://schemas.microsoft.com/office/drawing/2014/main" id="{FB086BCA-D9D0-DC0B-A890-DED755B62EC5}"/>
              </a:ext>
            </a:extLst>
          </p:cNvPr>
          <p:cNvSpPr>
            <a:spLocks noGrp="1"/>
          </p:cNvSpPr>
          <p:nvPr>
            <p:ph type="title"/>
          </p:nvPr>
        </p:nvSpPr>
        <p:spPr/>
        <p:txBody>
          <a:bodyPr/>
          <a:lstStyle/>
          <a:p>
            <a:r>
              <a:rPr lang="en-US" dirty="0"/>
              <a:t>Chromium Removal </a:t>
            </a:r>
          </a:p>
        </p:txBody>
      </p:sp>
      <p:sp>
        <p:nvSpPr>
          <p:cNvPr id="3" name="Content Placeholder 2">
            <a:extLst>
              <a:ext uri="{FF2B5EF4-FFF2-40B4-BE49-F238E27FC236}">
                <a16:creationId xmlns:a16="http://schemas.microsoft.com/office/drawing/2014/main" id="{DF9EC0A2-EBF6-4A50-6637-D0485A1E901A}"/>
              </a:ext>
            </a:extLst>
          </p:cNvPr>
          <p:cNvSpPr>
            <a:spLocks noGrp="1"/>
          </p:cNvSpPr>
          <p:nvPr>
            <p:ph idx="1"/>
          </p:nvPr>
        </p:nvSpPr>
        <p:spPr>
          <a:xfrm>
            <a:off x="520893" y="1454532"/>
            <a:ext cx="5617745" cy="4558417"/>
          </a:xfrm>
        </p:spPr>
        <p:txBody>
          <a:bodyPr>
            <a:normAutofit fontScale="92500"/>
          </a:bodyPr>
          <a:lstStyle/>
          <a:p>
            <a:pPr>
              <a:lnSpc>
                <a:spcPct val="100000"/>
              </a:lnSpc>
            </a:pPr>
            <a:r>
              <a:rPr lang="en-US" dirty="0"/>
              <a:t>Soil</a:t>
            </a:r>
          </a:p>
          <a:p>
            <a:pPr lvl="1">
              <a:lnSpc>
                <a:spcPct val="100000"/>
              </a:lnSpc>
            </a:pPr>
            <a:r>
              <a:rPr lang="en-US" dirty="0"/>
              <a:t>Preexcavation 1.8–330 mg/kg Cr(VI)</a:t>
            </a:r>
          </a:p>
          <a:p>
            <a:pPr>
              <a:lnSpc>
                <a:spcPct val="100000"/>
              </a:lnSpc>
            </a:pPr>
            <a:r>
              <a:rPr lang="en-US" dirty="0"/>
              <a:t>Groundwater</a:t>
            </a:r>
          </a:p>
          <a:p>
            <a:pPr lvl="1">
              <a:lnSpc>
                <a:spcPct val="100000"/>
              </a:lnSpc>
            </a:pPr>
            <a:r>
              <a:rPr lang="en-US" dirty="0"/>
              <a:t>Initial &gt; 300 µg/L Cr(VI)</a:t>
            </a:r>
          </a:p>
          <a:p>
            <a:pPr>
              <a:lnSpc>
                <a:spcPct val="100000"/>
              </a:lnSpc>
            </a:pPr>
            <a:r>
              <a:rPr lang="en-US" dirty="0"/>
              <a:t>Post-remedy Soil and Groundwater</a:t>
            </a:r>
          </a:p>
          <a:p>
            <a:pPr lvl="1">
              <a:lnSpc>
                <a:spcPct val="100000"/>
              </a:lnSpc>
            </a:pPr>
            <a:r>
              <a:rPr lang="en-US" dirty="0"/>
              <a:t>Trace Cr(VI) in groundwater</a:t>
            </a:r>
          </a:p>
          <a:p>
            <a:pPr lvl="1">
              <a:lnSpc>
                <a:spcPct val="100000"/>
              </a:lnSpc>
            </a:pPr>
            <a:r>
              <a:rPr lang="en-US" dirty="0"/>
              <a:t>Some anomalous readings</a:t>
            </a:r>
          </a:p>
          <a:p>
            <a:pPr>
              <a:lnSpc>
                <a:spcPct val="100000"/>
              </a:lnSpc>
            </a:pPr>
            <a:r>
              <a:rPr lang="en-US" dirty="0"/>
              <a:t>Monitoring continued after initial remedy for further remedial action if needed </a:t>
            </a:r>
          </a:p>
        </p:txBody>
      </p:sp>
      <p:sp>
        <p:nvSpPr>
          <p:cNvPr id="5" name="Slide Number Placeholder 4">
            <a:extLst>
              <a:ext uri="{FF2B5EF4-FFF2-40B4-BE49-F238E27FC236}">
                <a16:creationId xmlns:a16="http://schemas.microsoft.com/office/drawing/2014/main" id="{B8E4ABF2-6729-AAAF-B9D3-BD005D9B325F}"/>
              </a:ext>
            </a:extLst>
          </p:cNvPr>
          <p:cNvSpPr>
            <a:spLocks noGrp="1"/>
          </p:cNvSpPr>
          <p:nvPr>
            <p:ph type="sldNum" sz="quarter" idx="12"/>
          </p:nvPr>
        </p:nvSpPr>
        <p:spPr/>
        <p:txBody>
          <a:bodyPr/>
          <a:lstStyle/>
          <a:p>
            <a:fld id="{E130FD56-1AA9-EE4C-9ADF-6D63C47D8FD2}" type="slidenum">
              <a:rPr lang="en-US" smtClean="0"/>
              <a:pPr/>
              <a:t>24</a:t>
            </a:fld>
            <a:endParaRPr lang="en-US"/>
          </a:p>
        </p:txBody>
      </p:sp>
      <p:grpSp>
        <p:nvGrpSpPr>
          <p:cNvPr id="21" name="Group 20">
            <a:extLst>
              <a:ext uri="{FF2B5EF4-FFF2-40B4-BE49-F238E27FC236}">
                <a16:creationId xmlns:a16="http://schemas.microsoft.com/office/drawing/2014/main" id="{6CBC84E2-4A77-91CE-B613-AA3E506DD9E7}"/>
              </a:ext>
            </a:extLst>
          </p:cNvPr>
          <p:cNvGrpSpPr/>
          <p:nvPr/>
        </p:nvGrpSpPr>
        <p:grpSpPr>
          <a:xfrm>
            <a:off x="6181726" y="1936217"/>
            <a:ext cx="5787667" cy="3764113"/>
            <a:chOff x="6181726" y="1936217"/>
            <a:chExt cx="5787667" cy="3764113"/>
          </a:xfrm>
        </p:grpSpPr>
        <p:pic>
          <p:nvPicPr>
            <p:cNvPr id="8" name="Picture 7">
              <a:extLst>
                <a:ext uri="{FF2B5EF4-FFF2-40B4-BE49-F238E27FC236}">
                  <a16:creationId xmlns:a16="http://schemas.microsoft.com/office/drawing/2014/main" id="{1E2146E5-5ABC-478E-0AD3-79D30DB650E7}"/>
                </a:ext>
              </a:extLst>
            </p:cNvPr>
            <p:cNvPicPr>
              <a:picLocks noChangeAspect="1"/>
            </p:cNvPicPr>
            <p:nvPr/>
          </p:nvPicPr>
          <p:blipFill rotWithShape="1">
            <a:blip r:embed="rId3">
              <a:extLst>
                <a:ext uri="{28A0092B-C50C-407E-A947-70E740481C1C}">
                  <a14:useLocalDpi xmlns:a14="http://schemas.microsoft.com/office/drawing/2010/main" val="0"/>
                </a:ext>
              </a:extLst>
            </a:blip>
            <a:srcRect l="1668" t="7208" r="2254" b="1430"/>
            <a:stretch/>
          </p:blipFill>
          <p:spPr>
            <a:xfrm>
              <a:off x="6569242" y="2156221"/>
              <a:ext cx="5221024" cy="3381733"/>
            </a:xfrm>
            <a:prstGeom prst="rect">
              <a:avLst/>
            </a:prstGeom>
            <a:ln>
              <a:noFill/>
            </a:ln>
          </p:spPr>
        </p:pic>
        <p:sp>
          <p:nvSpPr>
            <p:cNvPr id="10" name="TextBox 9">
              <a:extLst>
                <a:ext uri="{FF2B5EF4-FFF2-40B4-BE49-F238E27FC236}">
                  <a16:creationId xmlns:a16="http://schemas.microsoft.com/office/drawing/2014/main" id="{9D51D5F5-0248-4248-D78A-7B9A09501F9C}"/>
                </a:ext>
              </a:extLst>
            </p:cNvPr>
            <p:cNvSpPr txBox="1"/>
            <p:nvPr/>
          </p:nvSpPr>
          <p:spPr>
            <a:xfrm>
              <a:off x="6455945" y="1936217"/>
              <a:ext cx="449171" cy="3112262"/>
            </a:xfrm>
            <a:prstGeom prst="rect">
              <a:avLst/>
            </a:prstGeom>
            <a:solidFill>
              <a:schemeClr val="bg1"/>
            </a:solidFill>
          </p:spPr>
          <p:txBody>
            <a:bodyPr wrap="square" rtlCol="0">
              <a:spAutoFit/>
            </a:bodyPr>
            <a:lstStyle/>
            <a:p>
              <a:pPr algn="r">
                <a:lnSpc>
                  <a:spcPct val="250000"/>
                </a:lnSpc>
              </a:pPr>
              <a:r>
                <a:rPr lang="en-US" sz="1150" dirty="0"/>
                <a:t>600</a:t>
              </a:r>
            </a:p>
            <a:p>
              <a:pPr algn="r">
                <a:lnSpc>
                  <a:spcPct val="250000"/>
                </a:lnSpc>
              </a:pPr>
              <a:r>
                <a:rPr lang="en-US" sz="1150" dirty="0"/>
                <a:t>500</a:t>
              </a:r>
            </a:p>
            <a:p>
              <a:pPr algn="r">
                <a:lnSpc>
                  <a:spcPct val="250000"/>
                </a:lnSpc>
              </a:pPr>
              <a:r>
                <a:rPr lang="en-US" sz="1150" dirty="0"/>
                <a:t>400</a:t>
              </a:r>
            </a:p>
            <a:p>
              <a:pPr algn="r">
                <a:lnSpc>
                  <a:spcPct val="250000"/>
                </a:lnSpc>
              </a:pPr>
              <a:r>
                <a:rPr lang="en-US" sz="1150" dirty="0"/>
                <a:t>300</a:t>
              </a:r>
            </a:p>
            <a:p>
              <a:pPr algn="r">
                <a:lnSpc>
                  <a:spcPct val="250000"/>
                </a:lnSpc>
              </a:pPr>
              <a:r>
                <a:rPr lang="en-US" sz="1150" dirty="0"/>
                <a:t>200</a:t>
              </a:r>
            </a:p>
            <a:p>
              <a:pPr algn="r">
                <a:lnSpc>
                  <a:spcPct val="250000"/>
                </a:lnSpc>
              </a:pPr>
              <a:r>
                <a:rPr lang="en-US" sz="1150" dirty="0"/>
                <a:t>100</a:t>
              </a:r>
            </a:p>
            <a:p>
              <a:pPr algn="r">
                <a:lnSpc>
                  <a:spcPct val="250000"/>
                </a:lnSpc>
              </a:pPr>
              <a:r>
                <a:rPr lang="en-US" sz="1150" dirty="0"/>
                <a:t>0</a:t>
              </a:r>
            </a:p>
          </p:txBody>
        </p:sp>
        <p:sp>
          <p:nvSpPr>
            <p:cNvPr id="11" name="TextBox 10">
              <a:extLst>
                <a:ext uri="{FF2B5EF4-FFF2-40B4-BE49-F238E27FC236}">
                  <a16:creationId xmlns:a16="http://schemas.microsoft.com/office/drawing/2014/main" id="{806C9E3C-BBE6-CF76-B4D8-09A627B2363A}"/>
                </a:ext>
              </a:extLst>
            </p:cNvPr>
            <p:cNvSpPr txBox="1"/>
            <p:nvPr/>
          </p:nvSpPr>
          <p:spPr>
            <a:xfrm rot="16200000">
              <a:off x="5416735" y="3493156"/>
              <a:ext cx="1822369" cy="292388"/>
            </a:xfrm>
            <a:prstGeom prst="rect">
              <a:avLst/>
            </a:prstGeom>
            <a:solidFill>
              <a:schemeClr val="bg1"/>
            </a:solidFill>
          </p:spPr>
          <p:txBody>
            <a:bodyPr wrap="square" rtlCol="0">
              <a:spAutoFit/>
            </a:bodyPr>
            <a:lstStyle/>
            <a:p>
              <a:pPr algn="ctr"/>
              <a:r>
                <a:rPr lang="en-US" sz="1300" dirty="0"/>
                <a:t>Concentrations (µg/L)</a:t>
              </a:r>
            </a:p>
          </p:txBody>
        </p:sp>
        <p:sp>
          <p:nvSpPr>
            <p:cNvPr id="13" name="TextBox 12">
              <a:extLst>
                <a:ext uri="{FF2B5EF4-FFF2-40B4-BE49-F238E27FC236}">
                  <a16:creationId xmlns:a16="http://schemas.microsoft.com/office/drawing/2014/main" id="{314F2283-D020-C6AF-981C-94987E90039A}"/>
                </a:ext>
              </a:extLst>
            </p:cNvPr>
            <p:cNvSpPr txBox="1"/>
            <p:nvPr/>
          </p:nvSpPr>
          <p:spPr>
            <a:xfrm>
              <a:off x="6589790" y="5076130"/>
              <a:ext cx="5379603" cy="276999"/>
            </a:xfrm>
            <a:prstGeom prst="rect">
              <a:avLst/>
            </a:prstGeom>
            <a:solidFill>
              <a:schemeClr val="bg1"/>
            </a:solidFill>
          </p:spPr>
          <p:txBody>
            <a:bodyPr wrap="square" rtlCol="0">
              <a:spAutoFit/>
            </a:bodyPr>
            <a:lstStyle/>
            <a:p>
              <a:pPr algn="ctr"/>
              <a:r>
                <a:rPr lang="en-US" sz="1200" dirty="0"/>
                <a:t>Jan-02   Jan-03   Jan-04   Jan-05   Jan-06   Jan-7   Jan-08   Jan-09    Jan-10</a:t>
              </a:r>
            </a:p>
          </p:txBody>
        </p:sp>
        <p:sp>
          <p:nvSpPr>
            <p:cNvPr id="14" name="TextBox 13">
              <a:extLst>
                <a:ext uri="{FF2B5EF4-FFF2-40B4-BE49-F238E27FC236}">
                  <a16:creationId xmlns:a16="http://schemas.microsoft.com/office/drawing/2014/main" id="{E8734B12-73AB-14BF-B36F-CBA765C4D5DD}"/>
                </a:ext>
              </a:extLst>
            </p:cNvPr>
            <p:cNvSpPr txBox="1"/>
            <p:nvPr/>
          </p:nvSpPr>
          <p:spPr>
            <a:xfrm>
              <a:off x="8678075" y="2329614"/>
              <a:ext cx="2880392" cy="584775"/>
            </a:xfrm>
            <a:prstGeom prst="rect">
              <a:avLst/>
            </a:prstGeom>
            <a:solidFill>
              <a:schemeClr val="bg1"/>
            </a:solidFill>
          </p:spPr>
          <p:txBody>
            <a:bodyPr wrap="square" rtlCol="0">
              <a:spAutoFit/>
            </a:bodyPr>
            <a:lstStyle/>
            <a:p>
              <a:r>
                <a:rPr lang="en-US" sz="1600" dirty="0"/>
                <a:t>    Total Chromium</a:t>
              </a:r>
            </a:p>
            <a:p>
              <a:r>
                <a:rPr lang="en-US" sz="1600" dirty="0"/>
                <a:t>    Hexavalent Chromium</a:t>
              </a:r>
            </a:p>
          </p:txBody>
        </p:sp>
        <p:sp>
          <p:nvSpPr>
            <p:cNvPr id="15" name="TextBox 14">
              <a:extLst>
                <a:ext uri="{FF2B5EF4-FFF2-40B4-BE49-F238E27FC236}">
                  <a16:creationId xmlns:a16="http://schemas.microsoft.com/office/drawing/2014/main" id="{C92EAE6F-B350-BDFF-F461-22BA6215DA33}"/>
                </a:ext>
              </a:extLst>
            </p:cNvPr>
            <p:cNvSpPr txBox="1"/>
            <p:nvPr/>
          </p:nvSpPr>
          <p:spPr>
            <a:xfrm>
              <a:off x="7739558" y="5334570"/>
              <a:ext cx="2880392" cy="365760"/>
            </a:xfrm>
            <a:prstGeom prst="rect">
              <a:avLst/>
            </a:prstGeom>
            <a:solidFill>
              <a:schemeClr val="bg1"/>
            </a:solidFill>
          </p:spPr>
          <p:txBody>
            <a:bodyPr wrap="square" rtlCol="0">
              <a:spAutoFit/>
            </a:bodyPr>
            <a:lstStyle/>
            <a:p>
              <a:pPr algn="ctr"/>
              <a:r>
                <a:rPr lang="en-US" sz="1300" dirty="0"/>
                <a:t>Groundwater Sampling Date</a:t>
              </a:r>
            </a:p>
          </p:txBody>
        </p:sp>
      </p:grpSp>
      <p:sp>
        <p:nvSpPr>
          <p:cNvPr id="7" name="Rectangle 6">
            <a:extLst>
              <a:ext uri="{FF2B5EF4-FFF2-40B4-BE49-F238E27FC236}">
                <a16:creationId xmlns:a16="http://schemas.microsoft.com/office/drawing/2014/main" id="{2376C3E6-9DB1-7B7C-974D-025FDA6A344D}"/>
              </a:ext>
            </a:extLst>
          </p:cNvPr>
          <p:cNvSpPr/>
          <p:nvPr/>
        </p:nvSpPr>
        <p:spPr>
          <a:xfrm>
            <a:off x="8782050" y="2433432"/>
            <a:ext cx="152400" cy="147032"/>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7B3CD4D-C7EF-042E-0CA7-E48CB97D4938}"/>
              </a:ext>
            </a:extLst>
          </p:cNvPr>
          <p:cNvSpPr/>
          <p:nvPr/>
        </p:nvSpPr>
        <p:spPr>
          <a:xfrm>
            <a:off x="8786030" y="2680540"/>
            <a:ext cx="152400" cy="147032"/>
          </a:xfrm>
          <a:prstGeom prst="rect">
            <a:avLst/>
          </a:prstGeom>
          <a:solidFill>
            <a:srgbClr val="EC0ADC"/>
          </a:solidFill>
          <a:ln>
            <a:solidFill>
              <a:srgbClr val="EC0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1">
            <a:extLst>
              <a:ext uri="{FF2B5EF4-FFF2-40B4-BE49-F238E27FC236}">
                <a16:creationId xmlns:a16="http://schemas.microsoft.com/office/drawing/2014/main" id="{B43B8387-2DA2-52F2-7875-158C57A779E6}"/>
              </a:ext>
            </a:extLst>
          </p:cNvPr>
          <p:cNvSpPr txBox="1"/>
          <p:nvPr/>
        </p:nvSpPr>
        <p:spPr>
          <a:xfrm>
            <a:off x="429768" y="5988116"/>
            <a:ext cx="3073895" cy="5232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Arial"/>
                <a:cs typeface="Arial"/>
              </a:rPr>
              <a:t>µg/L: microgram(s) per liter</a:t>
            </a:r>
          </a:p>
          <a:p>
            <a:r>
              <a:rPr lang="en-US" sz="1400" dirty="0">
                <a:solidFill>
                  <a:schemeClr val="tx1">
                    <a:lumMod val="75000"/>
                    <a:lumOff val="25000"/>
                  </a:schemeClr>
                </a:solidFill>
                <a:latin typeface="Arial"/>
                <a:cs typeface="Arial"/>
              </a:rPr>
              <a:t>mg/kg: milligram(s) per kilogram</a:t>
            </a:r>
          </a:p>
        </p:txBody>
      </p:sp>
      <p:sp>
        <p:nvSpPr>
          <p:cNvPr id="12" name="TextBox 11">
            <a:extLst>
              <a:ext uri="{FF2B5EF4-FFF2-40B4-BE49-F238E27FC236}">
                <a16:creationId xmlns:a16="http://schemas.microsoft.com/office/drawing/2014/main" id="{676ABA99-580D-FE65-9D0D-D57C52FEF40D}"/>
              </a:ext>
            </a:extLst>
          </p:cNvPr>
          <p:cNvSpPr txBox="1"/>
          <p:nvPr/>
        </p:nvSpPr>
        <p:spPr>
          <a:xfrm>
            <a:off x="7317335" y="5757958"/>
            <a:ext cx="4652058" cy="307777"/>
          </a:xfrm>
          <a:prstGeom prst="rect">
            <a:avLst/>
          </a:prstGeom>
          <a:noFill/>
        </p:spPr>
        <p:txBody>
          <a:bodyPr wrap="square" rtlCol="0">
            <a:spAutoFit/>
          </a:bodyPr>
          <a:lstStyle/>
          <a:p>
            <a:pPr algn="r"/>
            <a:r>
              <a:rPr lang="en-US" sz="1400" dirty="0">
                <a:solidFill>
                  <a:schemeClr val="bg2">
                    <a:lumMod val="50000"/>
                  </a:schemeClr>
                </a:solidFill>
                <a:latin typeface="Arial Narrow" panose="020B0604020202020204" pitchFamily="34" charset="0"/>
                <a:cs typeface="Arial Narrow" panose="020B0604020202020204" pitchFamily="34" charset="0"/>
              </a:rPr>
              <a:t>(NAVFAC Washington 2009)</a:t>
            </a:r>
          </a:p>
        </p:txBody>
      </p:sp>
      <p:sp>
        <p:nvSpPr>
          <p:cNvPr id="22" name="TextBox 21">
            <a:extLst>
              <a:ext uri="{FF2B5EF4-FFF2-40B4-BE49-F238E27FC236}">
                <a16:creationId xmlns:a16="http://schemas.microsoft.com/office/drawing/2014/main" id="{12BFBC39-6A56-E27C-DFE4-72B6DE0013C5}"/>
              </a:ext>
            </a:extLst>
          </p:cNvPr>
          <p:cNvSpPr txBox="1"/>
          <p:nvPr/>
        </p:nvSpPr>
        <p:spPr>
          <a:xfrm>
            <a:off x="7064456" y="1584686"/>
            <a:ext cx="4230596" cy="646331"/>
          </a:xfrm>
          <a:prstGeom prst="rect">
            <a:avLst/>
          </a:prstGeom>
          <a:solidFill>
            <a:schemeClr val="bg1"/>
          </a:solidFill>
        </p:spPr>
        <p:txBody>
          <a:bodyPr wrap="square" rtlCol="0">
            <a:spAutoFit/>
          </a:bodyPr>
          <a:lstStyle/>
          <a:p>
            <a:pPr algn="ctr"/>
            <a:r>
              <a:rPr lang="en-US" b="1" i="1" dirty="0">
                <a:solidFill>
                  <a:schemeClr val="tx1">
                    <a:lumMod val="65000"/>
                    <a:lumOff val="35000"/>
                  </a:schemeClr>
                </a:solidFill>
              </a:rPr>
              <a:t>Chromium concentrations over time: unfiltered groundwater</a:t>
            </a:r>
          </a:p>
        </p:txBody>
      </p:sp>
      <p:sp>
        <p:nvSpPr>
          <p:cNvPr id="4" name="Rectangle 3">
            <a:extLst>
              <a:ext uri="{FF2B5EF4-FFF2-40B4-BE49-F238E27FC236}">
                <a16:creationId xmlns:a16="http://schemas.microsoft.com/office/drawing/2014/main" id="{1029FFF8-64C1-4D26-FAEF-3F672F065C8F}"/>
              </a:ext>
            </a:extLst>
          </p:cNvPr>
          <p:cNvSpPr/>
          <p:nvPr/>
        </p:nvSpPr>
        <p:spPr>
          <a:xfrm>
            <a:off x="6167741" y="1567543"/>
            <a:ext cx="5771409" cy="4144488"/>
          </a:xfrm>
          <a:prstGeom prst="rect">
            <a:avLst/>
          </a:prstGeom>
          <a:noFill/>
          <a:ln w="9525">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24110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A7D228-B7B2-CF50-458B-1B5C74D30FD5}"/>
              </a:ext>
            </a:extLst>
          </p:cNvPr>
          <p:cNvSpPr>
            <a:spLocks noGrp="1"/>
          </p:cNvSpPr>
          <p:nvPr>
            <p:ph type="body" sz="quarter" idx="13"/>
          </p:nvPr>
        </p:nvSpPr>
        <p:spPr/>
        <p:txBody>
          <a:bodyPr>
            <a:noAutofit/>
          </a:bodyPr>
          <a:lstStyle/>
          <a:p>
            <a:r>
              <a:rPr lang="en-US" sz="1400" dirty="0"/>
              <a:t>Key Chemistry: Case Study 1</a:t>
            </a:r>
          </a:p>
        </p:txBody>
      </p:sp>
      <p:sp>
        <p:nvSpPr>
          <p:cNvPr id="2" name="Title 1">
            <a:extLst>
              <a:ext uri="{FF2B5EF4-FFF2-40B4-BE49-F238E27FC236}">
                <a16:creationId xmlns:a16="http://schemas.microsoft.com/office/drawing/2014/main" id="{D2A95CC5-B932-BE7B-15B6-B16ED5EFB7C0}"/>
              </a:ext>
            </a:extLst>
          </p:cNvPr>
          <p:cNvSpPr>
            <a:spLocks noGrp="1"/>
          </p:cNvSpPr>
          <p:nvPr>
            <p:ph type="title"/>
          </p:nvPr>
        </p:nvSpPr>
        <p:spPr/>
        <p:txBody>
          <a:bodyPr/>
          <a:lstStyle/>
          <a:p>
            <a:r>
              <a:rPr lang="en-US" dirty="0"/>
              <a:t>Further Study Post-Remedy</a:t>
            </a:r>
          </a:p>
        </p:txBody>
      </p:sp>
      <p:sp>
        <p:nvSpPr>
          <p:cNvPr id="5" name="Slide Number Placeholder 4">
            <a:extLst>
              <a:ext uri="{FF2B5EF4-FFF2-40B4-BE49-F238E27FC236}">
                <a16:creationId xmlns:a16="http://schemas.microsoft.com/office/drawing/2014/main" id="{8A6AB2D9-F3CC-EA01-0971-A45FE321CFD3}"/>
              </a:ext>
            </a:extLst>
          </p:cNvPr>
          <p:cNvSpPr>
            <a:spLocks noGrp="1"/>
          </p:cNvSpPr>
          <p:nvPr>
            <p:ph type="sldNum" sz="quarter" idx="12"/>
          </p:nvPr>
        </p:nvSpPr>
        <p:spPr/>
        <p:txBody>
          <a:bodyPr/>
          <a:lstStyle/>
          <a:p>
            <a:fld id="{E130FD56-1AA9-EE4C-9ADF-6D63C47D8FD2}" type="slidenum">
              <a:rPr lang="en-US" smtClean="0"/>
              <a:t>25</a:t>
            </a:fld>
            <a:endParaRPr lang="en-US"/>
          </a:p>
        </p:txBody>
      </p:sp>
      <p:sp>
        <p:nvSpPr>
          <p:cNvPr id="6" name="Content Placeholder 5">
            <a:extLst>
              <a:ext uri="{FF2B5EF4-FFF2-40B4-BE49-F238E27FC236}">
                <a16:creationId xmlns:a16="http://schemas.microsoft.com/office/drawing/2014/main" id="{42A9B828-1537-5518-933B-39D89560CBD2}"/>
              </a:ext>
            </a:extLst>
          </p:cNvPr>
          <p:cNvSpPr>
            <a:spLocks noGrp="1"/>
          </p:cNvSpPr>
          <p:nvPr>
            <p:ph idx="1"/>
          </p:nvPr>
        </p:nvSpPr>
        <p:spPr>
          <a:xfrm>
            <a:off x="838200" y="1623722"/>
            <a:ext cx="4114800" cy="4550148"/>
          </a:xfrm>
        </p:spPr>
        <p:txBody>
          <a:bodyPr>
            <a:normAutofit fontScale="92500" lnSpcReduction="10000"/>
          </a:bodyPr>
          <a:lstStyle/>
          <a:p>
            <a:pPr marL="342900" indent="-342900">
              <a:lnSpc>
                <a:spcPct val="110000"/>
              </a:lnSpc>
              <a:buFont typeface="Arial" panose="020B0604020202020204" pitchFamily="34" charset="0"/>
              <a:buChar char="•"/>
            </a:pPr>
            <a:r>
              <a:rPr lang="en-US" sz="2800" dirty="0"/>
              <a:t>Conduct human health risk assessment</a:t>
            </a:r>
          </a:p>
          <a:p>
            <a:pPr marL="795337" lvl="1" indent="-342900">
              <a:lnSpc>
                <a:spcPct val="110000"/>
              </a:lnSpc>
            </a:pPr>
            <a:r>
              <a:rPr lang="en-US" dirty="0"/>
              <a:t>Arsenic, chromium, cobalt, cyanide manganese, and iron remained above screening levels</a:t>
            </a:r>
          </a:p>
          <a:p>
            <a:pPr marL="342900" indent="-342900">
              <a:lnSpc>
                <a:spcPct val="110000"/>
              </a:lnSpc>
              <a:buFont typeface="Arial" panose="020B0604020202020204" pitchFamily="34" charset="0"/>
              <a:buChar char="•"/>
            </a:pPr>
            <a:r>
              <a:rPr lang="en-US" sz="2800" dirty="0"/>
              <a:t>Investigate surface water and sediment porewater for potential transport</a:t>
            </a:r>
          </a:p>
        </p:txBody>
      </p:sp>
      <p:pic>
        <p:nvPicPr>
          <p:cNvPr id="7" name="Content Placeholder 8" descr="Map&#10;&#10;Description automatically generated">
            <a:extLst>
              <a:ext uri="{FF2B5EF4-FFF2-40B4-BE49-F238E27FC236}">
                <a16:creationId xmlns:a16="http://schemas.microsoft.com/office/drawing/2014/main" id="{E9C96CE5-FB7A-87D2-A076-15F778C79201}"/>
              </a:ext>
            </a:extLst>
          </p:cNvPr>
          <p:cNvPicPr>
            <a:picLocks noChangeAspect="1"/>
          </p:cNvPicPr>
          <p:nvPr/>
        </p:nvPicPr>
        <p:blipFill rotWithShape="1">
          <a:blip r:embed="rId3"/>
          <a:srcRect t="1714" r="33298" b="18555"/>
          <a:stretch/>
        </p:blipFill>
        <p:spPr>
          <a:xfrm>
            <a:off x="5337544" y="1089565"/>
            <a:ext cx="5722836" cy="4326601"/>
          </a:xfrm>
          <a:prstGeom prst="rect">
            <a:avLst/>
          </a:prstGeom>
        </p:spPr>
      </p:pic>
      <p:grpSp>
        <p:nvGrpSpPr>
          <p:cNvPr id="10" name="Group 9">
            <a:extLst>
              <a:ext uri="{FF2B5EF4-FFF2-40B4-BE49-F238E27FC236}">
                <a16:creationId xmlns:a16="http://schemas.microsoft.com/office/drawing/2014/main" id="{6D772E9E-E519-C849-3C8C-6CE749577BF0}"/>
              </a:ext>
            </a:extLst>
          </p:cNvPr>
          <p:cNvGrpSpPr/>
          <p:nvPr/>
        </p:nvGrpSpPr>
        <p:grpSpPr>
          <a:xfrm>
            <a:off x="5396537" y="5416166"/>
            <a:ext cx="5869172" cy="1038532"/>
            <a:chOff x="5337544" y="5416166"/>
            <a:chExt cx="5869172" cy="1038532"/>
          </a:xfrm>
        </p:grpSpPr>
        <p:pic>
          <p:nvPicPr>
            <p:cNvPr id="4" name="Content Placeholder 8" descr="Map&#10;&#10;Description automatically generated">
              <a:extLst>
                <a:ext uri="{FF2B5EF4-FFF2-40B4-BE49-F238E27FC236}">
                  <a16:creationId xmlns:a16="http://schemas.microsoft.com/office/drawing/2014/main" id="{F801901A-9A10-116D-5471-506C759BB448}"/>
                </a:ext>
              </a:extLst>
            </p:cNvPr>
            <p:cNvPicPr>
              <a:picLocks noChangeAspect="1"/>
            </p:cNvPicPr>
            <p:nvPr/>
          </p:nvPicPr>
          <p:blipFill rotWithShape="1">
            <a:blip r:embed="rId3"/>
            <a:srcRect l="1052" t="82211" r="41659" b="1761"/>
            <a:stretch/>
          </p:blipFill>
          <p:spPr>
            <a:xfrm>
              <a:off x="5337544" y="5416166"/>
              <a:ext cx="5869172" cy="1038532"/>
            </a:xfrm>
            <a:prstGeom prst="rect">
              <a:avLst/>
            </a:prstGeom>
          </p:spPr>
        </p:pic>
        <p:sp>
          <p:nvSpPr>
            <p:cNvPr id="9" name="Rectangle 8">
              <a:extLst>
                <a:ext uri="{FF2B5EF4-FFF2-40B4-BE49-F238E27FC236}">
                  <a16:creationId xmlns:a16="http://schemas.microsoft.com/office/drawing/2014/main" id="{4A7087BA-5882-CA2F-37F8-3BB300FDEBD7}"/>
                </a:ext>
              </a:extLst>
            </p:cNvPr>
            <p:cNvSpPr/>
            <p:nvPr/>
          </p:nvSpPr>
          <p:spPr>
            <a:xfrm>
              <a:off x="9982200" y="5794744"/>
              <a:ext cx="1078180" cy="606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1E47A23D-A07C-08AA-601F-34B9B67B699A}"/>
              </a:ext>
            </a:extLst>
          </p:cNvPr>
          <p:cNvSpPr txBox="1"/>
          <p:nvPr/>
        </p:nvSpPr>
        <p:spPr>
          <a:xfrm>
            <a:off x="9031762" y="6173870"/>
            <a:ext cx="2150807" cy="307777"/>
          </a:xfrm>
          <a:prstGeom prst="rect">
            <a:avLst/>
          </a:prstGeom>
          <a:noFill/>
        </p:spPr>
        <p:txBody>
          <a:bodyPr wrap="square" rtlCol="0">
            <a:spAutoFit/>
          </a:bodyPr>
          <a:lstStyle/>
          <a:p>
            <a:pPr algn="r"/>
            <a:r>
              <a:rPr lang="en-US" sz="1400" dirty="0">
                <a:solidFill>
                  <a:schemeClr val="bg2">
                    <a:lumMod val="50000"/>
                  </a:schemeClr>
                </a:solidFill>
                <a:latin typeface="Arial Narrow" panose="020B0604020202020204" pitchFamily="34" charset="0"/>
                <a:cs typeface="Arial Narrow" panose="020B0604020202020204" pitchFamily="34" charset="0"/>
              </a:rPr>
              <a:t>(NAVFAC Washington 2022)</a:t>
            </a:r>
          </a:p>
        </p:txBody>
      </p:sp>
      <p:sp>
        <p:nvSpPr>
          <p:cNvPr id="11" name="Rectangle 10">
            <a:extLst>
              <a:ext uri="{FF2B5EF4-FFF2-40B4-BE49-F238E27FC236}">
                <a16:creationId xmlns:a16="http://schemas.microsoft.com/office/drawing/2014/main" id="{A58800EC-E6AB-7D17-9568-DBD00B9CAB63}"/>
              </a:ext>
            </a:extLst>
          </p:cNvPr>
          <p:cNvSpPr/>
          <p:nvPr/>
        </p:nvSpPr>
        <p:spPr>
          <a:xfrm>
            <a:off x="5403272" y="1104405"/>
            <a:ext cx="5664532" cy="4298868"/>
          </a:xfrm>
          <a:prstGeom prst="rect">
            <a:avLst/>
          </a:prstGeom>
          <a:noFill/>
          <a:ln w="9525">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76832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A25F3FA-A192-7DD4-569C-2FB6F64377B9}"/>
              </a:ext>
            </a:extLst>
          </p:cNvPr>
          <p:cNvSpPr>
            <a:spLocks noGrp="1"/>
          </p:cNvSpPr>
          <p:nvPr>
            <p:ph type="body" sz="quarter" idx="13"/>
          </p:nvPr>
        </p:nvSpPr>
        <p:spPr/>
        <p:txBody>
          <a:bodyPr/>
          <a:lstStyle/>
          <a:p>
            <a:r>
              <a:rPr lang="en-US" dirty="0"/>
              <a:t>Key Chemistry: Case Study 1</a:t>
            </a:r>
          </a:p>
        </p:txBody>
      </p:sp>
      <p:sp>
        <p:nvSpPr>
          <p:cNvPr id="2" name="Title 1">
            <a:extLst>
              <a:ext uri="{FF2B5EF4-FFF2-40B4-BE49-F238E27FC236}">
                <a16:creationId xmlns:a16="http://schemas.microsoft.com/office/drawing/2014/main" id="{3A2871D5-F6F8-9734-A4AC-7F17031DB83C}"/>
              </a:ext>
            </a:extLst>
          </p:cNvPr>
          <p:cNvSpPr>
            <a:spLocks noGrp="1"/>
          </p:cNvSpPr>
          <p:nvPr>
            <p:ph type="title"/>
          </p:nvPr>
        </p:nvSpPr>
        <p:spPr/>
        <p:txBody>
          <a:bodyPr/>
          <a:lstStyle/>
          <a:p>
            <a:r>
              <a:rPr lang="en-US" dirty="0"/>
              <a:t>Summary</a:t>
            </a:r>
          </a:p>
        </p:txBody>
      </p:sp>
      <p:sp>
        <p:nvSpPr>
          <p:cNvPr id="4" name="Freeform: Shape 3">
            <a:extLst>
              <a:ext uri="{FF2B5EF4-FFF2-40B4-BE49-F238E27FC236}">
                <a16:creationId xmlns:a16="http://schemas.microsoft.com/office/drawing/2014/main" id="{1AC84596-5C22-9824-92AB-694251590E7F}"/>
              </a:ext>
            </a:extLst>
          </p:cNvPr>
          <p:cNvSpPr/>
          <p:nvPr/>
        </p:nvSpPr>
        <p:spPr>
          <a:xfrm>
            <a:off x="838250" y="1319250"/>
            <a:ext cx="4913783" cy="576000"/>
          </a:xfrm>
          <a:custGeom>
            <a:avLst/>
            <a:gdLst>
              <a:gd name="connsiteX0" fmla="*/ 0 w 4913783"/>
              <a:gd name="connsiteY0" fmla="*/ 0 h 576000"/>
              <a:gd name="connsiteX1" fmla="*/ 4913783 w 4913783"/>
              <a:gd name="connsiteY1" fmla="*/ 0 h 576000"/>
              <a:gd name="connsiteX2" fmla="*/ 4913783 w 4913783"/>
              <a:gd name="connsiteY2" fmla="*/ 576000 h 576000"/>
              <a:gd name="connsiteX3" fmla="*/ 0 w 4913783"/>
              <a:gd name="connsiteY3" fmla="*/ 576000 h 576000"/>
              <a:gd name="connsiteX4" fmla="*/ 0 w 4913783"/>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3783" h="576000">
                <a:moveTo>
                  <a:pt x="0" y="0"/>
                </a:moveTo>
                <a:lnTo>
                  <a:pt x="4913783" y="0"/>
                </a:lnTo>
                <a:lnTo>
                  <a:pt x="4913783" y="576000"/>
                </a:lnTo>
                <a:lnTo>
                  <a:pt x="0" y="576000"/>
                </a:lnTo>
                <a:lnTo>
                  <a:pt x="0" y="0"/>
                </a:lnTo>
                <a:close/>
              </a:path>
            </a:pathLst>
          </a:custGeom>
          <a:solidFill>
            <a:srgbClr val="004990"/>
          </a:solidFill>
        </p:spPr>
        <p:style>
          <a:lnRef idx="2">
            <a:schemeClr val="accent5">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400" b="1" kern="1200" dirty="0"/>
              <a:t>Best Practices</a:t>
            </a:r>
          </a:p>
        </p:txBody>
      </p:sp>
      <p:sp>
        <p:nvSpPr>
          <p:cNvPr id="8" name="Freeform: Shape 7">
            <a:extLst>
              <a:ext uri="{FF2B5EF4-FFF2-40B4-BE49-F238E27FC236}">
                <a16:creationId xmlns:a16="http://schemas.microsoft.com/office/drawing/2014/main" id="{96A93897-B56B-D3EC-72C6-7624D1D8AA6F}"/>
              </a:ext>
            </a:extLst>
          </p:cNvPr>
          <p:cNvSpPr/>
          <p:nvPr/>
        </p:nvSpPr>
        <p:spPr>
          <a:xfrm>
            <a:off x="838251" y="1914331"/>
            <a:ext cx="4913783" cy="3724469"/>
          </a:xfrm>
          <a:custGeom>
            <a:avLst/>
            <a:gdLst>
              <a:gd name="connsiteX0" fmla="*/ 0 w 4913783"/>
              <a:gd name="connsiteY0" fmla="*/ 0 h 3474140"/>
              <a:gd name="connsiteX1" fmla="*/ 4913783 w 4913783"/>
              <a:gd name="connsiteY1" fmla="*/ 0 h 3474140"/>
              <a:gd name="connsiteX2" fmla="*/ 4913783 w 4913783"/>
              <a:gd name="connsiteY2" fmla="*/ 3474140 h 3474140"/>
              <a:gd name="connsiteX3" fmla="*/ 0 w 4913783"/>
              <a:gd name="connsiteY3" fmla="*/ 3474140 h 3474140"/>
              <a:gd name="connsiteX4" fmla="*/ 0 w 4913783"/>
              <a:gd name="connsiteY4" fmla="*/ 0 h 3474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3783" h="3474140">
                <a:moveTo>
                  <a:pt x="0" y="0"/>
                </a:moveTo>
                <a:lnTo>
                  <a:pt x="4913783" y="0"/>
                </a:lnTo>
                <a:lnTo>
                  <a:pt x="4913783" y="3474140"/>
                </a:lnTo>
                <a:lnTo>
                  <a:pt x="0" y="3474140"/>
                </a:lnTo>
                <a:lnTo>
                  <a:pt x="0" y="0"/>
                </a:lnTo>
                <a:close/>
              </a:path>
            </a:pathLst>
          </a:custGeom>
          <a:solidFill>
            <a:schemeClr val="accent5">
              <a:tint val="40000"/>
              <a:hueOff val="0"/>
              <a:satOff val="0"/>
              <a:lumOff val="0"/>
              <a:alpha val="60000"/>
            </a:schemeClr>
          </a:solidFill>
          <a:ln>
            <a:no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ts val="1000"/>
              </a:spcBef>
              <a:buChar char="•"/>
            </a:pPr>
            <a:r>
              <a:rPr lang="en-US" sz="2200" kern="1200" dirty="0">
                <a:solidFill>
                  <a:schemeClr val="tx1">
                    <a:lumMod val="65000"/>
                    <a:lumOff val="35000"/>
                  </a:schemeClr>
                </a:solidFill>
              </a:rPr>
              <a:t>Pre-EE/CA investigation helped to</a:t>
            </a:r>
            <a:br>
              <a:rPr lang="en-US" sz="2200" kern="1200" dirty="0">
                <a:solidFill>
                  <a:schemeClr val="tx1">
                    <a:lumMod val="65000"/>
                    <a:lumOff val="35000"/>
                  </a:schemeClr>
                </a:solidFill>
              </a:rPr>
            </a:br>
            <a:r>
              <a:rPr lang="en-US" sz="2200" kern="1200" dirty="0">
                <a:solidFill>
                  <a:schemeClr val="tx1">
                    <a:lumMod val="65000"/>
                    <a:lumOff val="35000"/>
                  </a:schemeClr>
                </a:solidFill>
              </a:rPr>
              <a:t>delineate horizontal and vertical bounds or excavation</a:t>
            </a:r>
          </a:p>
          <a:p>
            <a:pPr marL="228600" lvl="1" indent="-228600" algn="l" defTabSz="889000">
              <a:lnSpc>
                <a:spcPct val="90000"/>
              </a:lnSpc>
              <a:spcBef>
                <a:spcPts val="1000"/>
              </a:spcBef>
              <a:buChar char="•"/>
            </a:pPr>
            <a:r>
              <a:rPr lang="en-US" sz="2200" kern="1200" dirty="0">
                <a:solidFill>
                  <a:schemeClr val="tx1">
                    <a:lumMod val="65000"/>
                    <a:lumOff val="35000"/>
                  </a:schemeClr>
                </a:solidFill>
              </a:rPr>
              <a:t>Remedy removed source and reduced concentration of contaminant</a:t>
            </a:r>
          </a:p>
          <a:p>
            <a:pPr marL="228600" lvl="1" indent="-228600" algn="l" defTabSz="889000">
              <a:lnSpc>
                <a:spcPct val="90000"/>
              </a:lnSpc>
              <a:spcBef>
                <a:spcPts val="1000"/>
              </a:spcBef>
              <a:buChar char="•"/>
            </a:pPr>
            <a:r>
              <a:rPr lang="en-US" sz="2200" kern="1200" dirty="0">
                <a:solidFill>
                  <a:schemeClr val="tx1">
                    <a:lumMod val="65000"/>
                    <a:lumOff val="35000"/>
                  </a:schemeClr>
                </a:solidFill>
              </a:rPr>
              <a:t>Quarterly groundwater</a:t>
            </a:r>
            <a:br>
              <a:rPr lang="en-US" sz="2200" kern="1200" dirty="0">
                <a:solidFill>
                  <a:schemeClr val="tx1">
                    <a:lumMod val="65000"/>
                    <a:lumOff val="35000"/>
                  </a:schemeClr>
                </a:solidFill>
              </a:rPr>
            </a:br>
            <a:r>
              <a:rPr lang="en-US" sz="2200" kern="1200" dirty="0">
                <a:solidFill>
                  <a:schemeClr val="tx1">
                    <a:lumMod val="65000"/>
                    <a:lumOff val="35000"/>
                  </a:schemeClr>
                </a:solidFill>
              </a:rPr>
              <a:t>monitoring implemented for 2 years post-remedy to track concentrations</a:t>
            </a:r>
          </a:p>
        </p:txBody>
      </p:sp>
      <p:sp>
        <p:nvSpPr>
          <p:cNvPr id="9" name="Freeform: Shape 8">
            <a:extLst>
              <a:ext uri="{FF2B5EF4-FFF2-40B4-BE49-F238E27FC236}">
                <a16:creationId xmlns:a16="http://schemas.microsoft.com/office/drawing/2014/main" id="{76E18FC9-69AB-BD11-C287-DF44741B6785}"/>
              </a:ext>
            </a:extLst>
          </p:cNvPr>
          <p:cNvSpPr/>
          <p:nvPr/>
        </p:nvSpPr>
        <p:spPr>
          <a:xfrm>
            <a:off x="6268453" y="1338332"/>
            <a:ext cx="5221704" cy="576000"/>
          </a:xfrm>
          <a:custGeom>
            <a:avLst/>
            <a:gdLst>
              <a:gd name="connsiteX0" fmla="*/ 0 w 4913783"/>
              <a:gd name="connsiteY0" fmla="*/ 0 h 576000"/>
              <a:gd name="connsiteX1" fmla="*/ 4913783 w 4913783"/>
              <a:gd name="connsiteY1" fmla="*/ 0 h 576000"/>
              <a:gd name="connsiteX2" fmla="*/ 4913783 w 4913783"/>
              <a:gd name="connsiteY2" fmla="*/ 576000 h 576000"/>
              <a:gd name="connsiteX3" fmla="*/ 0 w 4913783"/>
              <a:gd name="connsiteY3" fmla="*/ 576000 h 576000"/>
              <a:gd name="connsiteX4" fmla="*/ 0 w 4913783"/>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3783" h="576000">
                <a:moveTo>
                  <a:pt x="0" y="0"/>
                </a:moveTo>
                <a:lnTo>
                  <a:pt x="4913783" y="0"/>
                </a:lnTo>
                <a:lnTo>
                  <a:pt x="4913783" y="576000"/>
                </a:lnTo>
                <a:lnTo>
                  <a:pt x="0" y="576000"/>
                </a:lnTo>
                <a:lnTo>
                  <a:pt x="0" y="0"/>
                </a:lnTo>
                <a:close/>
              </a:path>
            </a:pathLst>
          </a:custGeom>
          <a:solidFill>
            <a:srgbClr val="0A98D5"/>
          </a:solidFill>
          <a:ln>
            <a:noFill/>
          </a:ln>
        </p:spPr>
        <p:style>
          <a:lnRef idx="2">
            <a:schemeClr val="accent5">
              <a:hueOff val="-6758543"/>
              <a:satOff val="-17419"/>
              <a:lumOff val="-11765"/>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400" b="1" kern="1200" dirty="0"/>
              <a:t>Lessons Learned</a:t>
            </a:r>
          </a:p>
        </p:txBody>
      </p:sp>
      <p:sp>
        <p:nvSpPr>
          <p:cNvPr id="10" name="Freeform: Shape 9">
            <a:extLst>
              <a:ext uri="{FF2B5EF4-FFF2-40B4-BE49-F238E27FC236}">
                <a16:creationId xmlns:a16="http://schemas.microsoft.com/office/drawing/2014/main" id="{2BD9A4BC-BFFC-0221-712B-CDB1FF1A06EA}"/>
              </a:ext>
            </a:extLst>
          </p:cNvPr>
          <p:cNvSpPr/>
          <p:nvPr/>
        </p:nvSpPr>
        <p:spPr>
          <a:xfrm>
            <a:off x="6268454" y="1914332"/>
            <a:ext cx="5221704" cy="4178355"/>
          </a:xfrm>
          <a:custGeom>
            <a:avLst/>
            <a:gdLst>
              <a:gd name="connsiteX0" fmla="*/ 0 w 4913783"/>
              <a:gd name="connsiteY0" fmla="*/ 0 h 3474140"/>
              <a:gd name="connsiteX1" fmla="*/ 4913783 w 4913783"/>
              <a:gd name="connsiteY1" fmla="*/ 0 h 3474140"/>
              <a:gd name="connsiteX2" fmla="*/ 4913783 w 4913783"/>
              <a:gd name="connsiteY2" fmla="*/ 3474140 h 3474140"/>
              <a:gd name="connsiteX3" fmla="*/ 0 w 4913783"/>
              <a:gd name="connsiteY3" fmla="*/ 3474140 h 3474140"/>
              <a:gd name="connsiteX4" fmla="*/ 0 w 4913783"/>
              <a:gd name="connsiteY4" fmla="*/ 0 h 3474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3783" h="3474140">
                <a:moveTo>
                  <a:pt x="0" y="0"/>
                </a:moveTo>
                <a:lnTo>
                  <a:pt x="4913783" y="0"/>
                </a:lnTo>
                <a:lnTo>
                  <a:pt x="4913783" y="3474140"/>
                </a:lnTo>
                <a:lnTo>
                  <a:pt x="0" y="3474140"/>
                </a:lnTo>
                <a:lnTo>
                  <a:pt x="0" y="0"/>
                </a:lnTo>
                <a:close/>
              </a:path>
            </a:pathLst>
          </a:custGeom>
          <a:solidFill>
            <a:srgbClr val="0A98D5">
              <a:alpha val="20000"/>
            </a:srgbClr>
          </a:solidFill>
        </p:spPr>
        <p:style>
          <a:lnRef idx="2">
            <a:schemeClr val="accent5">
              <a:tint val="40000"/>
              <a:alpha val="90000"/>
              <a:hueOff val="-6739762"/>
              <a:satOff val="-22832"/>
              <a:lumOff val="-2928"/>
              <a:alphaOff val="0"/>
            </a:schemeClr>
          </a:lnRef>
          <a:fillRef idx="1">
            <a:schemeClr val="accent5">
              <a:tint val="40000"/>
              <a:alpha val="90000"/>
              <a:hueOff val="-6739762"/>
              <a:satOff val="-22832"/>
              <a:lumOff val="-2928"/>
              <a:alphaOff val="0"/>
            </a:schemeClr>
          </a:fillRef>
          <a:effectRef idx="0">
            <a:schemeClr val="accent5">
              <a:tint val="40000"/>
              <a:alpha val="90000"/>
              <a:hueOff val="-6739762"/>
              <a:satOff val="-22832"/>
              <a:lumOff val="-2928"/>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ts val="1000"/>
              </a:spcBef>
              <a:buChar char="•"/>
            </a:pPr>
            <a:r>
              <a:rPr lang="en-US" sz="2200" kern="1200" dirty="0">
                <a:solidFill>
                  <a:schemeClr val="tx1">
                    <a:lumMod val="65000"/>
                    <a:lumOff val="35000"/>
                  </a:schemeClr>
                </a:solidFill>
              </a:rPr>
              <a:t>Groundwater remediation was complex</a:t>
            </a:r>
          </a:p>
          <a:p>
            <a:pPr marL="457200" lvl="2" indent="-228600" algn="l" defTabSz="889000">
              <a:lnSpc>
                <a:spcPct val="90000"/>
              </a:lnSpc>
              <a:spcBef>
                <a:spcPts val="1000"/>
              </a:spcBef>
              <a:buChar char="•"/>
            </a:pPr>
            <a:r>
              <a:rPr lang="en-US" kern="1200" dirty="0">
                <a:solidFill>
                  <a:schemeClr val="tx1">
                    <a:lumMod val="65000"/>
                    <a:lumOff val="35000"/>
                  </a:schemeClr>
                </a:solidFill>
              </a:rPr>
              <a:t>Significant removal of Cr</a:t>
            </a:r>
          </a:p>
          <a:p>
            <a:pPr marL="457200" lvl="2" indent="-228600" algn="l" defTabSz="889000">
              <a:lnSpc>
                <a:spcPct val="90000"/>
              </a:lnSpc>
              <a:spcBef>
                <a:spcPts val="1000"/>
              </a:spcBef>
              <a:buChar char="•"/>
            </a:pPr>
            <a:r>
              <a:rPr lang="en-US" kern="1200" dirty="0">
                <a:solidFill>
                  <a:schemeClr val="tx1">
                    <a:lumMod val="65000"/>
                    <a:lumOff val="35000"/>
                  </a:schemeClr>
                </a:solidFill>
              </a:rPr>
              <a:t>Cr</a:t>
            </a:r>
            <a:r>
              <a:rPr lang="en-US" dirty="0">
                <a:solidFill>
                  <a:schemeClr val="tx1">
                    <a:lumMod val="65000"/>
                    <a:lumOff val="35000"/>
                  </a:schemeClr>
                </a:solidFill>
              </a:rPr>
              <a:t> and </a:t>
            </a:r>
            <a:r>
              <a:rPr lang="en-US" kern="1200" dirty="0">
                <a:solidFill>
                  <a:schemeClr val="tx1">
                    <a:lumMod val="65000"/>
                    <a:lumOff val="35000"/>
                  </a:schemeClr>
                </a:solidFill>
              </a:rPr>
              <a:t>other metals remained above MCLs and required additional investigation</a:t>
            </a:r>
            <a:br>
              <a:rPr lang="en-US" kern="1200" dirty="0">
                <a:solidFill>
                  <a:schemeClr val="tx1">
                    <a:lumMod val="65000"/>
                    <a:lumOff val="35000"/>
                  </a:schemeClr>
                </a:solidFill>
              </a:rPr>
            </a:br>
            <a:r>
              <a:rPr lang="en-US" kern="1200" dirty="0">
                <a:solidFill>
                  <a:schemeClr val="tx1">
                    <a:lumMod val="65000"/>
                    <a:lumOff val="35000"/>
                  </a:schemeClr>
                </a:solidFill>
              </a:rPr>
              <a:t>and remedy</a:t>
            </a:r>
          </a:p>
          <a:p>
            <a:pPr marL="228600" lvl="1" indent="-228600" algn="l" defTabSz="889000">
              <a:lnSpc>
                <a:spcPct val="90000"/>
              </a:lnSpc>
              <a:spcBef>
                <a:spcPts val="1000"/>
              </a:spcBef>
              <a:buChar char="•"/>
            </a:pPr>
            <a:r>
              <a:rPr lang="en-US" sz="2200" kern="1200" dirty="0">
                <a:solidFill>
                  <a:schemeClr val="tx1">
                    <a:lumMod val="65000"/>
                    <a:lumOff val="35000"/>
                  </a:schemeClr>
                </a:solidFill>
              </a:rPr>
              <a:t>CSM may change through time</a:t>
            </a:r>
          </a:p>
          <a:p>
            <a:pPr marL="457200" lvl="2" indent="-228600" algn="l" defTabSz="889000">
              <a:lnSpc>
                <a:spcPct val="90000"/>
              </a:lnSpc>
              <a:spcBef>
                <a:spcPts val="1000"/>
              </a:spcBef>
              <a:buChar char="•"/>
            </a:pPr>
            <a:r>
              <a:rPr lang="en-US" kern="1200" dirty="0">
                <a:solidFill>
                  <a:schemeClr val="tx1">
                    <a:lumMod val="65000"/>
                    <a:lumOff val="35000"/>
                  </a:schemeClr>
                </a:solidFill>
              </a:rPr>
              <a:t>Cr remedy executed in 2008</a:t>
            </a:r>
          </a:p>
          <a:p>
            <a:pPr marL="457200" lvl="2" indent="-228600" algn="l" defTabSz="889000">
              <a:lnSpc>
                <a:spcPct val="90000"/>
              </a:lnSpc>
              <a:spcBef>
                <a:spcPts val="1000"/>
              </a:spcBef>
              <a:buChar char="•"/>
            </a:pPr>
            <a:r>
              <a:rPr lang="en-US" kern="1200" dirty="0">
                <a:solidFill>
                  <a:schemeClr val="tx1">
                    <a:lumMod val="65000"/>
                    <a:lumOff val="35000"/>
                  </a:schemeClr>
                </a:solidFill>
              </a:rPr>
              <a:t>Remedy refinement investigation conducted in 2016 for adjacent water body</a:t>
            </a:r>
          </a:p>
          <a:p>
            <a:pPr marL="457200" lvl="2" indent="-228600" algn="l" defTabSz="889000">
              <a:lnSpc>
                <a:spcPct val="90000"/>
              </a:lnSpc>
              <a:spcBef>
                <a:spcPts val="1000"/>
              </a:spcBef>
              <a:buChar char="•"/>
            </a:pPr>
            <a:r>
              <a:rPr lang="en-US" kern="1200" dirty="0">
                <a:solidFill>
                  <a:schemeClr val="tx1">
                    <a:lumMod val="65000"/>
                    <a:lumOff val="35000"/>
                  </a:schemeClr>
                </a:solidFill>
              </a:rPr>
              <a:t>Additional transport pathways characterized in 2020</a:t>
            </a:r>
          </a:p>
        </p:txBody>
      </p:sp>
      <p:sp>
        <p:nvSpPr>
          <p:cNvPr id="5" name="Slide Number Placeholder 4">
            <a:extLst>
              <a:ext uri="{FF2B5EF4-FFF2-40B4-BE49-F238E27FC236}">
                <a16:creationId xmlns:a16="http://schemas.microsoft.com/office/drawing/2014/main" id="{D04DCE08-4C4F-825F-8DE4-42E22057543C}"/>
              </a:ext>
            </a:extLst>
          </p:cNvPr>
          <p:cNvSpPr>
            <a:spLocks noGrp="1"/>
          </p:cNvSpPr>
          <p:nvPr>
            <p:ph type="sldNum" sz="quarter" idx="12"/>
          </p:nvPr>
        </p:nvSpPr>
        <p:spPr/>
        <p:txBody>
          <a:bodyPr/>
          <a:lstStyle/>
          <a:p>
            <a:fld id="{E130FD56-1AA9-EE4C-9ADF-6D63C47D8FD2}" type="slidenum">
              <a:rPr lang="en-US" smtClean="0"/>
              <a:pPr/>
              <a:t>26</a:t>
            </a:fld>
            <a:endParaRPr lang="en-US"/>
          </a:p>
        </p:txBody>
      </p:sp>
      <p:sp>
        <p:nvSpPr>
          <p:cNvPr id="7" name="TextBox 6">
            <a:extLst>
              <a:ext uri="{FF2B5EF4-FFF2-40B4-BE49-F238E27FC236}">
                <a16:creationId xmlns:a16="http://schemas.microsoft.com/office/drawing/2014/main" id="{507B84AB-F734-9F65-A696-A904052A8179}"/>
              </a:ext>
            </a:extLst>
          </p:cNvPr>
          <p:cNvSpPr txBox="1"/>
          <p:nvPr/>
        </p:nvSpPr>
        <p:spPr>
          <a:xfrm>
            <a:off x="429768" y="6000826"/>
            <a:ext cx="4329045" cy="523220"/>
          </a:xfrm>
          <a:prstGeom prst="rect">
            <a:avLst/>
          </a:prstGeom>
          <a:noFill/>
        </p:spPr>
        <p:txBody>
          <a:bodyPr wrap="square" rtlCol="0">
            <a:spAutoFit/>
          </a:bodyPr>
          <a:lstStyle/>
          <a:p>
            <a:r>
              <a:rPr lang="en-US" sz="1400" dirty="0">
                <a:solidFill>
                  <a:schemeClr val="tx1">
                    <a:lumMod val="75000"/>
                    <a:lumOff val="25000"/>
                  </a:schemeClr>
                </a:solidFill>
              </a:rPr>
              <a:t>EE/CA: engineering evaluation/cost analysis</a:t>
            </a:r>
          </a:p>
          <a:p>
            <a:r>
              <a:rPr lang="en-US" sz="1400" dirty="0">
                <a:solidFill>
                  <a:schemeClr val="tx1">
                    <a:lumMod val="75000"/>
                    <a:lumOff val="25000"/>
                  </a:schemeClr>
                </a:solidFill>
              </a:rPr>
              <a:t>MCL: maximum contaminant level</a:t>
            </a:r>
          </a:p>
        </p:txBody>
      </p:sp>
    </p:spTree>
    <p:extLst>
      <p:ext uri="{BB962C8B-B14F-4D97-AF65-F5344CB8AC3E}">
        <p14:creationId xmlns:p14="http://schemas.microsoft.com/office/powerpoint/2010/main" val="26392333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436FE7A9-1A7A-76D5-980B-374B15518EC6}"/>
              </a:ext>
            </a:extLst>
          </p:cNvPr>
          <p:cNvGrpSpPr/>
          <p:nvPr/>
        </p:nvGrpSpPr>
        <p:grpSpPr>
          <a:xfrm>
            <a:off x="4665477" y="1397000"/>
            <a:ext cx="2861047" cy="4546600"/>
            <a:chOff x="4664878" y="1397000"/>
            <a:chExt cx="2861047" cy="4546600"/>
          </a:xfrm>
        </p:grpSpPr>
        <p:sp>
          <p:nvSpPr>
            <p:cNvPr id="34" name="Rectangle 33">
              <a:extLst>
                <a:ext uri="{FF2B5EF4-FFF2-40B4-BE49-F238E27FC236}">
                  <a16:creationId xmlns:a16="http://schemas.microsoft.com/office/drawing/2014/main" id="{35E02038-7949-D497-237D-B3F1EB466A89}"/>
                </a:ext>
              </a:extLst>
            </p:cNvPr>
            <p:cNvSpPr/>
            <p:nvPr/>
          </p:nvSpPr>
          <p:spPr>
            <a:xfrm>
              <a:off x="4664878" y="1397000"/>
              <a:ext cx="2861047" cy="4546600"/>
            </a:xfrm>
            <a:prstGeom prst="rect">
              <a:avLst/>
            </a:prstGeom>
            <a:solidFill>
              <a:srgbClr val="0A9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5" name="Rectangle 34">
              <a:extLst>
                <a:ext uri="{FF2B5EF4-FFF2-40B4-BE49-F238E27FC236}">
                  <a16:creationId xmlns:a16="http://schemas.microsoft.com/office/drawing/2014/main" id="{4F5BE5D3-0702-BD6B-5478-C0A62D7B6A95}"/>
                </a:ext>
              </a:extLst>
            </p:cNvPr>
            <p:cNvSpPr/>
            <p:nvPr/>
          </p:nvSpPr>
          <p:spPr>
            <a:xfrm>
              <a:off x="5101309" y="1630942"/>
              <a:ext cx="1988185" cy="369332"/>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2</a:t>
              </a:r>
            </a:p>
          </p:txBody>
        </p:sp>
        <p:sp>
          <p:nvSpPr>
            <p:cNvPr id="36" name="TextBox 35">
              <a:extLst>
                <a:ext uri="{FF2B5EF4-FFF2-40B4-BE49-F238E27FC236}">
                  <a16:creationId xmlns:a16="http://schemas.microsoft.com/office/drawing/2014/main" id="{47AFEE1C-B51E-F63E-D197-98E0D1712B2D}"/>
                </a:ext>
              </a:extLst>
            </p:cNvPr>
            <p:cNvSpPr txBox="1"/>
            <p:nvPr/>
          </p:nvSpPr>
          <p:spPr>
            <a:xfrm>
              <a:off x="5011889" y="2248932"/>
              <a:ext cx="2167024" cy="707886"/>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Attenuation + Transport</a:t>
              </a:r>
            </a:p>
          </p:txBody>
        </p:sp>
        <p:cxnSp>
          <p:nvCxnSpPr>
            <p:cNvPr id="41" name="Straight Arrow Connector 40">
              <a:extLst>
                <a:ext uri="{FF2B5EF4-FFF2-40B4-BE49-F238E27FC236}">
                  <a16:creationId xmlns:a16="http://schemas.microsoft.com/office/drawing/2014/main" id="{76D7516B-FDA9-C749-A02F-D1CA34172461}"/>
                </a:ext>
              </a:extLst>
            </p:cNvPr>
            <p:cNvCxnSpPr>
              <a:cxnSpLocks/>
            </p:cNvCxnSpPr>
            <p:nvPr/>
          </p:nvCxnSpPr>
          <p:spPr>
            <a:xfrm>
              <a:off x="6095401" y="3304897"/>
              <a:ext cx="0" cy="990600"/>
            </a:xfrm>
            <a:prstGeom prst="straightConnector1">
              <a:avLst/>
            </a:prstGeom>
            <a:ln w="38100" cap="rnd">
              <a:solidFill>
                <a:schemeClr val="bg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8192413A-25B2-507A-9413-F415D7573186}"/>
                </a:ext>
              </a:extLst>
            </p:cNvPr>
            <p:cNvSpPr txBox="1"/>
            <p:nvPr/>
          </p:nvSpPr>
          <p:spPr>
            <a:xfrm>
              <a:off x="5101310" y="4427331"/>
              <a:ext cx="1988183" cy="1015663"/>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How it </a:t>
              </a:r>
              <a:r>
                <a:rPr lang="en-US" sz="2000" spc="-100" dirty="0">
                  <a:solidFill>
                    <a:schemeClr val="bg1"/>
                  </a:solidFill>
                  <a:latin typeface="Arial Narrow" panose="020B0606020202030204" pitchFamily="34" charset="0"/>
                  <a:cs typeface="Arial" panose="020B0604020202020204" pitchFamily="34" charset="0"/>
                </a:rPr>
                <a:t>spreads</a:t>
              </a:r>
              <a:br>
                <a:rPr lang="en-US" sz="2000" spc="-1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and how it </a:t>
              </a:r>
            </a:p>
            <a:p>
              <a:pPr algn="ctr"/>
              <a:r>
                <a:rPr lang="en-US" sz="2000" dirty="0">
                  <a:solidFill>
                    <a:schemeClr val="bg1"/>
                  </a:solidFill>
                  <a:latin typeface="Arial" panose="020B0604020202020204" pitchFamily="34" charset="0"/>
                  <a:cs typeface="Arial" panose="020B0604020202020204" pitchFamily="34" charset="0"/>
                </a:rPr>
                <a:t>s p r e a d s </a:t>
              </a:r>
            </a:p>
          </p:txBody>
        </p:sp>
      </p:grpSp>
      <p:grpSp>
        <p:nvGrpSpPr>
          <p:cNvPr id="43" name="Group 42">
            <a:extLst>
              <a:ext uri="{FF2B5EF4-FFF2-40B4-BE49-F238E27FC236}">
                <a16:creationId xmlns:a16="http://schemas.microsoft.com/office/drawing/2014/main" id="{BE2A77A4-71E3-86FB-00D3-A878371ED595}"/>
              </a:ext>
            </a:extLst>
          </p:cNvPr>
          <p:cNvGrpSpPr/>
          <p:nvPr/>
        </p:nvGrpSpPr>
        <p:grpSpPr>
          <a:xfrm>
            <a:off x="7992649" y="1397000"/>
            <a:ext cx="2861047" cy="4546600"/>
            <a:chOff x="7992649" y="1397000"/>
            <a:chExt cx="2861047" cy="4546600"/>
          </a:xfrm>
        </p:grpSpPr>
        <p:sp>
          <p:nvSpPr>
            <p:cNvPr id="44" name="Rectangle 43">
              <a:extLst>
                <a:ext uri="{FF2B5EF4-FFF2-40B4-BE49-F238E27FC236}">
                  <a16:creationId xmlns:a16="http://schemas.microsoft.com/office/drawing/2014/main" id="{C6F300F0-9001-DEAC-D81E-02C6FCCAA9E1}"/>
                </a:ext>
              </a:extLst>
            </p:cNvPr>
            <p:cNvSpPr/>
            <p:nvPr/>
          </p:nvSpPr>
          <p:spPr>
            <a:xfrm>
              <a:off x="7992649" y="1397000"/>
              <a:ext cx="2861047" cy="4546600"/>
            </a:xfrm>
            <a:prstGeom prst="rect">
              <a:avLst/>
            </a:prstGeom>
            <a:solidFill>
              <a:srgbClr val="0A98D5">
                <a:alpha val="756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 name="Rectangle 44">
              <a:extLst>
                <a:ext uri="{FF2B5EF4-FFF2-40B4-BE49-F238E27FC236}">
                  <a16:creationId xmlns:a16="http://schemas.microsoft.com/office/drawing/2014/main" id="{8547F925-5C5B-22EB-D885-DF684F2D1194}"/>
                </a:ext>
              </a:extLst>
            </p:cNvPr>
            <p:cNvSpPr/>
            <p:nvPr/>
          </p:nvSpPr>
          <p:spPr>
            <a:xfrm>
              <a:off x="8429080" y="1638300"/>
              <a:ext cx="1988185" cy="369332"/>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3</a:t>
              </a:r>
            </a:p>
          </p:txBody>
        </p:sp>
        <p:sp>
          <p:nvSpPr>
            <p:cNvPr id="46" name="TextBox 45">
              <a:extLst>
                <a:ext uri="{FF2B5EF4-FFF2-40B4-BE49-F238E27FC236}">
                  <a16:creationId xmlns:a16="http://schemas.microsoft.com/office/drawing/2014/main" id="{70F845A7-5F75-F73B-3C57-A811341EE902}"/>
                </a:ext>
              </a:extLst>
            </p:cNvPr>
            <p:cNvSpPr txBox="1"/>
            <p:nvPr/>
          </p:nvSpPr>
          <p:spPr>
            <a:xfrm>
              <a:off x="8141502" y="2269536"/>
              <a:ext cx="2563340" cy="707886"/>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Bioavailability + Bioaccumulation</a:t>
              </a:r>
            </a:p>
          </p:txBody>
        </p:sp>
        <p:cxnSp>
          <p:nvCxnSpPr>
            <p:cNvPr id="47" name="Straight Arrow Connector 46">
              <a:extLst>
                <a:ext uri="{FF2B5EF4-FFF2-40B4-BE49-F238E27FC236}">
                  <a16:creationId xmlns:a16="http://schemas.microsoft.com/office/drawing/2014/main" id="{FBAA7CF8-62EC-FC36-209A-6CD91BA33AC5}"/>
                </a:ext>
              </a:extLst>
            </p:cNvPr>
            <p:cNvCxnSpPr>
              <a:cxnSpLocks/>
            </p:cNvCxnSpPr>
            <p:nvPr/>
          </p:nvCxnSpPr>
          <p:spPr>
            <a:xfrm>
              <a:off x="9423172" y="3304897"/>
              <a:ext cx="0" cy="990600"/>
            </a:xfrm>
            <a:prstGeom prst="straightConnector1">
              <a:avLst/>
            </a:prstGeom>
            <a:ln w="38100" cap="rnd">
              <a:solidFill>
                <a:schemeClr val="bg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14AC7CBD-93C2-D7C9-497B-4149C025A803}"/>
                </a:ext>
              </a:extLst>
            </p:cNvPr>
            <p:cNvSpPr txBox="1"/>
            <p:nvPr/>
          </p:nvSpPr>
          <p:spPr>
            <a:xfrm>
              <a:off x="8234452" y="4427331"/>
              <a:ext cx="2377440" cy="1015663"/>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Who’s eating it?</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Are you eating them?</a:t>
              </a:r>
            </a:p>
          </p:txBody>
        </p:sp>
      </p:grpSp>
      <p:sp>
        <p:nvSpPr>
          <p:cNvPr id="2" name="Title 1">
            <a:extLst>
              <a:ext uri="{FF2B5EF4-FFF2-40B4-BE49-F238E27FC236}">
                <a16:creationId xmlns:a16="http://schemas.microsoft.com/office/drawing/2014/main" id="{F79E6D73-63A1-350D-80CA-33D596D1FDCB}"/>
              </a:ext>
            </a:extLst>
          </p:cNvPr>
          <p:cNvSpPr>
            <a:spLocks noGrp="1"/>
          </p:cNvSpPr>
          <p:nvPr>
            <p:ph type="title"/>
          </p:nvPr>
        </p:nvSpPr>
        <p:spPr/>
        <p:txBody>
          <a:bodyPr/>
          <a:lstStyle/>
          <a:p>
            <a:r>
              <a:rPr lang="en-US" dirty="0"/>
              <a:t>Key Chemistry </a:t>
            </a:r>
          </a:p>
        </p:txBody>
      </p:sp>
      <p:sp>
        <p:nvSpPr>
          <p:cNvPr id="3" name="Slide Number Placeholder 2">
            <a:extLst>
              <a:ext uri="{FF2B5EF4-FFF2-40B4-BE49-F238E27FC236}">
                <a16:creationId xmlns:a16="http://schemas.microsoft.com/office/drawing/2014/main" id="{F8F2B59E-1CAD-A119-549D-E49FF907F0EA}"/>
              </a:ext>
            </a:extLst>
          </p:cNvPr>
          <p:cNvSpPr>
            <a:spLocks noGrp="1"/>
          </p:cNvSpPr>
          <p:nvPr>
            <p:ph type="sldNum" sz="quarter" idx="12"/>
          </p:nvPr>
        </p:nvSpPr>
        <p:spPr/>
        <p:txBody>
          <a:bodyPr/>
          <a:lstStyle/>
          <a:p>
            <a:fld id="{E130FD56-1AA9-EE4C-9ADF-6D63C47D8FD2}" type="slidenum">
              <a:rPr lang="en-US" smtClean="0"/>
              <a:t>27</a:t>
            </a:fld>
            <a:endParaRPr lang="en-US" dirty="0"/>
          </a:p>
        </p:txBody>
      </p:sp>
      <p:sp>
        <p:nvSpPr>
          <p:cNvPr id="4" name="Text Placeholder 3">
            <a:extLst>
              <a:ext uri="{FF2B5EF4-FFF2-40B4-BE49-F238E27FC236}">
                <a16:creationId xmlns:a16="http://schemas.microsoft.com/office/drawing/2014/main" id="{BBAF3B84-6906-935A-B14E-5E4E4301B453}"/>
              </a:ext>
            </a:extLst>
          </p:cNvPr>
          <p:cNvSpPr>
            <a:spLocks noGrp="1"/>
          </p:cNvSpPr>
          <p:nvPr>
            <p:ph type="body" sz="quarter" idx="13"/>
          </p:nvPr>
        </p:nvSpPr>
        <p:spPr/>
        <p:txBody>
          <a:bodyPr>
            <a:noAutofit/>
          </a:bodyPr>
          <a:lstStyle/>
          <a:p>
            <a:r>
              <a:rPr lang="en-US" sz="1400" dirty="0"/>
              <a:t>Key Chemistry</a:t>
            </a:r>
          </a:p>
        </p:txBody>
      </p:sp>
      <p:sp>
        <p:nvSpPr>
          <p:cNvPr id="21" name="Oval 20">
            <a:extLst>
              <a:ext uri="{FF2B5EF4-FFF2-40B4-BE49-F238E27FC236}">
                <a16:creationId xmlns:a16="http://schemas.microsoft.com/office/drawing/2014/main" id="{64832864-5D94-066D-624A-43FEB5A30028}"/>
              </a:ext>
            </a:extLst>
          </p:cNvPr>
          <p:cNvSpPr/>
          <p:nvPr/>
        </p:nvSpPr>
        <p:spPr>
          <a:xfrm>
            <a:off x="5046520" y="2109970"/>
            <a:ext cx="2098960" cy="884876"/>
          </a:xfrm>
          <a:prstGeom prst="ellipse">
            <a:avLst/>
          </a:prstGeom>
          <a:noFill/>
          <a:ln w="28575">
            <a:solidFill>
              <a:srgbClr val="FFE0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49" name="Group 48">
            <a:extLst>
              <a:ext uri="{FF2B5EF4-FFF2-40B4-BE49-F238E27FC236}">
                <a16:creationId xmlns:a16="http://schemas.microsoft.com/office/drawing/2014/main" id="{2C27609A-26AC-A03A-F217-934A182625B2}"/>
              </a:ext>
            </a:extLst>
          </p:cNvPr>
          <p:cNvGrpSpPr/>
          <p:nvPr/>
        </p:nvGrpSpPr>
        <p:grpSpPr>
          <a:xfrm>
            <a:off x="1309569" y="1397000"/>
            <a:ext cx="2888585" cy="4546600"/>
            <a:chOff x="1309569" y="1397000"/>
            <a:chExt cx="2888585" cy="4546600"/>
          </a:xfrm>
        </p:grpSpPr>
        <p:sp>
          <p:nvSpPr>
            <p:cNvPr id="50" name="Rectangle 49">
              <a:extLst>
                <a:ext uri="{FF2B5EF4-FFF2-40B4-BE49-F238E27FC236}">
                  <a16:creationId xmlns:a16="http://schemas.microsoft.com/office/drawing/2014/main" id="{5B7362E9-3CD1-98EC-3D23-088EE5B43811}"/>
                </a:ext>
              </a:extLst>
            </p:cNvPr>
            <p:cNvSpPr/>
            <p:nvPr/>
          </p:nvSpPr>
          <p:spPr>
            <a:xfrm>
              <a:off x="1309569" y="1397000"/>
              <a:ext cx="2888585" cy="4546600"/>
            </a:xfrm>
            <a:prstGeom prst="rect">
              <a:avLst/>
            </a:prstGeom>
            <a:solidFill>
              <a:srgbClr val="134B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 name="Rectangle 50">
              <a:extLst>
                <a:ext uri="{FF2B5EF4-FFF2-40B4-BE49-F238E27FC236}">
                  <a16:creationId xmlns:a16="http://schemas.microsoft.com/office/drawing/2014/main" id="{4AD8647B-CAC6-0093-1A0C-A168962418E5}"/>
                </a:ext>
              </a:extLst>
            </p:cNvPr>
            <p:cNvSpPr/>
            <p:nvPr/>
          </p:nvSpPr>
          <p:spPr>
            <a:xfrm>
              <a:off x="1759769" y="1638300"/>
              <a:ext cx="1988185" cy="369332"/>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1</a:t>
              </a:r>
            </a:p>
          </p:txBody>
        </p:sp>
        <p:sp>
          <p:nvSpPr>
            <p:cNvPr id="52" name="TextBox 51">
              <a:extLst>
                <a:ext uri="{FF2B5EF4-FFF2-40B4-BE49-F238E27FC236}">
                  <a16:creationId xmlns:a16="http://schemas.microsoft.com/office/drawing/2014/main" id="{95AA8FC4-4AF3-EFD3-D6B3-ECA8B171F56B}"/>
                </a:ext>
              </a:extLst>
            </p:cNvPr>
            <p:cNvSpPr txBox="1"/>
            <p:nvPr/>
          </p:nvSpPr>
          <p:spPr>
            <a:xfrm>
              <a:off x="1540940" y="2238758"/>
              <a:ext cx="2425842" cy="707886"/>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Reduction + Oxidation (Redox)</a:t>
              </a:r>
            </a:p>
          </p:txBody>
        </p:sp>
        <p:cxnSp>
          <p:nvCxnSpPr>
            <p:cNvPr id="61" name="Straight Arrow Connector 60">
              <a:extLst>
                <a:ext uri="{FF2B5EF4-FFF2-40B4-BE49-F238E27FC236}">
                  <a16:creationId xmlns:a16="http://schemas.microsoft.com/office/drawing/2014/main" id="{7769D436-2064-D3D6-6221-BB881076D3BD}"/>
                </a:ext>
              </a:extLst>
            </p:cNvPr>
            <p:cNvCxnSpPr>
              <a:cxnSpLocks/>
            </p:cNvCxnSpPr>
            <p:nvPr/>
          </p:nvCxnSpPr>
          <p:spPr>
            <a:xfrm>
              <a:off x="2753861" y="3304897"/>
              <a:ext cx="0" cy="990600"/>
            </a:xfrm>
            <a:prstGeom prst="straightConnector1">
              <a:avLst/>
            </a:prstGeom>
            <a:ln w="38100" cap="rnd">
              <a:solidFill>
                <a:schemeClr val="bg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0DF79588-68E6-1F0E-205A-F8D9A1A0691C}"/>
                </a:ext>
              </a:extLst>
            </p:cNvPr>
            <p:cNvSpPr txBox="1"/>
            <p:nvPr/>
          </p:nvSpPr>
          <p:spPr>
            <a:xfrm>
              <a:off x="1580108" y="4427331"/>
              <a:ext cx="2386673" cy="1015663"/>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You remember electrons from high school, right?</a:t>
              </a:r>
            </a:p>
          </p:txBody>
        </p:sp>
      </p:grpSp>
    </p:spTree>
    <p:extLst>
      <p:ext uri="{BB962C8B-B14F-4D97-AF65-F5344CB8AC3E}">
        <p14:creationId xmlns:p14="http://schemas.microsoft.com/office/powerpoint/2010/main" val="24138132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528431F-5822-73FD-B484-9A43CC7EB773}"/>
              </a:ext>
            </a:extLst>
          </p:cNvPr>
          <p:cNvSpPr>
            <a:spLocks noGrp="1"/>
          </p:cNvSpPr>
          <p:nvPr>
            <p:ph type="body" sz="quarter" idx="13"/>
          </p:nvPr>
        </p:nvSpPr>
        <p:spPr/>
        <p:txBody>
          <a:bodyPr>
            <a:noAutofit/>
          </a:bodyPr>
          <a:lstStyle/>
          <a:p>
            <a:r>
              <a:rPr lang="en-US" sz="1400" dirty="0"/>
              <a:t>Key Chemistry</a:t>
            </a:r>
          </a:p>
        </p:txBody>
      </p:sp>
      <p:sp>
        <p:nvSpPr>
          <p:cNvPr id="2" name="Title 1">
            <a:extLst>
              <a:ext uri="{FF2B5EF4-FFF2-40B4-BE49-F238E27FC236}">
                <a16:creationId xmlns:a16="http://schemas.microsoft.com/office/drawing/2014/main" id="{954D5F2B-79D4-AF32-CB08-5AB08721F453}"/>
              </a:ext>
            </a:extLst>
          </p:cNvPr>
          <p:cNvSpPr>
            <a:spLocks noGrp="1"/>
          </p:cNvSpPr>
          <p:nvPr>
            <p:ph type="title"/>
          </p:nvPr>
        </p:nvSpPr>
        <p:spPr/>
        <p:txBody>
          <a:bodyPr/>
          <a:lstStyle/>
          <a:p>
            <a:r>
              <a:rPr lang="en-US" dirty="0"/>
              <a:t>Attenuation and Transport</a:t>
            </a:r>
          </a:p>
        </p:txBody>
      </p:sp>
      <p:graphicFrame>
        <p:nvGraphicFramePr>
          <p:cNvPr id="7" name="Content Placeholder 6">
            <a:extLst>
              <a:ext uri="{FF2B5EF4-FFF2-40B4-BE49-F238E27FC236}">
                <a16:creationId xmlns:a16="http://schemas.microsoft.com/office/drawing/2014/main" id="{0EC41F3F-EE6E-26F0-1DC2-C99341A9C99F}"/>
              </a:ext>
            </a:extLst>
          </p:cNvPr>
          <p:cNvGraphicFramePr>
            <a:graphicFrameLocks noGrp="1"/>
          </p:cNvGraphicFramePr>
          <p:nvPr>
            <p:ph idx="1"/>
            <p:extLst>
              <p:ext uri="{D42A27DB-BD31-4B8C-83A1-F6EECF244321}">
                <p14:modId xmlns:p14="http://schemas.microsoft.com/office/powerpoint/2010/main" val="1698720674"/>
              </p:ext>
            </p:extLst>
          </p:nvPr>
        </p:nvGraphicFramePr>
        <p:xfrm>
          <a:off x="838200" y="1623722"/>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A5406D63-6ED4-CAB5-564F-B0711798704E}"/>
              </a:ext>
            </a:extLst>
          </p:cNvPr>
          <p:cNvSpPr>
            <a:spLocks noGrp="1"/>
          </p:cNvSpPr>
          <p:nvPr>
            <p:ph type="sldNum" sz="quarter" idx="12"/>
          </p:nvPr>
        </p:nvSpPr>
        <p:spPr/>
        <p:txBody>
          <a:bodyPr/>
          <a:lstStyle/>
          <a:p>
            <a:fld id="{E130FD56-1AA9-EE4C-9ADF-6D63C47D8FD2}" type="slidenum">
              <a:rPr lang="en-US" smtClean="0"/>
              <a:pPr/>
              <a:t>28</a:t>
            </a:fld>
            <a:endParaRPr lang="en-US"/>
          </a:p>
        </p:txBody>
      </p:sp>
    </p:spTree>
    <p:extLst>
      <p:ext uri="{BB962C8B-B14F-4D97-AF65-F5344CB8AC3E}">
        <p14:creationId xmlns:p14="http://schemas.microsoft.com/office/powerpoint/2010/main" val="1314085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CC4DA27-C576-0E99-0D0D-B23973C850DF}"/>
              </a:ext>
            </a:extLst>
          </p:cNvPr>
          <p:cNvSpPr>
            <a:spLocks noGrp="1"/>
          </p:cNvSpPr>
          <p:nvPr>
            <p:ph type="body" sz="quarter" idx="13"/>
          </p:nvPr>
        </p:nvSpPr>
        <p:spPr/>
        <p:txBody>
          <a:bodyPr>
            <a:noAutofit/>
          </a:bodyPr>
          <a:lstStyle/>
          <a:p>
            <a:r>
              <a:rPr lang="en-US" sz="1400" dirty="0"/>
              <a:t>Key Chemistry</a:t>
            </a:r>
          </a:p>
        </p:txBody>
      </p:sp>
      <p:sp>
        <p:nvSpPr>
          <p:cNvPr id="2" name="Title 1">
            <a:extLst>
              <a:ext uri="{FF2B5EF4-FFF2-40B4-BE49-F238E27FC236}">
                <a16:creationId xmlns:a16="http://schemas.microsoft.com/office/drawing/2014/main" id="{47C3FA06-2EF6-9B41-D06E-3950E59E2DBE}"/>
              </a:ext>
            </a:extLst>
          </p:cNvPr>
          <p:cNvSpPr>
            <a:spLocks noGrp="1"/>
          </p:cNvSpPr>
          <p:nvPr>
            <p:ph type="title"/>
          </p:nvPr>
        </p:nvSpPr>
        <p:spPr/>
        <p:txBody>
          <a:bodyPr/>
          <a:lstStyle/>
          <a:p>
            <a:r>
              <a:rPr lang="en-US" dirty="0"/>
              <a:t>Solubility and Precipitation</a:t>
            </a:r>
          </a:p>
        </p:txBody>
      </p:sp>
      <p:sp>
        <p:nvSpPr>
          <p:cNvPr id="8" name="Content Placeholder 7">
            <a:extLst>
              <a:ext uri="{FF2B5EF4-FFF2-40B4-BE49-F238E27FC236}">
                <a16:creationId xmlns:a16="http://schemas.microsoft.com/office/drawing/2014/main" id="{125F92DC-B57C-23AF-FB89-12E1C34D09DE}"/>
              </a:ext>
            </a:extLst>
          </p:cNvPr>
          <p:cNvSpPr>
            <a:spLocks noGrp="1"/>
          </p:cNvSpPr>
          <p:nvPr>
            <p:ph idx="1"/>
          </p:nvPr>
        </p:nvSpPr>
        <p:spPr>
          <a:xfrm>
            <a:off x="838200" y="1414910"/>
            <a:ext cx="10515600" cy="3837142"/>
          </a:xfrm>
        </p:spPr>
        <p:txBody>
          <a:bodyPr>
            <a:normAutofit/>
          </a:bodyPr>
          <a:lstStyle/>
          <a:p>
            <a:pPr>
              <a:lnSpc>
                <a:spcPct val="100000"/>
              </a:lnSpc>
            </a:pPr>
            <a:r>
              <a:rPr lang="en-US" dirty="0"/>
              <a:t>Solubility is based on equilibrium</a:t>
            </a:r>
          </a:p>
          <a:p>
            <a:pPr>
              <a:lnSpc>
                <a:spcPct val="100000"/>
              </a:lnSpc>
            </a:pPr>
            <a:r>
              <a:rPr lang="en-US" dirty="0"/>
              <a:t>Solubility is the extent to which a constituent will dissolve in water</a:t>
            </a:r>
          </a:p>
          <a:p>
            <a:pPr lvl="1">
              <a:lnSpc>
                <a:spcPct val="100000"/>
              </a:lnSpc>
            </a:pPr>
            <a:r>
              <a:rPr lang="en-US" dirty="0"/>
              <a:t>Highly dependent on oxidation state</a:t>
            </a:r>
          </a:p>
          <a:p>
            <a:pPr lvl="1">
              <a:lnSpc>
                <a:spcPct val="100000"/>
              </a:lnSpc>
            </a:pPr>
            <a:r>
              <a:rPr lang="en-US" dirty="0"/>
              <a:t>Tends to decrease with increased pH</a:t>
            </a:r>
          </a:p>
          <a:p>
            <a:pPr>
              <a:lnSpc>
                <a:spcPct val="100000"/>
              </a:lnSpc>
            </a:pPr>
            <a:r>
              <a:rPr lang="en-US" dirty="0"/>
              <a:t>Some metal salts are essentially insoluble once precipitated or sorb to soil once precipitated</a:t>
            </a:r>
          </a:p>
          <a:p>
            <a:pPr marL="457200" lvl="1" indent="0">
              <a:lnSpc>
                <a:spcPct val="100000"/>
              </a:lnSpc>
              <a:buNone/>
            </a:pPr>
            <a:r>
              <a:rPr lang="en-US" dirty="0"/>
              <a:t>	</a:t>
            </a:r>
          </a:p>
        </p:txBody>
      </p:sp>
      <p:sp>
        <p:nvSpPr>
          <p:cNvPr id="5" name="Slide Number Placeholder 4">
            <a:extLst>
              <a:ext uri="{FF2B5EF4-FFF2-40B4-BE49-F238E27FC236}">
                <a16:creationId xmlns:a16="http://schemas.microsoft.com/office/drawing/2014/main" id="{604FCEA3-1514-9E01-4D16-678D46AD966E}"/>
              </a:ext>
            </a:extLst>
          </p:cNvPr>
          <p:cNvSpPr>
            <a:spLocks noGrp="1"/>
          </p:cNvSpPr>
          <p:nvPr>
            <p:ph type="sldNum" sz="quarter" idx="12"/>
          </p:nvPr>
        </p:nvSpPr>
        <p:spPr/>
        <p:txBody>
          <a:bodyPr/>
          <a:lstStyle/>
          <a:p>
            <a:fld id="{E130FD56-1AA9-EE4C-9ADF-6D63C47D8FD2}" type="slidenum">
              <a:rPr lang="en-US" smtClean="0"/>
              <a:pPr/>
              <a:t>29</a:t>
            </a:fld>
            <a:endParaRPr lang="en-US"/>
          </a:p>
        </p:txBody>
      </p:sp>
      <p:grpSp>
        <p:nvGrpSpPr>
          <p:cNvPr id="18" name="Group 17">
            <a:extLst>
              <a:ext uri="{FF2B5EF4-FFF2-40B4-BE49-F238E27FC236}">
                <a16:creationId xmlns:a16="http://schemas.microsoft.com/office/drawing/2014/main" id="{7CF7C6F1-AC4A-16A5-5720-32B51507B566}"/>
              </a:ext>
            </a:extLst>
          </p:cNvPr>
          <p:cNvGrpSpPr/>
          <p:nvPr/>
        </p:nvGrpSpPr>
        <p:grpSpPr>
          <a:xfrm>
            <a:off x="2148344" y="5038320"/>
            <a:ext cx="7895311" cy="1033150"/>
            <a:chOff x="718682" y="5158583"/>
            <a:chExt cx="7895311" cy="1033150"/>
          </a:xfrm>
        </p:grpSpPr>
        <p:grpSp>
          <p:nvGrpSpPr>
            <p:cNvPr id="19" name="Group 18">
              <a:extLst>
                <a:ext uri="{FF2B5EF4-FFF2-40B4-BE49-F238E27FC236}">
                  <a16:creationId xmlns:a16="http://schemas.microsoft.com/office/drawing/2014/main" id="{5BAD5756-0816-575B-E66F-A22923390EB1}"/>
                </a:ext>
              </a:extLst>
            </p:cNvPr>
            <p:cNvGrpSpPr/>
            <p:nvPr/>
          </p:nvGrpSpPr>
          <p:grpSpPr>
            <a:xfrm>
              <a:off x="718682" y="5158583"/>
              <a:ext cx="7724357" cy="1033150"/>
              <a:chOff x="718682" y="5158583"/>
              <a:chExt cx="7724357" cy="1033150"/>
            </a:xfrm>
          </p:grpSpPr>
          <p:sp>
            <p:nvSpPr>
              <p:cNvPr id="21" name="Rectangle 20">
                <a:extLst>
                  <a:ext uri="{FF2B5EF4-FFF2-40B4-BE49-F238E27FC236}">
                    <a16:creationId xmlns:a16="http://schemas.microsoft.com/office/drawing/2014/main" id="{05D3E594-FF66-9F40-20C9-868604909F7A}"/>
                  </a:ext>
                </a:extLst>
              </p:cNvPr>
              <p:cNvSpPr/>
              <p:nvPr/>
            </p:nvSpPr>
            <p:spPr>
              <a:xfrm>
                <a:off x="865205" y="5316335"/>
                <a:ext cx="7577834" cy="875398"/>
              </a:xfrm>
              <a:prstGeom prst="rect">
                <a:avLst/>
              </a:prstGeom>
              <a:noFill/>
              <a:ln w="22225" cap="rnd">
                <a:solidFill>
                  <a:srgbClr val="007BDA"/>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22" name="Picture 21" descr="Shape&#10;&#10;Description automatically generated">
                <a:extLst>
                  <a:ext uri="{FF2B5EF4-FFF2-40B4-BE49-F238E27FC236}">
                    <a16:creationId xmlns:a16="http://schemas.microsoft.com/office/drawing/2014/main" id="{E480E0F7-725C-EF0A-4CFC-39DDE3662CBC}"/>
                  </a:ext>
                </a:extLst>
              </p:cNvPr>
              <p:cNvPicPr>
                <a:picLocks noChangeAspect="1"/>
              </p:cNvPicPr>
              <p:nvPr/>
            </p:nvPicPr>
            <p:blipFill>
              <a:blip r:embed="rId3"/>
              <a:stretch>
                <a:fillRect/>
              </a:stretch>
            </p:blipFill>
            <p:spPr>
              <a:xfrm>
                <a:off x="718682" y="5158583"/>
                <a:ext cx="1546295" cy="876300"/>
              </a:xfrm>
              <a:prstGeom prst="rect">
                <a:avLst/>
              </a:prstGeom>
            </p:spPr>
          </p:pic>
          <p:sp>
            <p:nvSpPr>
              <p:cNvPr id="23" name="TextBox 22">
                <a:extLst>
                  <a:ext uri="{FF2B5EF4-FFF2-40B4-BE49-F238E27FC236}">
                    <a16:creationId xmlns:a16="http://schemas.microsoft.com/office/drawing/2014/main" id="{DF269EC9-6FCC-8A3C-E52F-62E36E7EA345}"/>
                  </a:ext>
                </a:extLst>
              </p:cNvPr>
              <p:cNvSpPr txBox="1"/>
              <p:nvPr/>
            </p:nvSpPr>
            <p:spPr>
              <a:xfrm>
                <a:off x="718682" y="5360736"/>
                <a:ext cx="1407773" cy="646331"/>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KEY POINT</a:t>
                </a:r>
              </a:p>
            </p:txBody>
          </p:sp>
        </p:grpSp>
        <p:sp>
          <p:nvSpPr>
            <p:cNvPr id="20" name="TextBox 19">
              <a:extLst>
                <a:ext uri="{FF2B5EF4-FFF2-40B4-BE49-F238E27FC236}">
                  <a16:creationId xmlns:a16="http://schemas.microsoft.com/office/drawing/2014/main" id="{FE3D7391-A772-4F21-72C4-DAA3AC7F66DA}"/>
                </a:ext>
              </a:extLst>
            </p:cNvPr>
            <p:cNvSpPr txBox="1"/>
            <p:nvPr/>
          </p:nvSpPr>
          <p:spPr>
            <a:xfrm>
              <a:off x="2276649" y="5360736"/>
              <a:ext cx="6337344" cy="830997"/>
            </a:xfrm>
            <a:prstGeom prst="rect">
              <a:avLst/>
            </a:prstGeom>
            <a:noFill/>
          </p:spPr>
          <p:txBody>
            <a:bodyPr wrap="square" rtlCol="0">
              <a:spAutoFit/>
            </a:bodyPr>
            <a:lstStyle/>
            <a:p>
              <a:r>
                <a:rPr lang="en-US" sz="2400" b="1" dirty="0">
                  <a:solidFill>
                    <a:srgbClr val="007BDA"/>
                  </a:solidFill>
                  <a:latin typeface="Arial" panose="020B0604020202020204" pitchFamily="34" charset="0"/>
                  <a:cs typeface="Arial" panose="020B0604020202020204" pitchFamily="34" charset="0"/>
                </a:rPr>
                <a:t>Precipitation of metals from groundwater is a stabilization/remedial strategy.</a:t>
              </a:r>
            </a:p>
          </p:txBody>
        </p:sp>
      </p:grpSp>
    </p:spTree>
    <p:extLst>
      <p:ext uri="{BB962C8B-B14F-4D97-AF65-F5344CB8AC3E}">
        <p14:creationId xmlns:p14="http://schemas.microsoft.com/office/powerpoint/2010/main" val="4227039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185B1-47E2-8DA6-A424-CAB3A3735157}"/>
              </a:ext>
            </a:extLst>
          </p:cNvPr>
          <p:cNvSpPr>
            <a:spLocks noGrp="1"/>
          </p:cNvSpPr>
          <p:nvPr>
            <p:ph type="title"/>
          </p:nvPr>
        </p:nvSpPr>
        <p:spPr/>
        <p:txBody>
          <a:bodyPr/>
          <a:lstStyle/>
          <a:p>
            <a:r>
              <a:rPr lang="en-US" dirty="0"/>
              <a:t>Speaker Introduction</a:t>
            </a:r>
            <a:br>
              <a:rPr lang="en-US" dirty="0"/>
            </a:br>
            <a:endParaRPr lang="en-US" dirty="0"/>
          </a:p>
        </p:txBody>
      </p:sp>
      <p:sp>
        <p:nvSpPr>
          <p:cNvPr id="18" name="Content Placeholder 17">
            <a:extLst>
              <a:ext uri="{FF2B5EF4-FFF2-40B4-BE49-F238E27FC236}">
                <a16:creationId xmlns:a16="http://schemas.microsoft.com/office/drawing/2014/main" id="{C8D303DB-398D-8328-B84A-F98419102F1E}"/>
              </a:ext>
            </a:extLst>
          </p:cNvPr>
          <p:cNvSpPr>
            <a:spLocks noGrp="1"/>
          </p:cNvSpPr>
          <p:nvPr>
            <p:ph idx="1"/>
          </p:nvPr>
        </p:nvSpPr>
        <p:spPr>
          <a:xfrm>
            <a:off x="4446248" y="1623721"/>
            <a:ext cx="7490116" cy="4632699"/>
          </a:xfrm>
        </p:spPr>
        <p:txBody>
          <a:bodyPr>
            <a:normAutofit/>
          </a:bodyPr>
          <a:lstStyle/>
          <a:p>
            <a:pPr marL="285750" indent="-285750">
              <a:buFont typeface="Arial" panose="020B0604020202020204" pitchFamily="34" charset="0"/>
              <a:buChar char="•"/>
            </a:pPr>
            <a:r>
              <a:rPr lang="en-US" sz="2400" dirty="0">
                <a:solidFill>
                  <a:schemeClr val="accent3">
                    <a:lumMod val="50000"/>
                  </a:schemeClr>
                </a:solidFill>
              </a:rPr>
              <a:t>Geosyntec Consultants</a:t>
            </a:r>
          </a:p>
          <a:p>
            <a:pPr marL="285750" indent="-285750">
              <a:buFont typeface="Arial" panose="020B0604020202020204" pitchFamily="34" charset="0"/>
              <a:buChar char="•"/>
            </a:pPr>
            <a:r>
              <a:rPr lang="en-US" sz="2400" dirty="0">
                <a:solidFill>
                  <a:schemeClr val="accent3">
                    <a:lumMod val="50000"/>
                  </a:schemeClr>
                </a:solidFill>
              </a:rPr>
              <a:t>PhD, Geochemistry; MS, Chemistry; BA, Chemistry</a:t>
            </a:r>
          </a:p>
          <a:p>
            <a:pPr marL="285750" indent="-285750">
              <a:buFont typeface="Arial" panose="020B0604020202020204" pitchFamily="34" charset="0"/>
              <a:buChar char="•"/>
            </a:pPr>
            <a:r>
              <a:rPr lang="en-US" sz="2400" dirty="0">
                <a:solidFill>
                  <a:schemeClr val="accent3">
                    <a:lumMod val="50000"/>
                  </a:schemeClr>
                </a:solidFill>
              </a:rPr>
              <a:t>Over 15 years experience</a:t>
            </a:r>
          </a:p>
          <a:p>
            <a:pPr marL="742950" lvl="1" indent="-285750">
              <a:spcBef>
                <a:spcPts val="1000"/>
              </a:spcBef>
              <a:buFont typeface="Arial" panose="020B0604020202020204" pitchFamily="34" charset="0"/>
              <a:buChar char="•"/>
            </a:pPr>
            <a:r>
              <a:rPr lang="en-US" sz="2200" dirty="0">
                <a:solidFill>
                  <a:schemeClr val="accent3">
                    <a:lumMod val="50000"/>
                  </a:schemeClr>
                </a:solidFill>
              </a:rPr>
              <a:t>Remediation of soil, sediment, and groundwater, including MNA</a:t>
            </a:r>
          </a:p>
          <a:p>
            <a:pPr marL="742950" lvl="1" indent="-285750">
              <a:spcBef>
                <a:spcPts val="1000"/>
              </a:spcBef>
              <a:buFont typeface="Arial" panose="020B0604020202020204" pitchFamily="34" charset="0"/>
              <a:buChar char="•"/>
            </a:pPr>
            <a:r>
              <a:rPr lang="en-US" sz="2200" dirty="0">
                <a:solidFill>
                  <a:schemeClr val="accent3">
                    <a:lumMod val="50000"/>
                  </a:schemeClr>
                </a:solidFill>
              </a:rPr>
              <a:t>Contaminant fate and transport</a:t>
            </a:r>
          </a:p>
          <a:p>
            <a:pPr marL="742950" lvl="1" indent="-285750">
              <a:spcBef>
                <a:spcPts val="1000"/>
              </a:spcBef>
              <a:buFont typeface="Arial" panose="020B0604020202020204" pitchFamily="34" charset="0"/>
              <a:buChar char="•"/>
            </a:pPr>
            <a:r>
              <a:rPr lang="en-US" sz="2200" dirty="0">
                <a:solidFill>
                  <a:schemeClr val="accent3">
                    <a:lumMod val="50000"/>
                  </a:schemeClr>
                </a:solidFill>
              </a:rPr>
              <a:t>Forensic analysis and isotopic fingerprinting of</a:t>
            </a:r>
            <a:br>
              <a:rPr lang="en-US" sz="2200" dirty="0">
                <a:solidFill>
                  <a:schemeClr val="accent3">
                    <a:lumMod val="50000"/>
                  </a:schemeClr>
                </a:solidFill>
              </a:rPr>
            </a:br>
            <a:r>
              <a:rPr lang="en-US" sz="2200" dirty="0">
                <a:solidFill>
                  <a:schemeClr val="accent3">
                    <a:lumMod val="50000"/>
                  </a:schemeClr>
                </a:solidFill>
              </a:rPr>
              <a:t>metal-impacted sites</a:t>
            </a:r>
          </a:p>
          <a:p>
            <a:pPr marL="742950" lvl="1" indent="-285750">
              <a:spcBef>
                <a:spcPts val="1000"/>
              </a:spcBef>
              <a:buFont typeface="Arial" panose="020B0604020202020204" pitchFamily="34" charset="0"/>
              <a:buChar char="•"/>
            </a:pPr>
            <a:r>
              <a:rPr lang="en-US" sz="2200" dirty="0">
                <a:solidFill>
                  <a:schemeClr val="accent3">
                    <a:lumMod val="50000"/>
                  </a:schemeClr>
                </a:solidFill>
              </a:rPr>
              <a:t>Research and development of environmental remedial technologies </a:t>
            </a:r>
          </a:p>
          <a:p>
            <a:pPr marL="742950" lvl="1" indent="-285750">
              <a:spcBef>
                <a:spcPts val="1000"/>
              </a:spcBef>
              <a:buFont typeface="Arial" panose="020B0604020202020204" pitchFamily="34" charset="0"/>
              <a:buChar char="•"/>
            </a:pPr>
            <a:r>
              <a:rPr lang="en-US" sz="2200" dirty="0">
                <a:solidFill>
                  <a:schemeClr val="accent3">
                    <a:lumMod val="50000"/>
                  </a:schemeClr>
                </a:solidFill>
              </a:rPr>
              <a:t>Litigation support</a:t>
            </a:r>
          </a:p>
        </p:txBody>
      </p:sp>
      <p:sp>
        <p:nvSpPr>
          <p:cNvPr id="5" name="Slide Number Placeholder 4">
            <a:extLst>
              <a:ext uri="{FF2B5EF4-FFF2-40B4-BE49-F238E27FC236}">
                <a16:creationId xmlns:a16="http://schemas.microsoft.com/office/drawing/2014/main" id="{29043F64-D6CC-9D8E-72F5-2F9887EA5B70}"/>
              </a:ext>
            </a:extLst>
          </p:cNvPr>
          <p:cNvSpPr>
            <a:spLocks noGrp="1"/>
          </p:cNvSpPr>
          <p:nvPr>
            <p:ph type="sldNum" sz="quarter" idx="12"/>
          </p:nvPr>
        </p:nvSpPr>
        <p:spPr/>
        <p:txBody>
          <a:bodyPr/>
          <a:lstStyle/>
          <a:p>
            <a:fld id="{E130FD56-1AA9-EE4C-9ADF-6D63C47D8FD2}" type="slidenum">
              <a:rPr lang="en-US" smtClean="0"/>
              <a:pPr/>
              <a:t>3</a:t>
            </a:fld>
            <a:endParaRPr lang="en-US" dirty="0"/>
          </a:p>
        </p:txBody>
      </p:sp>
      <p:pic>
        <p:nvPicPr>
          <p:cNvPr id="2050" name="Picture 3">
            <a:extLst>
              <a:ext uri="{FF2B5EF4-FFF2-40B4-BE49-F238E27FC236}">
                <a16:creationId xmlns:a16="http://schemas.microsoft.com/office/drawing/2014/main" id="{9350A321-2D60-604A-37F1-09F6668981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2761" y="1930691"/>
            <a:ext cx="2790974"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86CCD710-2C70-021E-A011-9CB556CCCA85}"/>
              </a:ext>
            </a:extLst>
          </p:cNvPr>
          <p:cNvSpPr txBox="1"/>
          <p:nvPr/>
        </p:nvSpPr>
        <p:spPr>
          <a:xfrm>
            <a:off x="1212761" y="5430848"/>
            <a:ext cx="2790974" cy="369332"/>
          </a:xfrm>
          <a:prstGeom prst="rect">
            <a:avLst/>
          </a:prstGeom>
          <a:noFill/>
        </p:spPr>
        <p:txBody>
          <a:bodyPr wrap="square" rtlCol="0">
            <a:spAutoFit/>
          </a:bodyPr>
          <a:lstStyle/>
          <a:p>
            <a:pPr algn="ctr"/>
            <a:r>
              <a:rPr lang="en-US" b="1" dirty="0">
                <a:solidFill>
                  <a:schemeClr val="tx1">
                    <a:lumMod val="65000"/>
                    <a:lumOff val="35000"/>
                  </a:schemeClr>
                </a:solidFill>
                <a:latin typeface="Arial" panose="020B0604020202020204" pitchFamily="34" charset="0"/>
                <a:cs typeface="Arial" panose="020B0604020202020204" pitchFamily="34" charset="0"/>
              </a:rPr>
              <a:t>Ryan Fimmen, PhD</a:t>
            </a:r>
          </a:p>
        </p:txBody>
      </p:sp>
      <p:sp>
        <p:nvSpPr>
          <p:cNvPr id="3" name="TextBox 2">
            <a:extLst>
              <a:ext uri="{FF2B5EF4-FFF2-40B4-BE49-F238E27FC236}">
                <a16:creationId xmlns:a16="http://schemas.microsoft.com/office/drawing/2014/main" id="{9E2AAC06-259E-244D-E1EA-BBAFB837FD38}"/>
              </a:ext>
            </a:extLst>
          </p:cNvPr>
          <p:cNvSpPr txBox="1"/>
          <p:nvPr/>
        </p:nvSpPr>
        <p:spPr>
          <a:xfrm>
            <a:off x="459422" y="6188482"/>
            <a:ext cx="3009157" cy="307777"/>
          </a:xfrm>
          <a:prstGeom prst="rect">
            <a:avLst/>
          </a:prstGeom>
          <a:noFill/>
        </p:spPr>
        <p:txBody>
          <a:bodyPr wrap="none" rtlCol="0">
            <a:spAutoFit/>
          </a:bodyPr>
          <a:lstStyle/>
          <a:p>
            <a:r>
              <a:rPr lang="en-US" sz="1400" dirty="0">
                <a:solidFill>
                  <a:schemeClr val="tx1">
                    <a:lumMod val="75000"/>
                    <a:lumOff val="25000"/>
                  </a:schemeClr>
                </a:solidFill>
              </a:rPr>
              <a:t>MNA: monitored natural attenuation</a:t>
            </a:r>
          </a:p>
        </p:txBody>
      </p:sp>
    </p:spTree>
    <p:extLst>
      <p:ext uri="{BB962C8B-B14F-4D97-AF65-F5344CB8AC3E}">
        <p14:creationId xmlns:p14="http://schemas.microsoft.com/office/powerpoint/2010/main" val="5130502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EE2FFBB-31FA-B122-F2A7-766818E1F714}"/>
              </a:ext>
            </a:extLst>
          </p:cNvPr>
          <p:cNvSpPr>
            <a:spLocks noGrp="1"/>
          </p:cNvSpPr>
          <p:nvPr>
            <p:ph type="body" sz="quarter" idx="13"/>
          </p:nvPr>
        </p:nvSpPr>
        <p:spPr/>
        <p:txBody>
          <a:bodyPr>
            <a:noAutofit/>
          </a:bodyPr>
          <a:lstStyle/>
          <a:p>
            <a:r>
              <a:rPr lang="en-US" sz="1400" dirty="0"/>
              <a:t>Key Chemistry</a:t>
            </a:r>
          </a:p>
        </p:txBody>
      </p:sp>
      <p:sp>
        <p:nvSpPr>
          <p:cNvPr id="2" name="Title 1">
            <a:extLst>
              <a:ext uri="{FF2B5EF4-FFF2-40B4-BE49-F238E27FC236}">
                <a16:creationId xmlns:a16="http://schemas.microsoft.com/office/drawing/2014/main" id="{AADBF148-D5A3-E0D4-C7CA-1E7D5E5BE643}"/>
              </a:ext>
            </a:extLst>
          </p:cNvPr>
          <p:cNvSpPr>
            <a:spLocks noGrp="1"/>
          </p:cNvSpPr>
          <p:nvPr>
            <p:ph type="title"/>
          </p:nvPr>
        </p:nvSpPr>
        <p:spPr/>
        <p:txBody>
          <a:bodyPr/>
          <a:lstStyle/>
          <a:p>
            <a:r>
              <a:rPr lang="en-US" dirty="0"/>
              <a:t>Adsorption and Ion Exchange</a:t>
            </a:r>
          </a:p>
        </p:txBody>
      </p:sp>
      <p:sp>
        <p:nvSpPr>
          <p:cNvPr id="4" name="Content Placeholder 3">
            <a:extLst>
              <a:ext uri="{FF2B5EF4-FFF2-40B4-BE49-F238E27FC236}">
                <a16:creationId xmlns:a16="http://schemas.microsoft.com/office/drawing/2014/main" id="{15A1E414-9810-2D82-8DA5-732F5FB4C813}"/>
              </a:ext>
            </a:extLst>
          </p:cNvPr>
          <p:cNvSpPr>
            <a:spLocks noGrp="1"/>
          </p:cNvSpPr>
          <p:nvPr>
            <p:ph idx="1"/>
          </p:nvPr>
        </p:nvSpPr>
        <p:spPr>
          <a:xfrm>
            <a:off x="3780410" y="1362803"/>
            <a:ext cx="4645202" cy="5085087"/>
          </a:xfrm>
        </p:spPr>
        <p:txBody>
          <a:bodyPr>
            <a:normAutofit fontScale="85000" lnSpcReduction="20000"/>
          </a:bodyPr>
          <a:lstStyle/>
          <a:p>
            <a:pPr marL="228600" indent="-228600">
              <a:lnSpc>
                <a:spcPct val="110000"/>
              </a:lnSpc>
              <a:buFont typeface="Arial" panose="020B0604020202020204" pitchFamily="34" charset="0"/>
              <a:buChar char="•"/>
            </a:pPr>
            <a:r>
              <a:rPr lang="en-US" dirty="0"/>
              <a:t>Process of metal sticking to new material by partial electrochemical attraction or exchange</a:t>
            </a:r>
          </a:p>
          <a:p>
            <a:pPr lvl="1">
              <a:lnSpc>
                <a:spcPct val="110000"/>
              </a:lnSpc>
              <a:spcBef>
                <a:spcPts val="1000"/>
              </a:spcBef>
            </a:pPr>
            <a:r>
              <a:rPr lang="en-US" dirty="0"/>
              <a:t>Follows an equilibrium, with maximum reached</a:t>
            </a:r>
          </a:p>
          <a:p>
            <a:pPr marL="228600" indent="-228600">
              <a:lnSpc>
                <a:spcPct val="110000"/>
              </a:lnSpc>
              <a:buFont typeface="Arial" panose="020B0604020202020204" pitchFamily="34" charset="0"/>
              <a:buChar char="•"/>
            </a:pPr>
            <a:r>
              <a:rPr lang="en-US" dirty="0"/>
              <a:t>Processes occur within soil, sediment, and water (sometimes) </a:t>
            </a:r>
          </a:p>
          <a:p>
            <a:pPr lvl="1">
              <a:lnSpc>
                <a:spcPct val="110000"/>
              </a:lnSpc>
              <a:spcBef>
                <a:spcPts val="1000"/>
              </a:spcBef>
            </a:pPr>
            <a:r>
              <a:rPr lang="en-US" dirty="0"/>
              <a:t>Clay minerals (can retain significant quantities of metals)</a:t>
            </a:r>
          </a:p>
          <a:p>
            <a:pPr lvl="1">
              <a:lnSpc>
                <a:spcPct val="110000"/>
              </a:lnSpc>
              <a:spcBef>
                <a:spcPts val="1000"/>
              </a:spcBef>
            </a:pPr>
            <a:r>
              <a:rPr lang="en-US" dirty="0"/>
              <a:t>Hydroxides/carbonates</a:t>
            </a:r>
          </a:p>
          <a:p>
            <a:pPr lvl="1">
              <a:lnSpc>
                <a:spcPct val="110000"/>
              </a:lnSpc>
              <a:spcBef>
                <a:spcPts val="1000"/>
              </a:spcBef>
            </a:pPr>
            <a:r>
              <a:rPr lang="en-US" dirty="0"/>
              <a:t>Organic matter (in soil or water)</a:t>
            </a:r>
          </a:p>
        </p:txBody>
      </p:sp>
      <p:sp>
        <p:nvSpPr>
          <p:cNvPr id="5" name="Slide Number Placeholder 4">
            <a:extLst>
              <a:ext uri="{FF2B5EF4-FFF2-40B4-BE49-F238E27FC236}">
                <a16:creationId xmlns:a16="http://schemas.microsoft.com/office/drawing/2014/main" id="{2965F689-527E-8223-6059-2F55C0FE988D}"/>
              </a:ext>
            </a:extLst>
          </p:cNvPr>
          <p:cNvSpPr>
            <a:spLocks noGrp="1"/>
          </p:cNvSpPr>
          <p:nvPr>
            <p:ph type="sldNum" sz="quarter" idx="12"/>
          </p:nvPr>
        </p:nvSpPr>
        <p:spPr/>
        <p:txBody>
          <a:bodyPr/>
          <a:lstStyle/>
          <a:p>
            <a:fld id="{E130FD56-1AA9-EE4C-9ADF-6D63C47D8FD2}" type="slidenum">
              <a:rPr lang="en-US" smtClean="0"/>
              <a:t>30</a:t>
            </a:fld>
            <a:endParaRPr lang="en-US"/>
          </a:p>
        </p:txBody>
      </p:sp>
      <p:sp>
        <p:nvSpPr>
          <p:cNvPr id="8" name="Oval 7">
            <a:extLst>
              <a:ext uri="{FF2B5EF4-FFF2-40B4-BE49-F238E27FC236}">
                <a16:creationId xmlns:a16="http://schemas.microsoft.com/office/drawing/2014/main" id="{3A93C66F-49C1-AA63-BF10-E07C2F0C9E66}"/>
              </a:ext>
            </a:extLst>
          </p:cNvPr>
          <p:cNvSpPr/>
          <p:nvPr/>
        </p:nvSpPr>
        <p:spPr>
          <a:xfrm>
            <a:off x="743844" y="3202654"/>
            <a:ext cx="1663562" cy="17371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Carbon</a:t>
            </a:r>
          </a:p>
        </p:txBody>
      </p:sp>
      <p:sp>
        <p:nvSpPr>
          <p:cNvPr id="13" name="Oval 12">
            <a:extLst>
              <a:ext uri="{FF2B5EF4-FFF2-40B4-BE49-F238E27FC236}">
                <a16:creationId xmlns:a16="http://schemas.microsoft.com/office/drawing/2014/main" id="{1D15877E-E435-8D95-CEF4-886FC12DD498}"/>
              </a:ext>
            </a:extLst>
          </p:cNvPr>
          <p:cNvSpPr/>
          <p:nvPr/>
        </p:nvSpPr>
        <p:spPr>
          <a:xfrm>
            <a:off x="2544301" y="1687907"/>
            <a:ext cx="806372" cy="7957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Pb</a:t>
            </a:r>
            <a:r>
              <a:rPr lang="en-US" sz="1400" baseline="30000" dirty="0">
                <a:latin typeface="Arial" panose="020B0604020202020204" pitchFamily="34" charset="0"/>
                <a:cs typeface="Arial" panose="020B0604020202020204" pitchFamily="34" charset="0"/>
              </a:rPr>
              <a:t>2+</a:t>
            </a:r>
          </a:p>
        </p:txBody>
      </p:sp>
      <p:sp>
        <p:nvSpPr>
          <p:cNvPr id="37" name="Oval 36">
            <a:extLst>
              <a:ext uri="{FF2B5EF4-FFF2-40B4-BE49-F238E27FC236}">
                <a16:creationId xmlns:a16="http://schemas.microsoft.com/office/drawing/2014/main" id="{CF2BC462-659F-5222-29E4-88E62C34B237}"/>
              </a:ext>
            </a:extLst>
          </p:cNvPr>
          <p:cNvSpPr/>
          <p:nvPr/>
        </p:nvSpPr>
        <p:spPr>
          <a:xfrm>
            <a:off x="370285" y="2708164"/>
            <a:ext cx="806372" cy="7957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Pb</a:t>
            </a:r>
            <a:r>
              <a:rPr lang="en-US" sz="1400" baseline="30000" dirty="0">
                <a:latin typeface="Arial" panose="020B0604020202020204" pitchFamily="34" charset="0"/>
                <a:cs typeface="Arial" panose="020B0604020202020204" pitchFamily="34" charset="0"/>
              </a:rPr>
              <a:t>2+</a:t>
            </a:r>
          </a:p>
        </p:txBody>
      </p:sp>
      <p:sp>
        <p:nvSpPr>
          <p:cNvPr id="38" name="Oval 37">
            <a:extLst>
              <a:ext uri="{FF2B5EF4-FFF2-40B4-BE49-F238E27FC236}">
                <a16:creationId xmlns:a16="http://schemas.microsoft.com/office/drawing/2014/main" id="{6B6E0049-30A2-CDE0-E43F-E71525D1698D}"/>
              </a:ext>
            </a:extLst>
          </p:cNvPr>
          <p:cNvSpPr/>
          <p:nvPr/>
        </p:nvSpPr>
        <p:spPr>
          <a:xfrm>
            <a:off x="1240286" y="2393307"/>
            <a:ext cx="806372" cy="7957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Pb</a:t>
            </a:r>
            <a:r>
              <a:rPr lang="en-US" sz="1400" baseline="30000" dirty="0">
                <a:latin typeface="Arial" panose="020B0604020202020204" pitchFamily="34" charset="0"/>
                <a:cs typeface="Arial" panose="020B0604020202020204" pitchFamily="34" charset="0"/>
              </a:rPr>
              <a:t>2+</a:t>
            </a:r>
          </a:p>
        </p:txBody>
      </p:sp>
      <p:cxnSp>
        <p:nvCxnSpPr>
          <p:cNvPr id="39" name="Connector: Curved 38">
            <a:extLst>
              <a:ext uri="{FF2B5EF4-FFF2-40B4-BE49-F238E27FC236}">
                <a16:creationId xmlns:a16="http://schemas.microsoft.com/office/drawing/2014/main" id="{96C2D58E-03A6-37EB-1FF7-ED6F60CE0A69}"/>
              </a:ext>
            </a:extLst>
          </p:cNvPr>
          <p:cNvCxnSpPr>
            <a:cxnSpLocks/>
            <a:stCxn id="13" idx="3"/>
            <a:endCxn id="8" idx="7"/>
          </p:cNvCxnSpPr>
          <p:nvPr/>
        </p:nvCxnSpPr>
        <p:spPr>
          <a:xfrm flipH="1">
            <a:off x="2163783" y="2367115"/>
            <a:ext cx="498608" cy="10899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7C753FE7-EF08-FBFA-C65E-BE103BD5F0C2}"/>
              </a:ext>
            </a:extLst>
          </p:cNvPr>
          <p:cNvSpPr/>
          <p:nvPr/>
        </p:nvSpPr>
        <p:spPr>
          <a:xfrm>
            <a:off x="9982200" y="1847937"/>
            <a:ext cx="786595" cy="77299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300" dirty="0">
                <a:solidFill>
                  <a:schemeClr val="tx1"/>
                </a:solidFill>
                <a:latin typeface="Arial" panose="020B0604020202020204" pitchFamily="34" charset="0"/>
                <a:cs typeface="Arial" panose="020B0604020202020204" pitchFamily="34" charset="0"/>
              </a:rPr>
              <a:t>Mg</a:t>
            </a:r>
            <a:r>
              <a:rPr lang="en-US" sz="1300" baseline="30000" dirty="0">
                <a:solidFill>
                  <a:schemeClr val="tx1"/>
                </a:solidFill>
                <a:latin typeface="Arial" panose="020B0604020202020204" pitchFamily="34" charset="0"/>
                <a:cs typeface="Arial" panose="020B0604020202020204" pitchFamily="34" charset="0"/>
              </a:rPr>
              <a:t>2+</a:t>
            </a:r>
          </a:p>
        </p:txBody>
      </p:sp>
      <p:sp>
        <p:nvSpPr>
          <p:cNvPr id="46" name="Oval 45">
            <a:extLst>
              <a:ext uri="{FF2B5EF4-FFF2-40B4-BE49-F238E27FC236}">
                <a16:creationId xmlns:a16="http://schemas.microsoft.com/office/drawing/2014/main" id="{3D519E20-1715-3A17-783B-B0CC85F626D3}"/>
              </a:ext>
            </a:extLst>
          </p:cNvPr>
          <p:cNvSpPr/>
          <p:nvPr/>
        </p:nvSpPr>
        <p:spPr>
          <a:xfrm>
            <a:off x="8891095" y="2160105"/>
            <a:ext cx="786595" cy="77299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300" dirty="0">
                <a:solidFill>
                  <a:schemeClr val="tx1"/>
                </a:solidFill>
                <a:latin typeface="Arial" panose="020B0604020202020204" pitchFamily="34" charset="0"/>
                <a:cs typeface="Arial" panose="020B0604020202020204" pitchFamily="34" charset="0"/>
              </a:rPr>
              <a:t>Ca</a:t>
            </a:r>
            <a:r>
              <a:rPr lang="en-US" sz="1300" baseline="30000" dirty="0">
                <a:solidFill>
                  <a:schemeClr val="tx1"/>
                </a:solidFill>
                <a:latin typeface="Arial" panose="020B0604020202020204" pitchFamily="34" charset="0"/>
                <a:cs typeface="Arial" panose="020B0604020202020204" pitchFamily="34" charset="0"/>
              </a:rPr>
              <a:t>2+</a:t>
            </a:r>
          </a:p>
        </p:txBody>
      </p:sp>
      <p:cxnSp>
        <p:nvCxnSpPr>
          <p:cNvPr id="47" name="Connector: Curved 38">
            <a:extLst>
              <a:ext uri="{FF2B5EF4-FFF2-40B4-BE49-F238E27FC236}">
                <a16:creationId xmlns:a16="http://schemas.microsoft.com/office/drawing/2014/main" id="{B842771F-5CCE-B148-69E5-4F5B782FDFCB}"/>
              </a:ext>
            </a:extLst>
          </p:cNvPr>
          <p:cNvCxnSpPr>
            <a:cxnSpLocks/>
            <a:stCxn id="46" idx="5"/>
          </p:cNvCxnSpPr>
          <p:nvPr/>
        </p:nvCxnSpPr>
        <p:spPr>
          <a:xfrm>
            <a:off x="9562496" y="2819895"/>
            <a:ext cx="465721" cy="2908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Connector: Curved 38">
            <a:extLst>
              <a:ext uri="{FF2B5EF4-FFF2-40B4-BE49-F238E27FC236}">
                <a16:creationId xmlns:a16="http://schemas.microsoft.com/office/drawing/2014/main" id="{1A43EE0B-1965-0B00-E7DE-22F55B507474}"/>
              </a:ext>
            </a:extLst>
          </p:cNvPr>
          <p:cNvCxnSpPr>
            <a:cxnSpLocks/>
            <a:stCxn id="45" idx="6"/>
          </p:cNvCxnSpPr>
          <p:nvPr/>
        </p:nvCxnSpPr>
        <p:spPr>
          <a:xfrm flipV="1">
            <a:off x="10768795" y="2085778"/>
            <a:ext cx="993714" cy="148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8945C10-2D4B-9375-1DA4-94206D60D057}"/>
              </a:ext>
            </a:extLst>
          </p:cNvPr>
          <p:cNvSpPr txBox="1"/>
          <p:nvPr/>
        </p:nvSpPr>
        <p:spPr>
          <a:xfrm>
            <a:off x="1018941" y="5252760"/>
            <a:ext cx="1249061" cy="584775"/>
          </a:xfrm>
          <a:prstGeom prst="rect">
            <a:avLst/>
          </a:prstGeom>
          <a:noFill/>
        </p:spPr>
        <p:txBody>
          <a:bodyPr wrap="none" rtlCol="0">
            <a:spAutoFit/>
          </a:bodyPr>
          <a:lstStyle/>
          <a:p>
            <a:pPr algn="ctr"/>
            <a:r>
              <a:rPr lang="en-US" sz="1600" b="1" i="1" dirty="0">
                <a:solidFill>
                  <a:schemeClr val="tx1">
                    <a:lumMod val="65000"/>
                    <a:lumOff val="35000"/>
                  </a:schemeClr>
                </a:solidFill>
                <a:latin typeface="Arial Narrow" panose="020B0604020202020204" pitchFamily="34" charset="0"/>
                <a:cs typeface="Arial Narrow" panose="020B0604020202020204" pitchFamily="34" charset="0"/>
              </a:rPr>
              <a:t>Sorption</a:t>
            </a:r>
          </a:p>
          <a:p>
            <a:pPr algn="ctr"/>
            <a:r>
              <a:rPr lang="en-US" sz="1600" b="1" i="1" dirty="0">
                <a:solidFill>
                  <a:schemeClr val="tx1">
                    <a:lumMod val="65000"/>
                    <a:lumOff val="35000"/>
                  </a:schemeClr>
                </a:solidFill>
                <a:latin typeface="Arial Narrow" panose="020B0604020202020204" pitchFamily="34" charset="0"/>
                <a:cs typeface="Arial Narrow" panose="020B0604020202020204" pitchFamily="34" charset="0"/>
              </a:rPr>
              <a:t>Lead on GAC</a:t>
            </a:r>
          </a:p>
        </p:txBody>
      </p:sp>
      <p:sp>
        <p:nvSpPr>
          <p:cNvPr id="18" name="TextBox 17">
            <a:extLst>
              <a:ext uri="{FF2B5EF4-FFF2-40B4-BE49-F238E27FC236}">
                <a16:creationId xmlns:a16="http://schemas.microsoft.com/office/drawing/2014/main" id="{B9DD9F22-1B62-112A-A932-9C81EB046091}"/>
              </a:ext>
            </a:extLst>
          </p:cNvPr>
          <p:cNvSpPr txBox="1"/>
          <p:nvPr/>
        </p:nvSpPr>
        <p:spPr>
          <a:xfrm>
            <a:off x="8960562" y="5292768"/>
            <a:ext cx="2605200" cy="584775"/>
          </a:xfrm>
          <a:prstGeom prst="rect">
            <a:avLst/>
          </a:prstGeom>
          <a:noFill/>
        </p:spPr>
        <p:txBody>
          <a:bodyPr wrap="none" rtlCol="0">
            <a:spAutoFit/>
          </a:bodyPr>
          <a:lstStyle/>
          <a:p>
            <a:pPr algn="ctr"/>
            <a:r>
              <a:rPr lang="en-US" sz="1600" b="1" i="1" dirty="0">
                <a:solidFill>
                  <a:schemeClr val="tx1">
                    <a:lumMod val="65000"/>
                    <a:lumOff val="35000"/>
                  </a:schemeClr>
                </a:solidFill>
                <a:latin typeface="Arial Narrow" panose="020B0604020202020204" pitchFamily="34" charset="0"/>
                <a:cs typeface="Arial Narrow" panose="020B0604020202020204" pitchFamily="34" charset="0"/>
              </a:rPr>
              <a:t>Ion exchange</a:t>
            </a:r>
          </a:p>
          <a:p>
            <a:pPr algn="ctr"/>
            <a:r>
              <a:rPr lang="en-US" sz="1600" b="1" i="1" dirty="0">
                <a:solidFill>
                  <a:schemeClr val="tx1">
                    <a:lumMod val="65000"/>
                    <a:lumOff val="35000"/>
                  </a:schemeClr>
                </a:solidFill>
                <a:latin typeface="Arial Narrow" panose="020B0604020202020204" pitchFamily="34" charset="0"/>
                <a:cs typeface="Arial Narrow" panose="020B0604020202020204" pitchFamily="34" charset="0"/>
              </a:rPr>
              <a:t>Metals with clay silicate layers</a:t>
            </a:r>
          </a:p>
        </p:txBody>
      </p:sp>
      <p:cxnSp>
        <p:nvCxnSpPr>
          <p:cNvPr id="10" name="Straight Connector 9">
            <a:extLst>
              <a:ext uri="{FF2B5EF4-FFF2-40B4-BE49-F238E27FC236}">
                <a16:creationId xmlns:a16="http://schemas.microsoft.com/office/drawing/2014/main" id="{DD52C6F2-AB45-E2B0-AB36-E6173260B29E}"/>
              </a:ext>
            </a:extLst>
          </p:cNvPr>
          <p:cNvCxnSpPr>
            <a:cxnSpLocks/>
          </p:cNvCxnSpPr>
          <p:nvPr/>
        </p:nvCxnSpPr>
        <p:spPr>
          <a:xfrm>
            <a:off x="10365559" y="2660685"/>
            <a:ext cx="5020" cy="371652"/>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C90FF20A-85D3-B685-3D02-D7209BA0C37C}"/>
              </a:ext>
            </a:extLst>
          </p:cNvPr>
          <p:cNvSpPr txBox="1"/>
          <p:nvPr/>
        </p:nvSpPr>
        <p:spPr>
          <a:xfrm>
            <a:off x="429768" y="6274920"/>
            <a:ext cx="4329045" cy="307777"/>
          </a:xfrm>
          <a:prstGeom prst="rect">
            <a:avLst/>
          </a:prstGeom>
          <a:noFill/>
        </p:spPr>
        <p:txBody>
          <a:bodyPr wrap="square" rtlCol="0">
            <a:spAutoFit/>
          </a:bodyPr>
          <a:lstStyle/>
          <a:p>
            <a:r>
              <a:rPr lang="en-US" sz="1400" dirty="0">
                <a:solidFill>
                  <a:schemeClr val="tx1">
                    <a:lumMod val="75000"/>
                    <a:lumOff val="25000"/>
                  </a:schemeClr>
                </a:solidFill>
              </a:rPr>
              <a:t>GAC: granular activated carbon</a:t>
            </a:r>
          </a:p>
        </p:txBody>
      </p:sp>
      <p:sp>
        <p:nvSpPr>
          <p:cNvPr id="11" name="Oval 10">
            <a:extLst>
              <a:ext uri="{FF2B5EF4-FFF2-40B4-BE49-F238E27FC236}">
                <a16:creationId xmlns:a16="http://schemas.microsoft.com/office/drawing/2014/main" id="{B3C50BED-E828-3D45-123E-F1EB40BB55D5}"/>
              </a:ext>
            </a:extLst>
          </p:cNvPr>
          <p:cNvSpPr/>
          <p:nvPr/>
        </p:nvSpPr>
        <p:spPr>
          <a:xfrm>
            <a:off x="10061753" y="3055536"/>
            <a:ext cx="657743" cy="646368"/>
          </a:xfrm>
          <a:prstGeom prst="ellipse">
            <a:avLst/>
          </a:prstGeom>
          <a:solidFill>
            <a:schemeClr val="bg1"/>
          </a:solidFill>
          <a:ln>
            <a:solidFill>
              <a:srgbClr val="21D4E7"/>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300" dirty="0">
                <a:solidFill>
                  <a:schemeClr val="tx1"/>
                </a:solidFill>
                <a:latin typeface="Arial" panose="020B0604020202020204" pitchFamily="34" charset="0"/>
                <a:cs typeface="Arial" panose="020B0604020202020204" pitchFamily="34" charset="0"/>
              </a:rPr>
              <a:t>O</a:t>
            </a:r>
            <a:r>
              <a:rPr lang="en-US" sz="1300" baseline="30000" dirty="0">
                <a:solidFill>
                  <a:schemeClr val="tx1"/>
                </a:solidFill>
                <a:latin typeface="Arial" panose="020B0604020202020204" pitchFamily="34" charset="0"/>
                <a:cs typeface="Arial" panose="020B0604020202020204" pitchFamily="34" charset="0"/>
              </a:rPr>
              <a:t>2-</a:t>
            </a:r>
          </a:p>
        </p:txBody>
      </p:sp>
      <p:cxnSp>
        <p:nvCxnSpPr>
          <p:cNvPr id="17" name="Straight Connector 16">
            <a:extLst>
              <a:ext uri="{FF2B5EF4-FFF2-40B4-BE49-F238E27FC236}">
                <a16:creationId xmlns:a16="http://schemas.microsoft.com/office/drawing/2014/main" id="{3565DE52-14C0-57EB-D572-5288C88FF253}"/>
              </a:ext>
            </a:extLst>
          </p:cNvPr>
          <p:cNvCxnSpPr>
            <a:cxnSpLocks/>
          </p:cNvCxnSpPr>
          <p:nvPr/>
        </p:nvCxnSpPr>
        <p:spPr>
          <a:xfrm>
            <a:off x="10402394" y="3704552"/>
            <a:ext cx="5020" cy="371652"/>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66BCFB0E-917F-299D-8BAA-B406AE409615}"/>
              </a:ext>
            </a:extLst>
          </p:cNvPr>
          <p:cNvCxnSpPr>
            <a:cxnSpLocks/>
            <a:stCxn id="11" idx="5"/>
          </p:cNvCxnSpPr>
          <p:nvPr/>
        </p:nvCxnSpPr>
        <p:spPr>
          <a:xfrm>
            <a:off x="10623172" y="3607246"/>
            <a:ext cx="468793" cy="653887"/>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C7EFA07E-32F7-4645-FB83-CC7B88BD60C9}"/>
              </a:ext>
            </a:extLst>
          </p:cNvPr>
          <p:cNvCxnSpPr>
            <a:cxnSpLocks/>
            <a:stCxn id="11" idx="3"/>
          </p:cNvCxnSpPr>
          <p:nvPr/>
        </p:nvCxnSpPr>
        <p:spPr>
          <a:xfrm flipH="1">
            <a:off x="9689284" y="3607246"/>
            <a:ext cx="468793" cy="470739"/>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72207BEF-6443-F963-7027-6AEDA0E22C02}"/>
              </a:ext>
            </a:extLst>
          </p:cNvPr>
          <p:cNvCxnSpPr>
            <a:cxnSpLocks/>
          </p:cNvCxnSpPr>
          <p:nvPr/>
        </p:nvCxnSpPr>
        <p:spPr>
          <a:xfrm>
            <a:off x="9543631" y="4418803"/>
            <a:ext cx="1722021" cy="214780"/>
          </a:xfrm>
          <a:prstGeom prst="line">
            <a:avLst/>
          </a:prstGeom>
          <a:ln>
            <a:solidFill>
              <a:schemeClr val="dk1">
                <a:alpha val="60000"/>
              </a:schemeClr>
            </a:solidFill>
            <a:prstDash val="lgDash"/>
          </a:ln>
        </p:spPr>
        <p:style>
          <a:lnRef idx="1">
            <a:schemeClr val="dk1"/>
          </a:lnRef>
          <a:fillRef idx="0">
            <a:schemeClr val="dk1"/>
          </a:fillRef>
          <a:effectRef idx="0">
            <a:schemeClr val="dk1"/>
          </a:effectRef>
          <a:fontRef idx="minor">
            <a:schemeClr val="tx1"/>
          </a:fontRef>
        </p:style>
      </p:cxnSp>
      <p:sp>
        <p:nvSpPr>
          <p:cNvPr id="5132" name="Oval 5131">
            <a:extLst>
              <a:ext uri="{FF2B5EF4-FFF2-40B4-BE49-F238E27FC236}">
                <a16:creationId xmlns:a16="http://schemas.microsoft.com/office/drawing/2014/main" id="{B3655585-F479-0CC7-C153-73316B644E3F}"/>
              </a:ext>
            </a:extLst>
          </p:cNvPr>
          <p:cNvSpPr/>
          <p:nvPr/>
        </p:nvSpPr>
        <p:spPr>
          <a:xfrm>
            <a:off x="9127865" y="3983327"/>
            <a:ext cx="657743" cy="646368"/>
          </a:xfrm>
          <a:prstGeom prst="ellipse">
            <a:avLst/>
          </a:prstGeom>
          <a:solidFill>
            <a:schemeClr val="bg1"/>
          </a:solidFill>
          <a:ln>
            <a:solidFill>
              <a:srgbClr val="21D4E7"/>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300" dirty="0">
                <a:solidFill>
                  <a:schemeClr val="tx1"/>
                </a:solidFill>
                <a:latin typeface="Arial" panose="020B0604020202020204" pitchFamily="34" charset="0"/>
                <a:cs typeface="Arial" panose="020B0604020202020204" pitchFamily="34" charset="0"/>
              </a:rPr>
              <a:t>O</a:t>
            </a:r>
            <a:r>
              <a:rPr lang="en-US" sz="1300" baseline="30000" dirty="0">
                <a:solidFill>
                  <a:schemeClr val="tx1"/>
                </a:solidFill>
                <a:latin typeface="Arial" panose="020B0604020202020204" pitchFamily="34" charset="0"/>
                <a:cs typeface="Arial" panose="020B0604020202020204" pitchFamily="34" charset="0"/>
              </a:rPr>
              <a:t>2-</a:t>
            </a:r>
          </a:p>
        </p:txBody>
      </p:sp>
      <p:sp>
        <p:nvSpPr>
          <p:cNvPr id="5133" name="Oval 5132">
            <a:extLst>
              <a:ext uri="{FF2B5EF4-FFF2-40B4-BE49-F238E27FC236}">
                <a16:creationId xmlns:a16="http://schemas.microsoft.com/office/drawing/2014/main" id="{6B4F7769-6A0B-D2C4-99A0-A2367624B23B}"/>
              </a:ext>
            </a:extLst>
          </p:cNvPr>
          <p:cNvSpPr/>
          <p:nvPr/>
        </p:nvSpPr>
        <p:spPr>
          <a:xfrm>
            <a:off x="10908019" y="4225346"/>
            <a:ext cx="657743" cy="646368"/>
          </a:xfrm>
          <a:prstGeom prst="ellipse">
            <a:avLst/>
          </a:prstGeom>
          <a:solidFill>
            <a:schemeClr val="bg1"/>
          </a:solidFill>
          <a:ln>
            <a:solidFill>
              <a:srgbClr val="21D4E7"/>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300" dirty="0">
                <a:solidFill>
                  <a:schemeClr val="tx1"/>
                </a:solidFill>
                <a:latin typeface="Arial" panose="020B0604020202020204" pitchFamily="34" charset="0"/>
                <a:cs typeface="Arial" panose="020B0604020202020204" pitchFamily="34" charset="0"/>
              </a:rPr>
              <a:t>O</a:t>
            </a:r>
            <a:r>
              <a:rPr lang="en-US" sz="1300" baseline="30000" dirty="0">
                <a:solidFill>
                  <a:schemeClr val="tx1"/>
                </a:solidFill>
                <a:latin typeface="Arial" panose="020B0604020202020204" pitchFamily="34" charset="0"/>
                <a:cs typeface="Arial" panose="020B0604020202020204" pitchFamily="34" charset="0"/>
              </a:rPr>
              <a:t>2-</a:t>
            </a:r>
          </a:p>
        </p:txBody>
      </p:sp>
      <p:cxnSp>
        <p:nvCxnSpPr>
          <p:cNvPr id="5134" name="Straight Connector 5133">
            <a:extLst>
              <a:ext uri="{FF2B5EF4-FFF2-40B4-BE49-F238E27FC236}">
                <a16:creationId xmlns:a16="http://schemas.microsoft.com/office/drawing/2014/main" id="{CE46D00C-4470-BA7F-8938-7DD5E8E4E26F}"/>
              </a:ext>
            </a:extLst>
          </p:cNvPr>
          <p:cNvCxnSpPr>
            <a:cxnSpLocks/>
          </p:cNvCxnSpPr>
          <p:nvPr/>
        </p:nvCxnSpPr>
        <p:spPr>
          <a:xfrm>
            <a:off x="10512465" y="4306511"/>
            <a:ext cx="491878" cy="13850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5135" name="Straight Connector 5134">
            <a:extLst>
              <a:ext uri="{FF2B5EF4-FFF2-40B4-BE49-F238E27FC236}">
                <a16:creationId xmlns:a16="http://schemas.microsoft.com/office/drawing/2014/main" id="{B49D32F9-24D0-767F-8C57-D36DC4E9FB60}"/>
              </a:ext>
            </a:extLst>
          </p:cNvPr>
          <p:cNvCxnSpPr>
            <a:cxnSpLocks/>
          </p:cNvCxnSpPr>
          <p:nvPr/>
        </p:nvCxnSpPr>
        <p:spPr>
          <a:xfrm flipV="1">
            <a:off x="10091301" y="4425363"/>
            <a:ext cx="199177" cy="246335"/>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5136" name="Straight Connector 5135">
            <a:extLst>
              <a:ext uri="{FF2B5EF4-FFF2-40B4-BE49-F238E27FC236}">
                <a16:creationId xmlns:a16="http://schemas.microsoft.com/office/drawing/2014/main" id="{DED869BA-9FFB-AA04-AE2D-CC09516367EE}"/>
              </a:ext>
            </a:extLst>
          </p:cNvPr>
          <p:cNvCxnSpPr>
            <a:cxnSpLocks/>
            <a:stCxn id="5132" idx="6"/>
          </p:cNvCxnSpPr>
          <p:nvPr/>
        </p:nvCxnSpPr>
        <p:spPr>
          <a:xfrm flipV="1">
            <a:off x="9785608" y="4295684"/>
            <a:ext cx="423255" cy="10827"/>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5137" name="Oval 5136">
            <a:extLst>
              <a:ext uri="{FF2B5EF4-FFF2-40B4-BE49-F238E27FC236}">
                <a16:creationId xmlns:a16="http://schemas.microsoft.com/office/drawing/2014/main" id="{FDD4DF75-413B-E5E0-70D1-C09B799DA938}"/>
              </a:ext>
            </a:extLst>
          </p:cNvPr>
          <p:cNvSpPr/>
          <p:nvPr/>
        </p:nvSpPr>
        <p:spPr>
          <a:xfrm>
            <a:off x="9650774" y="4644841"/>
            <a:ext cx="657743" cy="646368"/>
          </a:xfrm>
          <a:prstGeom prst="ellipse">
            <a:avLst/>
          </a:prstGeom>
          <a:solidFill>
            <a:schemeClr val="bg1"/>
          </a:solidFill>
          <a:ln>
            <a:solidFill>
              <a:srgbClr val="21D4E7"/>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300" dirty="0">
                <a:solidFill>
                  <a:schemeClr val="tx1"/>
                </a:solidFill>
                <a:latin typeface="Arial" panose="020B0604020202020204" pitchFamily="34" charset="0"/>
                <a:cs typeface="Arial" panose="020B0604020202020204" pitchFamily="34" charset="0"/>
              </a:rPr>
              <a:t>O</a:t>
            </a:r>
            <a:r>
              <a:rPr lang="en-US" sz="1300" baseline="30000" dirty="0">
                <a:solidFill>
                  <a:schemeClr val="tx1"/>
                </a:solidFill>
                <a:latin typeface="Arial" panose="020B0604020202020204" pitchFamily="34" charset="0"/>
                <a:cs typeface="Arial" panose="020B0604020202020204" pitchFamily="34" charset="0"/>
              </a:rPr>
              <a:t>2-</a:t>
            </a:r>
          </a:p>
        </p:txBody>
      </p:sp>
      <p:grpSp>
        <p:nvGrpSpPr>
          <p:cNvPr id="5138" name="Group 5137">
            <a:extLst>
              <a:ext uri="{FF2B5EF4-FFF2-40B4-BE49-F238E27FC236}">
                <a16:creationId xmlns:a16="http://schemas.microsoft.com/office/drawing/2014/main" id="{1F3A31F4-67C3-7DA0-EA32-E7CC18EC695E}"/>
              </a:ext>
            </a:extLst>
          </p:cNvPr>
          <p:cNvGrpSpPr/>
          <p:nvPr/>
        </p:nvGrpSpPr>
        <p:grpSpPr>
          <a:xfrm>
            <a:off x="10197622" y="4064302"/>
            <a:ext cx="470021" cy="423009"/>
            <a:chOff x="10197622" y="4084180"/>
            <a:chExt cx="470021" cy="423009"/>
          </a:xfrm>
        </p:grpSpPr>
        <p:sp>
          <p:nvSpPr>
            <p:cNvPr id="5139" name="Oval 5138">
              <a:extLst>
                <a:ext uri="{FF2B5EF4-FFF2-40B4-BE49-F238E27FC236}">
                  <a16:creationId xmlns:a16="http://schemas.microsoft.com/office/drawing/2014/main" id="{69BB5EEF-A797-346C-B3FA-0864A91BD7A9}"/>
                </a:ext>
              </a:extLst>
            </p:cNvPr>
            <p:cNvSpPr/>
            <p:nvPr/>
          </p:nvSpPr>
          <p:spPr>
            <a:xfrm>
              <a:off x="10197622" y="4084180"/>
              <a:ext cx="430454" cy="423009"/>
            </a:xfrm>
            <a:prstGeom prst="ellipse">
              <a:avLst/>
            </a:prstGeom>
            <a:solidFill>
              <a:srgbClr val="92D050"/>
            </a:solidFill>
            <a:ln>
              <a:solidFill>
                <a:schemeClr val="accent6">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00" baseline="30000" dirty="0">
                <a:solidFill>
                  <a:schemeClr val="tx1"/>
                </a:solidFill>
                <a:latin typeface="Arial" panose="020B0604020202020204" pitchFamily="34" charset="0"/>
                <a:cs typeface="Arial" panose="020B0604020202020204" pitchFamily="34" charset="0"/>
              </a:endParaRPr>
            </a:p>
          </p:txBody>
        </p:sp>
        <p:sp>
          <p:nvSpPr>
            <p:cNvPr id="5140" name="TextBox 5139">
              <a:extLst>
                <a:ext uri="{FF2B5EF4-FFF2-40B4-BE49-F238E27FC236}">
                  <a16:creationId xmlns:a16="http://schemas.microsoft.com/office/drawing/2014/main" id="{AA4F1CDC-55BB-2B10-6CEF-23D862C25218}"/>
                </a:ext>
              </a:extLst>
            </p:cNvPr>
            <p:cNvSpPr txBox="1"/>
            <p:nvPr/>
          </p:nvSpPr>
          <p:spPr>
            <a:xfrm>
              <a:off x="10208863" y="4149490"/>
              <a:ext cx="458780" cy="292388"/>
            </a:xfrm>
            <a:prstGeom prst="rect">
              <a:avLst/>
            </a:prstGeom>
            <a:noFill/>
          </p:spPr>
          <p:txBody>
            <a:bodyPr wrap="none" rtlCol="0">
              <a:spAutoFit/>
            </a:bodyPr>
            <a:lstStyle/>
            <a:p>
              <a:r>
                <a:rPr lang="en-US" sz="1300" dirty="0">
                  <a:solidFill>
                    <a:schemeClr val="tx1"/>
                  </a:solidFill>
                  <a:latin typeface="Arial" panose="020B0604020202020204" pitchFamily="34" charset="0"/>
                  <a:cs typeface="Arial" panose="020B0604020202020204" pitchFamily="34" charset="0"/>
                </a:rPr>
                <a:t>Si</a:t>
              </a:r>
              <a:r>
                <a:rPr lang="en-US" sz="1300" baseline="30000" dirty="0">
                  <a:solidFill>
                    <a:schemeClr val="tx1"/>
                  </a:solidFill>
                  <a:latin typeface="Arial" panose="020B0604020202020204" pitchFamily="34" charset="0"/>
                  <a:cs typeface="Arial" panose="020B0604020202020204" pitchFamily="34" charset="0"/>
                </a:rPr>
                <a:t>4+</a:t>
              </a:r>
            </a:p>
          </p:txBody>
        </p:sp>
      </p:grpSp>
      <p:cxnSp>
        <p:nvCxnSpPr>
          <p:cNvPr id="5141" name="Straight Connector 5140">
            <a:extLst>
              <a:ext uri="{FF2B5EF4-FFF2-40B4-BE49-F238E27FC236}">
                <a16:creationId xmlns:a16="http://schemas.microsoft.com/office/drawing/2014/main" id="{4C3E1DD3-F313-9A90-BA4F-DF3103E28178}"/>
              </a:ext>
            </a:extLst>
          </p:cNvPr>
          <p:cNvCxnSpPr>
            <a:stCxn id="5133" idx="3"/>
            <a:endCxn id="5137" idx="6"/>
          </p:cNvCxnSpPr>
          <p:nvPr/>
        </p:nvCxnSpPr>
        <p:spPr>
          <a:xfrm flipH="1">
            <a:off x="10308517" y="4777056"/>
            <a:ext cx="695826" cy="190969"/>
          </a:xfrm>
          <a:prstGeom prst="line">
            <a:avLst/>
          </a:prstGeom>
        </p:spPr>
        <p:style>
          <a:lnRef idx="1">
            <a:schemeClr val="dk1"/>
          </a:lnRef>
          <a:fillRef idx="0">
            <a:schemeClr val="dk1"/>
          </a:fillRef>
          <a:effectRef idx="0">
            <a:schemeClr val="dk1"/>
          </a:effectRef>
          <a:fontRef idx="minor">
            <a:schemeClr val="tx1"/>
          </a:fontRef>
        </p:style>
      </p:cxnSp>
      <p:cxnSp>
        <p:nvCxnSpPr>
          <p:cNvPr id="5142" name="Straight Connector 5141">
            <a:extLst>
              <a:ext uri="{FF2B5EF4-FFF2-40B4-BE49-F238E27FC236}">
                <a16:creationId xmlns:a16="http://schemas.microsoft.com/office/drawing/2014/main" id="{49FA5119-9BC4-9B8A-7987-45E35E7DD1C4}"/>
              </a:ext>
            </a:extLst>
          </p:cNvPr>
          <p:cNvCxnSpPr>
            <a:cxnSpLocks/>
            <a:stCxn id="5137" idx="1"/>
          </p:cNvCxnSpPr>
          <p:nvPr/>
        </p:nvCxnSpPr>
        <p:spPr>
          <a:xfrm flipH="1" flipV="1">
            <a:off x="9582374" y="4607160"/>
            <a:ext cx="164724" cy="132339"/>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32331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7073149-687B-6C17-966B-628736C70667}"/>
              </a:ext>
            </a:extLst>
          </p:cNvPr>
          <p:cNvSpPr>
            <a:spLocks noGrp="1"/>
          </p:cNvSpPr>
          <p:nvPr>
            <p:ph type="body" sz="quarter" idx="13"/>
          </p:nvPr>
        </p:nvSpPr>
        <p:spPr/>
        <p:txBody>
          <a:bodyPr>
            <a:noAutofit/>
          </a:bodyPr>
          <a:lstStyle/>
          <a:p>
            <a:r>
              <a:rPr lang="en-US" sz="1400" dirty="0"/>
              <a:t>Key Chemistry </a:t>
            </a:r>
          </a:p>
        </p:txBody>
      </p:sp>
      <p:sp>
        <p:nvSpPr>
          <p:cNvPr id="2" name="Title 1">
            <a:extLst>
              <a:ext uri="{FF2B5EF4-FFF2-40B4-BE49-F238E27FC236}">
                <a16:creationId xmlns:a16="http://schemas.microsoft.com/office/drawing/2014/main" id="{4F83E112-6C0C-6463-D720-9756F6793F0C}"/>
              </a:ext>
            </a:extLst>
          </p:cNvPr>
          <p:cNvSpPr>
            <a:spLocks noGrp="1"/>
          </p:cNvSpPr>
          <p:nvPr>
            <p:ph type="title"/>
          </p:nvPr>
        </p:nvSpPr>
        <p:spPr/>
        <p:txBody>
          <a:bodyPr/>
          <a:lstStyle/>
          <a:p>
            <a:r>
              <a:rPr lang="en-US" dirty="0"/>
              <a:t>Complexation</a:t>
            </a:r>
          </a:p>
        </p:txBody>
      </p:sp>
      <p:sp>
        <p:nvSpPr>
          <p:cNvPr id="5" name="Slide Number Placeholder 4">
            <a:extLst>
              <a:ext uri="{FF2B5EF4-FFF2-40B4-BE49-F238E27FC236}">
                <a16:creationId xmlns:a16="http://schemas.microsoft.com/office/drawing/2014/main" id="{E5EFDC5C-E967-667C-07A6-A523D9E07D73}"/>
              </a:ext>
            </a:extLst>
          </p:cNvPr>
          <p:cNvSpPr>
            <a:spLocks noGrp="1"/>
          </p:cNvSpPr>
          <p:nvPr>
            <p:ph type="sldNum" sz="quarter" idx="12"/>
          </p:nvPr>
        </p:nvSpPr>
        <p:spPr/>
        <p:txBody>
          <a:bodyPr/>
          <a:lstStyle/>
          <a:p>
            <a:fld id="{E130FD56-1AA9-EE4C-9ADF-6D63C47D8FD2}" type="slidenum">
              <a:rPr lang="en-US" smtClean="0"/>
              <a:t>31</a:t>
            </a:fld>
            <a:endParaRPr lang="en-US"/>
          </a:p>
        </p:txBody>
      </p:sp>
      <p:sp>
        <p:nvSpPr>
          <p:cNvPr id="3" name="Content Placeholder 2">
            <a:extLst>
              <a:ext uri="{FF2B5EF4-FFF2-40B4-BE49-F238E27FC236}">
                <a16:creationId xmlns:a16="http://schemas.microsoft.com/office/drawing/2014/main" id="{43184923-DFD9-619B-F19E-01B8DC4F3E38}"/>
              </a:ext>
            </a:extLst>
          </p:cNvPr>
          <p:cNvSpPr>
            <a:spLocks noGrp="1"/>
          </p:cNvSpPr>
          <p:nvPr>
            <p:ph idx="1"/>
          </p:nvPr>
        </p:nvSpPr>
        <p:spPr>
          <a:xfrm>
            <a:off x="552726" y="1457546"/>
            <a:ext cx="6088104" cy="4919373"/>
          </a:xfrm>
        </p:spPr>
        <p:txBody>
          <a:bodyPr>
            <a:noAutofit/>
          </a:bodyPr>
          <a:lstStyle/>
          <a:p>
            <a:pPr marL="225425" indent="-225425">
              <a:buFont typeface="Arial" panose="020B0604020202020204" pitchFamily="34" charset="0"/>
              <a:buChar char="•"/>
            </a:pPr>
            <a:r>
              <a:rPr lang="en-US" sz="2400" dirty="0"/>
              <a:t>Complex: composed of two or more substances</a:t>
            </a:r>
          </a:p>
          <a:p>
            <a:pPr marL="225425" indent="-225425">
              <a:lnSpc>
                <a:spcPct val="100000"/>
              </a:lnSpc>
              <a:buFont typeface="Arial" panose="020B0604020202020204" pitchFamily="34" charset="0"/>
              <a:buChar char="•"/>
            </a:pPr>
            <a:r>
              <a:rPr lang="en-US" sz="2400" dirty="0"/>
              <a:t>Partial bond formed between metal and </a:t>
            </a:r>
            <a:r>
              <a:rPr lang="en-US" sz="2400" b="1" dirty="0"/>
              <a:t>ligand</a:t>
            </a:r>
            <a:r>
              <a:rPr lang="en-US" sz="2400" dirty="0"/>
              <a:t>, where ligand donates electrons</a:t>
            </a:r>
          </a:p>
          <a:p>
            <a:pPr marL="225425" indent="-225425">
              <a:buFont typeface="Arial" panose="020B0604020202020204" pitchFamily="34" charset="0"/>
              <a:buChar char="•"/>
            </a:pPr>
            <a:r>
              <a:rPr lang="en-US" sz="2400" dirty="0"/>
              <a:t>Frequent anions that form complexes</a:t>
            </a:r>
          </a:p>
          <a:p>
            <a:pPr marL="688975" lvl="1">
              <a:lnSpc>
                <a:spcPct val="100000"/>
              </a:lnSpc>
            </a:pPr>
            <a:r>
              <a:rPr lang="en-US" sz="2000" dirty="0"/>
              <a:t>Hydroxyl (OH</a:t>
            </a:r>
            <a:r>
              <a:rPr lang="en-US" sz="2000" baseline="30000" dirty="0"/>
              <a:t>-</a:t>
            </a:r>
            <a:r>
              <a:rPr lang="en-US" sz="2000" dirty="0"/>
              <a:t>)</a:t>
            </a:r>
          </a:p>
          <a:p>
            <a:pPr marL="688975" lvl="1">
              <a:lnSpc>
                <a:spcPct val="100000"/>
              </a:lnSpc>
            </a:pPr>
            <a:r>
              <a:rPr lang="en-US" sz="2000" dirty="0"/>
              <a:t>Carbonate (CO</a:t>
            </a:r>
            <a:r>
              <a:rPr lang="en-US" sz="2000" baseline="-25000" dirty="0"/>
              <a:t>3</a:t>
            </a:r>
            <a:r>
              <a:rPr lang="en-US" sz="2000" baseline="30000" dirty="0"/>
              <a:t>2-</a:t>
            </a:r>
            <a:r>
              <a:rPr lang="en-US" sz="2000" dirty="0"/>
              <a:t>)</a:t>
            </a:r>
          </a:p>
          <a:p>
            <a:pPr marL="688975" lvl="1">
              <a:lnSpc>
                <a:spcPct val="100000"/>
              </a:lnSpc>
            </a:pPr>
            <a:r>
              <a:rPr lang="en-US" sz="2000" dirty="0"/>
              <a:t>Phosphate (PO</a:t>
            </a:r>
            <a:r>
              <a:rPr lang="en-US" sz="2000" baseline="-25000" dirty="0"/>
              <a:t>4</a:t>
            </a:r>
            <a:r>
              <a:rPr lang="en-US" sz="2000" baseline="30000" dirty="0"/>
              <a:t>3-</a:t>
            </a:r>
            <a:r>
              <a:rPr lang="en-US" sz="2000" dirty="0"/>
              <a:t>)</a:t>
            </a:r>
          </a:p>
          <a:p>
            <a:pPr marL="688975" lvl="1">
              <a:lnSpc>
                <a:spcPct val="100000"/>
              </a:lnSpc>
            </a:pPr>
            <a:r>
              <a:rPr lang="en-US" sz="2000" dirty="0"/>
              <a:t>Sulfate (SO</a:t>
            </a:r>
            <a:r>
              <a:rPr lang="en-US" sz="2000" baseline="-25000" dirty="0"/>
              <a:t>4</a:t>
            </a:r>
            <a:r>
              <a:rPr lang="en-US" sz="2000" baseline="30000" dirty="0"/>
              <a:t>2-</a:t>
            </a:r>
            <a:r>
              <a:rPr lang="en-US" sz="2000" dirty="0"/>
              <a:t>) </a:t>
            </a:r>
          </a:p>
          <a:p>
            <a:pPr marL="688975" lvl="1">
              <a:lnSpc>
                <a:spcPct val="100000"/>
              </a:lnSpc>
            </a:pPr>
            <a:r>
              <a:rPr lang="en-US" sz="2000" dirty="0"/>
              <a:t>Chloride (Cl</a:t>
            </a:r>
            <a:r>
              <a:rPr lang="en-US" sz="2000" baseline="30000" dirty="0"/>
              <a:t>-</a:t>
            </a:r>
            <a:r>
              <a:rPr lang="en-US" sz="2000" dirty="0"/>
              <a:t>)</a:t>
            </a:r>
          </a:p>
        </p:txBody>
      </p:sp>
      <p:sp>
        <p:nvSpPr>
          <p:cNvPr id="11" name="TextBox 10">
            <a:extLst>
              <a:ext uri="{FF2B5EF4-FFF2-40B4-BE49-F238E27FC236}">
                <a16:creationId xmlns:a16="http://schemas.microsoft.com/office/drawing/2014/main" id="{22FE900A-FCCF-8728-179B-995394A238F1}"/>
              </a:ext>
            </a:extLst>
          </p:cNvPr>
          <p:cNvSpPr txBox="1"/>
          <p:nvPr/>
        </p:nvSpPr>
        <p:spPr>
          <a:xfrm>
            <a:off x="5793567" y="5690181"/>
            <a:ext cx="6107372" cy="615553"/>
          </a:xfrm>
          <a:prstGeom prst="rect">
            <a:avLst/>
          </a:prstGeom>
          <a:noFill/>
        </p:spPr>
        <p:txBody>
          <a:bodyPr wrap="square">
            <a:spAutoFit/>
          </a:bodyPr>
          <a:lstStyle/>
          <a:p>
            <a:pPr algn="ctr"/>
            <a:r>
              <a:rPr lang="en-US" sz="1800" b="1" i="1" dirty="0">
                <a:solidFill>
                  <a:schemeClr val="tx1">
                    <a:lumMod val="65000"/>
                    <a:lumOff val="35000"/>
                  </a:schemeClr>
                </a:solidFill>
                <a:latin typeface="Arial Narrow" panose="020B0604020202020204" pitchFamily="34" charset="0"/>
                <a:cs typeface="Arial Narrow" panose="020B0604020202020204" pitchFamily="34" charset="0"/>
              </a:rPr>
              <a:t>Iron EDTA Complex</a:t>
            </a:r>
          </a:p>
          <a:p>
            <a:pPr algn="ctr"/>
            <a:r>
              <a:rPr lang="en-US" sz="1600" dirty="0">
                <a:solidFill>
                  <a:schemeClr val="tx1">
                    <a:lumMod val="65000"/>
                    <a:lumOff val="35000"/>
                  </a:schemeClr>
                </a:solidFill>
                <a:latin typeface="Arial Narrow" panose="020B0604020202020204" pitchFamily="34" charset="0"/>
                <a:cs typeface="Arial Narrow" panose="020B0604020202020204" pitchFamily="34" charset="0"/>
              </a:rPr>
              <a:t>(</a:t>
            </a:r>
            <a:r>
              <a:rPr lang="en-US" sz="1600" dirty="0" err="1">
                <a:solidFill>
                  <a:schemeClr val="tx1">
                    <a:lumMod val="65000"/>
                    <a:lumOff val="35000"/>
                  </a:schemeClr>
                </a:solidFill>
                <a:latin typeface="Arial Narrow" panose="020B0604020202020204" pitchFamily="34" charset="0"/>
                <a:cs typeface="Arial Narrow" panose="020B0604020202020204" pitchFamily="34" charset="0"/>
              </a:rPr>
              <a:t>Buryan</a:t>
            </a:r>
            <a:r>
              <a:rPr lang="en-US" sz="1600" dirty="0">
                <a:solidFill>
                  <a:schemeClr val="tx1">
                    <a:lumMod val="65000"/>
                    <a:lumOff val="35000"/>
                  </a:schemeClr>
                </a:solidFill>
                <a:latin typeface="Arial Narrow" panose="020B0604020202020204" pitchFamily="34" charset="0"/>
                <a:cs typeface="Arial Narrow" panose="020B0604020202020204" pitchFamily="34" charset="0"/>
              </a:rPr>
              <a:t> 2016)</a:t>
            </a:r>
          </a:p>
        </p:txBody>
      </p:sp>
      <p:sp>
        <p:nvSpPr>
          <p:cNvPr id="16" name="TextBox 15">
            <a:extLst>
              <a:ext uri="{FF2B5EF4-FFF2-40B4-BE49-F238E27FC236}">
                <a16:creationId xmlns:a16="http://schemas.microsoft.com/office/drawing/2014/main" id="{2D8258CF-0FA1-3CBA-D7EC-59D34265988F}"/>
              </a:ext>
            </a:extLst>
          </p:cNvPr>
          <p:cNvSpPr txBox="1"/>
          <p:nvPr/>
        </p:nvSpPr>
        <p:spPr>
          <a:xfrm>
            <a:off x="7305056" y="5706085"/>
            <a:ext cx="3459524" cy="584775"/>
          </a:xfrm>
          <a:prstGeom prst="rect">
            <a:avLst/>
          </a:prstGeom>
          <a:solidFill>
            <a:schemeClr val="bg1"/>
          </a:solidFill>
        </p:spPr>
        <p:txBody>
          <a:bodyPr wrap="square">
            <a:spAutoFit/>
          </a:bodyPr>
          <a:lstStyle/>
          <a:p>
            <a:pPr algn="ctr"/>
            <a:r>
              <a:rPr lang="en-US" sz="1800" b="1" i="1" dirty="0">
                <a:solidFill>
                  <a:schemeClr val="tx1">
                    <a:lumMod val="65000"/>
                    <a:lumOff val="35000"/>
                  </a:schemeClr>
                </a:solidFill>
                <a:latin typeface="Arial Narrow" panose="020B0604020202020204" pitchFamily="34" charset="0"/>
                <a:cs typeface="Arial Narrow" panose="020B0604020202020204" pitchFamily="34" charset="0"/>
              </a:rPr>
              <a:t>Iron(II) Sulfate in Water</a:t>
            </a:r>
          </a:p>
          <a:p>
            <a:pPr algn="ctr"/>
            <a:r>
              <a:rPr lang="en-US" sz="1400" dirty="0">
                <a:solidFill>
                  <a:schemeClr val="bg2">
                    <a:lumMod val="50000"/>
                  </a:schemeClr>
                </a:solidFill>
                <a:latin typeface="Arial Narrow" panose="020B0604020202020204" pitchFamily="34" charset="0"/>
                <a:cs typeface="Arial Narrow" panose="020B0604020202020204" pitchFamily="34" charset="0"/>
              </a:rPr>
              <a:t>(</a:t>
            </a:r>
            <a:r>
              <a:rPr lang="en-US" sz="1400" dirty="0" err="1">
                <a:solidFill>
                  <a:schemeClr val="bg2">
                    <a:lumMod val="50000"/>
                  </a:schemeClr>
                </a:solidFill>
                <a:latin typeface="Arial Narrow" panose="020B0604020202020204" pitchFamily="34" charset="0"/>
                <a:cs typeface="Arial Narrow" panose="020B0604020202020204" pitchFamily="34" charset="0"/>
              </a:rPr>
              <a:t>ChemSpider</a:t>
            </a:r>
            <a:r>
              <a:rPr lang="en-US" sz="1400" dirty="0">
                <a:solidFill>
                  <a:schemeClr val="bg2">
                    <a:lumMod val="50000"/>
                  </a:schemeClr>
                </a:solidFill>
                <a:latin typeface="Arial Narrow" panose="020B0604020202020204" pitchFamily="34" charset="0"/>
                <a:cs typeface="Arial Narrow" panose="020B0604020202020204" pitchFamily="34" charset="0"/>
              </a:rPr>
              <a:t> 2023)</a:t>
            </a:r>
          </a:p>
        </p:txBody>
      </p:sp>
      <p:grpSp>
        <p:nvGrpSpPr>
          <p:cNvPr id="19" name="Group 18">
            <a:extLst>
              <a:ext uri="{FF2B5EF4-FFF2-40B4-BE49-F238E27FC236}">
                <a16:creationId xmlns:a16="http://schemas.microsoft.com/office/drawing/2014/main" id="{F92C4F47-8B75-0741-6850-317B5FB38D1C}"/>
              </a:ext>
            </a:extLst>
          </p:cNvPr>
          <p:cNvGrpSpPr/>
          <p:nvPr/>
        </p:nvGrpSpPr>
        <p:grpSpPr>
          <a:xfrm>
            <a:off x="7161706" y="1549674"/>
            <a:ext cx="2911286" cy="4048380"/>
            <a:chOff x="7161706" y="1549674"/>
            <a:chExt cx="2911286" cy="4048380"/>
          </a:xfrm>
        </p:grpSpPr>
        <p:pic>
          <p:nvPicPr>
            <p:cNvPr id="2050" name="Picture 2" descr="Chelation - wikidoc">
              <a:extLst>
                <a:ext uri="{FF2B5EF4-FFF2-40B4-BE49-F238E27FC236}">
                  <a16:creationId xmlns:a16="http://schemas.microsoft.com/office/drawing/2014/main" id="{CD62EB82-C3B9-B41B-1787-C45686B7EC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1706" y="1549674"/>
              <a:ext cx="2911286" cy="404838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24929D2C-CC83-4C07-96D0-7C06DCE65AFC}"/>
                </a:ext>
              </a:extLst>
            </p:cNvPr>
            <p:cNvSpPr/>
            <p:nvPr/>
          </p:nvSpPr>
          <p:spPr>
            <a:xfrm>
              <a:off x="8847253" y="3429000"/>
              <a:ext cx="187565" cy="201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3F96E6A-C159-9EE3-7F73-4A53F16CE8CD}"/>
                </a:ext>
              </a:extLst>
            </p:cNvPr>
            <p:cNvSpPr txBox="1"/>
            <p:nvPr/>
          </p:nvSpPr>
          <p:spPr>
            <a:xfrm>
              <a:off x="8727698" y="3332630"/>
              <a:ext cx="453970" cy="369332"/>
            </a:xfrm>
            <a:prstGeom prst="rect">
              <a:avLst/>
            </a:prstGeom>
            <a:noFill/>
          </p:spPr>
          <p:txBody>
            <a:bodyPr wrap="none" rtlCol="0">
              <a:spAutoFit/>
            </a:bodyPr>
            <a:lstStyle/>
            <a:p>
              <a:r>
                <a:rPr lang="en-US" b="1" dirty="0"/>
                <a:t>Fe</a:t>
              </a:r>
            </a:p>
          </p:txBody>
        </p:sp>
      </p:grpSp>
      <p:grpSp>
        <p:nvGrpSpPr>
          <p:cNvPr id="20" name="Group 19">
            <a:extLst>
              <a:ext uri="{FF2B5EF4-FFF2-40B4-BE49-F238E27FC236}">
                <a16:creationId xmlns:a16="http://schemas.microsoft.com/office/drawing/2014/main" id="{F7BFC32D-E906-5DD4-F521-E466DB2227DA}"/>
              </a:ext>
            </a:extLst>
          </p:cNvPr>
          <p:cNvGrpSpPr/>
          <p:nvPr/>
        </p:nvGrpSpPr>
        <p:grpSpPr>
          <a:xfrm>
            <a:off x="6534333" y="1259946"/>
            <a:ext cx="5366606" cy="4543424"/>
            <a:chOff x="5417603" y="1459043"/>
            <a:chExt cx="6268877" cy="4674636"/>
          </a:xfrm>
        </p:grpSpPr>
        <p:sp>
          <p:nvSpPr>
            <p:cNvPr id="21" name="Rectangle 20">
              <a:extLst>
                <a:ext uri="{FF2B5EF4-FFF2-40B4-BE49-F238E27FC236}">
                  <a16:creationId xmlns:a16="http://schemas.microsoft.com/office/drawing/2014/main" id="{4EF1862E-D724-E383-15D4-2688703024E6}"/>
                </a:ext>
              </a:extLst>
            </p:cNvPr>
            <p:cNvSpPr/>
            <p:nvPr/>
          </p:nvSpPr>
          <p:spPr>
            <a:xfrm>
              <a:off x="5417603" y="1459043"/>
              <a:ext cx="6268877" cy="4674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 descr="Iron(II) sulfate | Wikipedia audio article - YouTube">
              <a:extLst>
                <a:ext uri="{FF2B5EF4-FFF2-40B4-BE49-F238E27FC236}">
                  <a16:creationId xmlns:a16="http://schemas.microsoft.com/office/drawing/2014/main" id="{8A8A5B6B-E9C8-8516-09C6-C584FCC9AA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976" b="10182"/>
            <a:stretch/>
          </p:blipFill>
          <p:spPr bwMode="auto">
            <a:xfrm>
              <a:off x="6447453" y="2446984"/>
              <a:ext cx="4209178" cy="24889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0426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213D1-5ECD-F908-693D-02DD6D8B1D31}"/>
              </a:ext>
            </a:extLst>
          </p:cNvPr>
          <p:cNvSpPr>
            <a:spLocks noGrp="1"/>
          </p:cNvSpPr>
          <p:nvPr>
            <p:ph type="title"/>
          </p:nvPr>
        </p:nvSpPr>
        <p:spPr/>
        <p:txBody>
          <a:bodyPr/>
          <a:lstStyle/>
          <a:p>
            <a:r>
              <a:rPr lang="en-US" dirty="0"/>
              <a:t>Metals and Attenuation Type</a:t>
            </a:r>
          </a:p>
        </p:txBody>
      </p:sp>
      <p:sp>
        <p:nvSpPr>
          <p:cNvPr id="5" name="Slide Number Placeholder 4">
            <a:extLst>
              <a:ext uri="{FF2B5EF4-FFF2-40B4-BE49-F238E27FC236}">
                <a16:creationId xmlns:a16="http://schemas.microsoft.com/office/drawing/2014/main" id="{F0740517-EA0A-7D17-EA7D-857B5BAC8C1B}"/>
              </a:ext>
            </a:extLst>
          </p:cNvPr>
          <p:cNvSpPr>
            <a:spLocks noGrp="1"/>
          </p:cNvSpPr>
          <p:nvPr>
            <p:ph type="sldNum" sz="quarter" idx="12"/>
          </p:nvPr>
        </p:nvSpPr>
        <p:spPr/>
        <p:txBody>
          <a:bodyPr/>
          <a:lstStyle/>
          <a:p>
            <a:fld id="{E130FD56-1AA9-EE4C-9ADF-6D63C47D8FD2}" type="slidenum">
              <a:rPr lang="en-US" smtClean="0"/>
              <a:t>32</a:t>
            </a:fld>
            <a:endParaRPr lang="en-US"/>
          </a:p>
        </p:txBody>
      </p:sp>
      <p:sp>
        <p:nvSpPr>
          <p:cNvPr id="6" name="Text Placeholder 5">
            <a:extLst>
              <a:ext uri="{FF2B5EF4-FFF2-40B4-BE49-F238E27FC236}">
                <a16:creationId xmlns:a16="http://schemas.microsoft.com/office/drawing/2014/main" id="{8C47C1B3-63D7-0A5F-1144-68A362AD5C1F}"/>
              </a:ext>
            </a:extLst>
          </p:cNvPr>
          <p:cNvSpPr>
            <a:spLocks noGrp="1"/>
          </p:cNvSpPr>
          <p:nvPr>
            <p:ph type="body" sz="quarter" idx="13"/>
          </p:nvPr>
        </p:nvSpPr>
        <p:spPr/>
        <p:txBody>
          <a:bodyPr>
            <a:noAutofit/>
          </a:bodyPr>
          <a:lstStyle/>
          <a:p>
            <a:r>
              <a:rPr lang="en-US" sz="1400" dirty="0"/>
              <a:t>Key Chemistry</a:t>
            </a:r>
          </a:p>
        </p:txBody>
      </p:sp>
      <p:graphicFrame>
        <p:nvGraphicFramePr>
          <p:cNvPr id="8" name="Table 12">
            <a:extLst>
              <a:ext uri="{FF2B5EF4-FFF2-40B4-BE49-F238E27FC236}">
                <a16:creationId xmlns:a16="http://schemas.microsoft.com/office/drawing/2014/main" id="{26FF1DC6-7576-6ABF-B666-0A181C3D1654}"/>
              </a:ext>
            </a:extLst>
          </p:cNvPr>
          <p:cNvGraphicFramePr>
            <a:graphicFrameLocks/>
          </p:cNvGraphicFramePr>
          <p:nvPr>
            <p:extLst>
              <p:ext uri="{D42A27DB-BD31-4B8C-83A1-F6EECF244321}">
                <p14:modId xmlns:p14="http://schemas.microsoft.com/office/powerpoint/2010/main" val="4111828754"/>
              </p:ext>
            </p:extLst>
          </p:nvPr>
        </p:nvGraphicFramePr>
        <p:xfrm>
          <a:off x="669823" y="1945691"/>
          <a:ext cx="10852355" cy="3479800"/>
        </p:xfrm>
        <a:graphic>
          <a:graphicData uri="http://schemas.openxmlformats.org/drawingml/2006/table">
            <a:tbl>
              <a:tblPr firstRow="1" bandRow="1">
                <a:tableStyleId>{7DF18680-E054-41AD-8BC1-D1AEF772440D}</a:tableStyleId>
              </a:tblPr>
              <a:tblGrid>
                <a:gridCol w="3743632">
                  <a:extLst>
                    <a:ext uri="{9D8B030D-6E8A-4147-A177-3AD203B41FA5}">
                      <a16:colId xmlns:a16="http://schemas.microsoft.com/office/drawing/2014/main" val="3544315316"/>
                    </a:ext>
                  </a:extLst>
                </a:gridCol>
                <a:gridCol w="3864078">
                  <a:extLst>
                    <a:ext uri="{9D8B030D-6E8A-4147-A177-3AD203B41FA5}">
                      <a16:colId xmlns:a16="http://schemas.microsoft.com/office/drawing/2014/main" val="966780022"/>
                    </a:ext>
                  </a:extLst>
                </a:gridCol>
                <a:gridCol w="3244645">
                  <a:extLst>
                    <a:ext uri="{9D8B030D-6E8A-4147-A177-3AD203B41FA5}">
                      <a16:colId xmlns:a16="http://schemas.microsoft.com/office/drawing/2014/main" val="2423126552"/>
                    </a:ext>
                  </a:extLst>
                </a:gridCol>
              </a:tblGrid>
              <a:tr h="370840">
                <a:tc>
                  <a:txBody>
                    <a:bodyPr/>
                    <a:lstStyle/>
                    <a:p>
                      <a:r>
                        <a:rPr lang="en-US" dirty="0">
                          <a:latin typeface="Arial" panose="020B0604020202020204" pitchFamily="34" charset="0"/>
                          <a:cs typeface="Arial" panose="020B0604020202020204" pitchFamily="34" charset="0"/>
                        </a:rPr>
                        <a:t>Inorganic and Attenuation Type</a:t>
                      </a:r>
                    </a:p>
                  </a:txBody>
                  <a:tcPr/>
                </a:tc>
                <a:tc>
                  <a:txBody>
                    <a:bodyPr/>
                    <a:lstStyle/>
                    <a:p>
                      <a:r>
                        <a:rPr lang="en-US" dirty="0">
                          <a:latin typeface="Arial" panose="020B0604020202020204" pitchFamily="34" charset="0"/>
                          <a:cs typeface="Arial" panose="020B0604020202020204" pitchFamily="34" charset="0"/>
                        </a:rPr>
                        <a:t>Attenuation Pathway</a:t>
                      </a:r>
                    </a:p>
                  </a:txBody>
                  <a:tcPr/>
                </a:tc>
                <a:tc>
                  <a:txBody>
                    <a:bodyPr/>
                    <a:lstStyle/>
                    <a:p>
                      <a:r>
                        <a:rPr lang="en-US" dirty="0">
                          <a:latin typeface="Arial" panose="020B0604020202020204" pitchFamily="34" charset="0"/>
                          <a:cs typeface="Arial" panose="020B0604020202020204" pitchFamily="34" charset="0"/>
                        </a:rPr>
                        <a:t>Parameters to Monitor</a:t>
                      </a:r>
                    </a:p>
                  </a:txBody>
                  <a:tcPr/>
                </a:tc>
                <a:extLst>
                  <a:ext uri="{0D108BD9-81ED-4DB2-BD59-A6C34878D82A}">
                    <a16:rowId xmlns:a16="http://schemas.microsoft.com/office/drawing/2014/main" val="1938831011"/>
                  </a:ext>
                </a:extLst>
              </a:tr>
              <a:tr h="370840">
                <a:tc>
                  <a:txBody>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Conservative constituents </a:t>
                      </a:r>
                    </a:p>
                    <a:p>
                      <a:r>
                        <a:rPr lang="en-US" dirty="0">
                          <a:solidFill>
                            <a:schemeClr val="tx1">
                              <a:lumMod val="65000"/>
                              <a:lumOff val="35000"/>
                            </a:schemeClr>
                          </a:solidFill>
                          <a:latin typeface="Arial" panose="020B0604020202020204" pitchFamily="34" charset="0"/>
                          <a:cs typeface="Arial" panose="020B0604020202020204" pitchFamily="34" charset="0"/>
                        </a:rPr>
                        <a:t>B, Cl, Li, Na, K</a:t>
                      </a:r>
                    </a:p>
                  </a:txBody>
                  <a:tcPr/>
                </a:tc>
                <a:tc>
                  <a:txBody>
                    <a:bodyPr/>
                    <a:lstStyle/>
                    <a:p>
                      <a:r>
                        <a:rPr lang="en-US" dirty="0">
                          <a:solidFill>
                            <a:schemeClr val="tx1">
                              <a:lumMod val="65000"/>
                              <a:lumOff val="35000"/>
                            </a:schemeClr>
                          </a:solidFill>
                          <a:latin typeface="Arial" panose="020B0604020202020204" pitchFamily="34" charset="0"/>
                          <a:cs typeface="Arial" panose="020B0604020202020204" pitchFamily="34" charset="0"/>
                        </a:rPr>
                        <a:t>Physical attenuation</a:t>
                      </a:r>
                    </a:p>
                  </a:txBody>
                  <a:tcPr/>
                </a:tc>
                <a:tc>
                  <a:txBody>
                    <a:bodyPr/>
                    <a:lstStyle/>
                    <a:p>
                      <a:r>
                        <a:rPr lang="en-US" dirty="0">
                          <a:solidFill>
                            <a:schemeClr val="tx1">
                              <a:lumMod val="65000"/>
                              <a:lumOff val="35000"/>
                            </a:schemeClr>
                          </a:solidFill>
                          <a:latin typeface="Arial" panose="020B0604020202020204" pitchFamily="34" charset="0"/>
                          <a:cs typeface="Arial" panose="020B0604020202020204" pitchFamily="34" charset="0"/>
                        </a:rPr>
                        <a:t>Concentration distribution or mass flux</a:t>
                      </a:r>
                    </a:p>
                  </a:txBody>
                  <a:tcPr/>
                </a:tc>
                <a:extLst>
                  <a:ext uri="{0D108BD9-81ED-4DB2-BD59-A6C34878D82A}">
                    <a16:rowId xmlns:a16="http://schemas.microsoft.com/office/drawing/2014/main" val="1429715168"/>
                  </a:ext>
                </a:extLst>
              </a:tr>
              <a:tr h="370840">
                <a:tc>
                  <a:txBody>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Sorption (anions)</a:t>
                      </a:r>
                    </a:p>
                    <a:p>
                      <a:r>
                        <a:rPr lang="en-US" dirty="0">
                          <a:solidFill>
                            <a:schemeClr val="tx1">
                              <a:lumMod val="65000"/>
                              <a:lumOff val="35000"/>
                            </a:schemeClr>
                          </a:solidFill>
                          <a:latin typeface="Arial" panose="020B0604020202020204" pitchFamily="34" charset="0"/>
                          <a:cs typeface="Arial" panose="020B0604020202020204" pitchFamily="34" charset="0"/>
                        </a:rPr>
                        <a:t>Sb, As, Cr(VI), F, Mo, Se, V(V)</a:t>
                      </a:r>
                    </a:p>
                  </a:txBody>
                  <a:tcPr/>
                </a:tc>
                <a:tc>
                  <a:txBody>
                    <a:bodyPr/>
                    <a:lstStyle/>
                    <a:p>
                      <a:r>
                        <a:rPr lang="en-US" dirty="0">
                          <a:solidFill>
                            <a:schemeClr val="tx1">
                              <a:lumMod val="65000"/>
                              <a:lumOff val="35000"/>
                            </a:schemeClr>
                          </a:solidFill>
                          <a:latin typeface="Arial" panose="020B0604020202020204" pitchFamily="34" charset="0"/>
                          <a:cs typeface="Arial" panose="020B0604020202020204" pitchFamily="34" charset="0"/>
                        </a:rPr>
                        <a:t>Sorption increases as pH decreases</a:t>
                      </a:r>
                    </a:p>
                  </a:txBody>
                  <a:tcPr/>
                </a:tc>
                <a:tc>
                  <a:txBody>
                    <a:bodyPr/>
                    <a:lstStyle/>
                    <a:p>
                      <a:r>
                        <a:rPr lang="en-US" dirty="0">
                          <a:solidFill>
                            <a:schemeClr val="tx1">
                              <a:lumMod val="65000"/>
                              <a:lumOff val="35000"/>
                            </a:schemeClr>
                          </a:solidFill>
                          <a:latin typeface="Arial" panose="020B0604020202020204" pitchFamily="34" charset="0"/>
                          <a:cs typeface="Arial" panose="020B0604020202020204" pitchFamily="34" charset="0"/>
                        </a:rPr>
                        <a:t>pH, ORP, anion exchange capacity, ionic strength</a:t>
                      </a:r>
                    </a:p>
                  </a:txBody>
                  <a:tcPr/>
                </a:tc>
                <a:extLst>
                  <a:ext uri="{0D108BD9-81ED-4DB2-BD59-A6C34878D82A}">
                    <a16:rowId xmlns:a16="http://schemas.microsoft.com/office/drawing/2014/main" val="542666881"/>
                  </a:ext>
                </a:extLst>
              </a:tr>
              <a:tr h="370840">
                <a:tc>
                  <a:txBody>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Sorption (cations)</a:t>
                      </a:r>
                    </a:p>
                    <a:p>
                      <a:r>
                        <a:rPr lang="en-US" dirty="0">
                          <a:solidFill>
                            <a:schemeClr val="tx1">
                              <a:lumMod val="65000"/>
                              <a:lumOff val="35000"/>
                            </a:schemeClr>
                          </a:solidFill>
                          <a:latin typeface="Arial" panose="020B0604020202020204" pitchFamily="34" charset="0"/>
                          <a:cs typeface="Arial" panose="020B0604020202020204" pitchFamily="34" charset="0"/>
                        </a:rPr>
                        <a:t>Ba, Be, Cd, Ca, Cr(III), Co, Cu, Fe, Pb, Mn, Hg, Ra, Tl, V(III), V(IV), Zn</a:t>
                      </a:r>
                    </a:p>
                  </a:txBody>
                  <a:tcPr/>
                </a:tc>
                <a:tc>
                  <a:txBody>
                    <a:bodyPr/>
                    <a:lstStyle/>
                    <a:p>
                      <a:r>
                        <a:rPr lang="en-US" dirty="0">
                          <a:solidFill>
                            <a:schemeClr val="tx1">
                              <a:lumMod val="65000"/>
                              <a:lumOff val="35000"/>
                            </a:schemeClr>
                          </a:solidFill>
                          <a:latin typeface="Arial" panose="020B0604020202020204" pitchFamily="34" charset="0"/>
                          <a:cs typeface="Arial" panose="020B0604020202020204" pitchFamily="34" charset="0"/>
                        </a:rPr>
                        <a:t>Sorption increases as pH increases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lumMod val="65000"/>
                              <a:lumOff val="35000"/>
                            </a:schemeClr>
                          </a:solidFill>
                          <a:latin typeface="Arial" panose="020B0604020202020204" pitchFamily="34" charset="0"/>
                          <a:cs typeface="Arial" panose="020B0604020202020204" pitchFamily="34" charset="0"/>
                        </a:rPr>
                        <a:t>pH, ORP, cation exchange capacity, ionic strength</a:t>
                      </a:r>
                    </a:p>
                    <a:p>
                      <a:endParaRPr lang="en-US" dirty="0">
                        <a:solidFill>
                          <a:schemeClr val="tx1">
                            <a:lumMod val="65000"/>
                            <a:lumOff val="35000"/>
                          </a:schemeClr>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47134549"/>
                  </a:ext>
                </a:extLst>
              </a:tr>
              <a:tr h="370840">
                <a:tc>
                  <a:txBody>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Sorption to organic matter</a:t>
                      </a:r>
                    </a:p>
                    <a:p>
                      <a:r>
                        <a:rPr lang="en-US" dirty="0">
                          <a:solidFill>
                            <a:schemeClr val="tx1">
                              <a:lumMod val="65000"/>
                              <a:lumOff val="35000"/>
                            </a:schemeClr>
                          </a:solidFill>
                          <a:latin typeface="Arial" panose="020B0604020202020204" pitchFamily="34" charset="0"/>
                          <a:cs typeface="Arial" panose="020B0604020202020204" pitchFamily="34" charset="0"/>
                        </a:rPr>
                        <a:t>Cr(III), Cr(VI), Co, Cu, Pb, Hg, Ni, V(IV), Zn</a:t>
                      </a:r>
                    </a:p>
                  </a:txBody>
                  <a:tcPr/>
                </a:tc>
                <a:tc>
                  <a:txBody>
                    <a:bodyPr/>
                    <a:lstStyle/>
                    <a:p>
                      <a:r>
                        <a:rPr lang="en-US" dirty="0">
                          <a:solidFill>
                            <a:schemeClr val="tx1">
                              <a:lumMod val="65000"/>
                              <a:lumOff val="35000"/>
                            </a:schemeClr>
                          </a:solidFill>
                          <a:latin typeface="Arial" panose="020B0604020202020204" pitchFamily="34" charset="0"/>
                          <a:cs typeface="Arial" panose="020B0604020202020204" pitchFamily="34" charset="0"/>
                        </a:rPr>
                        <a:t>Complexes with DOC may</a:t>
                      </a:r>
                      <a:br>
                        <a:rPr lang="en-US" dirty="0">
                          <a:solidFill>
                            <a:schemeClr val="tx1">
                              <a:lumMod val="65000"/>
                              <a:lumOff val="35000"/>
                            </a:schemeClr>
                          </a:solidFill>
                          <a:latin typeface="Arial" panose="020B0604020202020204" pitchFamily="34" charset="0"/>
                          <a:cs typeface="Arial" panose="020B0604020202020204" pitchFamily="34" charset="0"/>
                        </a:rPr>
                      </a:br>
                      <a:r>
                        <a:rPr lang="en-US" dirty="0">
                          <a:solidFill>
                            <a:schemeClr val="tx1">
                              <a:lumMod val="65000"/>
                              <a:lumOff val="35000"/>
                            </a:schemeClr>
                          </a:solidFill>
                          <a:latin typeface="Arial" panose="020B0604020202020204" pitchFamily="34" charset="0"/>
                          <a:cs typeface="Arial" panose="020B0604020202020204" pitchFamily="34" charset="0"/>
                        </a:rPr>
                        <a:t>increase transport</a:t>
                      </a:r>
                    </a:p>
                  </a:txBody>
                  <a:tcPr/>
                </a:tc>
                <a:tc>
                  <a:txBody>
                    <a:bodyPr/>
                    <a:lstStyle/>
                    <a:p>
                      <a:r>
                        <a:rPr lang="en-US" dirty="0">
                          <a:solidFill>
                            <a:schemeClr val="tx1">
                              <a:lumMod val="65000"/>
                              <a:lumOff val="35000"/>
                            </a:schemeClr>
                          </a:solidFill>
                          <a:latin typeface="Arial" panose="020B0604020202020204" pitchFamily="34" charset="0"/>
                          <a:cs typeface="Arial" panose="020B0604020202020204" pitchFamily="34" charset="0"/>
                        </a:rPr>
                        <a:t>DOC, total organic matter, constituent concentration from filtered and unfiltered samples</a:t>
                      </a:r>
                    </a:p>
                  </a:txBody>
                  <a:tcPr/>
                </a:tc>
                <a:extLst>
                  <a:ext uri="{0D108BD9-81ED-4DB2-BD59-A6C34878D82A}">
                    <a16:rowId xmlns:a16="http://schemas.microsoft.com/office/drawing/2014/main" val="3523057584"/>
                  </a:ext>
                </a:extLst>
              </a:tr>
            </a:tbl>
          </a:graphicData>
        </a:graphic>
      </p:graphicFrame>
      <p:sp>
        <p:nvSpPr>
          <p:cNvPr id="9" name="TextBox 8">
            <a:extLst>
              <a:ext uri="{FF2B5EF4-FFF2-40B4-BE49-F238E27FC236}">
                <a16:creationId xmlns:a16="http://schemas.microsoft.com/office/drawing/2014/main" id="{86F0DD3F-85C9-060B-6835-49997DA0F554}"/>
              </a:ext>
            </a:extLst>
          </p:cNvPr>
          <p:cNvSpPr txBox="1"/>
          <p:nvPr/>
        </p:nvSpPr>
        <p:spPr>
          <a:xfrm>
            <a:off x="6902075" y="5440480"/>
            <a:ext cx="4652058" cy="307777"/>
          </a:xfrm>
          <a:prstGeom prst="rect">
            <a:avLst/>
          </a:prstGeom>
          <a:noFill/>
        </p:spPr>
        <p:txBody>
          <a:bodyPr wrap="square" rtlCol="0">
            <a:spAutoFit/>
          </a:bodyPr>
          <a:lstStyle/>
          <a:p>
            <a:pPr algn="r"/>
            <a:r>
              <a:rPr lang="en-US" sz="1400" dirty="0">
                <a:solidFill>
                  <a:schemeClr val="bg2">
                    <a:lumMod val="50000"/>
                  </a:schemeClr>
                </a:solidFill>
                <a:latin typeface="Arial Narrow" panose="020B0604020202020204" pitchFamily="34" charset="0"/>
                <a:cs typeface="Arial Narrow" panose="020B0604020202020204" pitchFamily="34" charset="0"/>
              </a:rPr>
              <a:t>(ITRC 2015)</a:t>
            </a:r>
          </a:p>
        </p:txBody>
      </p:sp>
      <p:sp>
        <p:nvSpPr>
          <p:cNvPr id="3" name="TextBox 2">
            <a:extLst>
              <a:ext uri="{FF2B5EF4-FFF2-40B4-BE49-F238E27FC236}">
                <a16:creationId xmlns:a16="http://schemas.microsoft.com/office/drawing/2014/main" id="{12C361D8-D089-E127-C622-3F50BACE1A57}"/>
              </a:ext>
            </a:extLst>
          </p:cNvPr>
          <p:cNvSpPr txBox="1"/>
          <p:nvPr/>
        </p:nvSpPr>
        <p:spPr>
          <a:xfrm>
            <a:off x="429768" y="6275903"/>
            <a:ext cx="4329045" cy="307777"/>
          </a:xfrm>
          <a:prstGeom prst="rect">
            <a:avLst/>
          </a:prstGeom>
          <a:noFill/>
        </p:spPr>
        <p:txBody>
          <a:bodyPr wrap="square" rtlCol="0">
            <a:spAutoFit/>
          </a:bodyPr>
          <a:lstStyle/>
          <a:p>
            <a:r>
              <a:rPr lang="en-US" sz="1400" dirty="0">
                <a:solidFill>
                  <a:schemeClr val="tx1">
                    <a:lumMod val="75000"/>
                    <a:lumOff val="25000"/>
                  </a:schemeClr>
                </a:solidFill>
              </a:rPr>
              <a:t>DOC: dissolved organic carbon</a:t>
            </a:r>
          </a:p>
        </p:txBody>
      </p:sp>
    </p:spTree>
    <p:extLst>
      <p:ext uri="{BB962C8B-B14F-4D97-AF65-F5344CB8AC3E}">
        <p14:creationId xmlns:p14="http://schemas.microsoft.com/office/powerpoint/2010/main" val="26107357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213D1-5ECD-F908-693D-02DD6D8B1D31}"/>
              </a:ext>
            </a:extLst>
          </p:cNvPr>
          <p:cNvSpPr>
            <a:spLocks noGrp="1"/>
          </p:cNvSpPr>
          <p:nvPr>
            <p:ph type="title"/>
          </p:nvPr>
        </p:nvSpPr>
        <p:spPr>
          <a:xfrm>
            <a:off x="1212761" y="314905"/>
            <a:ext cx="9979114" cy="549275"/>
          </a:xfrm>
        </p:spPr>
        <p:txBody>
          <a:bodyPr/>
          <a:lstStyle/>
          <a:p>
            <a:r>
              <a:rPr lang="en-US" dirty="0"/>
              <a:t>Metals and Attenuation Type: Precipitation</a:t>
            </a:r>
          </a:p>
        </p:txBody>
      </p:sp>
      <p:sp>
        <p:nvSpPr>
          <p:cNvPr id="5" name="Slide Number Placeholder 4">
            <a:extLst>
              <a:ext uri="{FF2B5EF4-FFF2-40B4-BE49-F238E27FC236}">
                <a16:creationId xmlns:a16="http://schemas.microsoft.com/office/drawing/2014/main" id="{F0740517-EA0A-7D17-EA7D-857B5BAC8C1B}"/>
              </a:ext>
            </a:extLst>
          </p:cNvPr>
          <p:cNvSpPr>
            <a:spLocks noGrp="1"/>
          </p:cNvSpPr>
          <p:nvPr>
            <p:ph type="sldNum" sz="quarter" idx="12"/>
          </p:nvPr>
        </p:nvSpPr>
        <p:spPr/>
        <p:txBody>
          <a:bodyPr/>
          <a:lstStyle/>
          <a:p>
            <a:fld id="{E130FD56-1AA9-EE4C-9ADF-6D63C47D8FD2}" type="slidenum">
              <a:rPr lang="en-US" smtClean="0"/>
              <a:t>33</a:t>
            </a:fld>
            <a:endParaRPr lang="en-US"/>
          </a:p>
        </p:txBody>
      </p:sp>
      <p:sp>
        <p:nvSpPr>
          <p:cNvPr id="6" name="Text Placeholder 5">
            <a:extLst>
              <a:ext uri="{FF2B5EF4-FFF2-40B4-BE49-F238E27FC236}">
                <a16:creationId xmlns:a16="http://schemas.microsoft.com/office/drawing/2014/main" id="{8C47C1B3-63D7-0A5F-1144-68A362AD5C1F}"/>
              </a:ext>
            </a:extLst>
          </p:cNvPr>
          <p:cNvSpPr>
            <a:spLocks noGrp="1"/>
          </p:cNvSpPr>
          <p:nvPr>
            <p:ph type="body" sz="quarter" idx="13"/>
          </p:nvPr>
        </p:nvSpPr>
        <p:spPr/>
        <p:txBody>
          <a:bodyPr>
            <a:noAutofit/>
          </a:bodyPr>
          <a:lstStyle/>
          <a:p>
            <a:r>
              <a:rPr lang="en-US" sz="1400" dirty="0"/>
              <a:t>Key Chemistry</a:t>
            </a:r>
          </a:p>
        </p:txBody>
      </p:sp>
      <p:graphicFrame>
        <p:nvGraphicFramePr>
          <p:cNvPr id="8" name="Table 12">
            <a:extLst>
              <a:ext uri="{FF2B5EF4-FFF2-40B4-BE49-F238E27FC236}">
                <a16:creationId xmlns:a16="http://schemas.microsoft.com/office/drawing/2014/main" id="{26FF1DC6-7576-6ABF-B666-0A181C3D1654}"/>
              </a:ext>
            </a:extLst>
          </p:cNvPr>
          <p:cNvGraphicFramePr>
            <a:graphicFrameLocks/>
          </p:cNvGraphicFramePr>
          <p:nvPr>
            <p:extLst>
              <p:ext uri="{D42A27DB-BD31-4B8C-83A1-F6EECF244321}">
                <p14:modId xmlns:p14="http://schemas.microsoft.com/office/powerpoint/2010/main" val="2216364276"/>
              </p:ext>
            </p:extLst>
          </p:nvPr>
        </p:nvGraphicFramePr>
        <p:xfrm>
          <a:off x="706733" y="1526830"/>
          <a:ext cx="10778534" cy="3906520"/>
        </p:xfrm>
        <a:graphic>
          <a:graphicData uri="http://schemas.openxmlformats.org/drawingml/2006/table">
            <a:tbl>
              <a:tblPr firstRow="1" bandRow="1">
                <a:tableStyleId>{7DF18680-E054-41AD-8BC1-D1AEF772440D}</a:tableStyleId>
              </a:tblPr>
              <a:tblGrid>
                <a:gridCol w="3659979">
                  <a:extLst>
                    <a:ext uri="{9D8B030D-6E8A-4147-A177-3AD203B41FA5}">
                      <a16:colId xmlns:a16="http://schemas.microsoft.com/office/drawing/2014/main" val="3544315316"/>
                    </a:ext>
                  </a:extLst>
                </a:gridCol>
                <a:gridCol w="4050891">
                  <a:extLst>
                    <a:ext uri="{9D8B030D-6E8A-4147-A177-3AD203B41FA5}">
                      <a16:colId xmlns:a16="http://schemas.microsoft.com/office/drawing/2014/main" val="966780022"/>
                    </a:ext>
                  </a:extLst>
                </a:gridCol>
                <a:gridCol w="3067664">
                  <a:extLst>
                    <a:ext uri="{9D8B030D-6E8A-4147-A177-3AD203B41FA5}">
                      <a16:colId xmlns:a16="http://schemas.microsoft.com/office/drawing/2014/main" val="2423126552"/>
                    </a:ext>
                  </a:extLst>
                </a:gridCol>
              </a:tblGrid>
              <a:tr h="370840">
                <a:tc>
                  <a:txBody>
                    <a:bodyPr/>
                    <a:lstStyle/>
                    <a:p>
                      <a:r>
                        <a:rPr lang="en-US" sz="1600" dirty="0">
                          <a:latin typeface="Arial" panose="020B0604020202020204" pitchFamily="34" charset="0"/>
                          <a:cs typeface="Arial" panose="020B0604020202020204" pitchFamily="34" charset="0"/>
                        </a:rPr>
                        <a:t>Inorganic and Attenuation Type</a:t>
                      </a:r>
                    </a:p>
                  </a:txBody>
                  <a:tcPr/>
                </a:tc>
                <a:tc>
                  <a:txBody>
                    <a:bodyPr/>
                    <a:lstStyle/>
                    <a:p>
                      <a:r>
                        <a:rPr lang="en-US" sz="1600" dirty="0">
                          <a:latin typeface="Arial" panose="020B0604020202020204" pitchFamily="34" charset="0"/>
                          <a:cs typeface="Arial" panose="020B0604020202020204" pitchFamily="34" charset="0"/>
                        </a:rPr>
                        <a:t>Attenuation Pathway</a:t>
                      </a:r>
                    </a:p>
                  </a:txBody>
                  <a:tcPr/>
                </a:tc>
                <a:tc>
                  <a:txBody>
                    <a:bodyPr/>
                    <a:lstStyle/>
                    <a:p>
                      <a:r>
                        <a:rPr lang="en-US" sz="1600" dirty="0">
                          <a:latin typeface="Arial" panose="020B0604020202020204" pitchFamily="34" charset="0"/>
                          <a:cs typeface="Arial" panose="020B0604020202020204" pitchFamily="34" charset="0"/>
                        </a:rPr>
                        <a:t>Parameters to Monitor</a:t>
                      </a:r>
                    </a:p>
                  </a:txBody>
                  <a:tcPr/>
                </a:tc>
                <a:extLst>
                  <a:ext uri="{0D108BD9-81ED-4DB2-BD59-A6C34878D82A}">
                    <a16:rowId xmlns:a16="http://schemas.microsoft.com/office/drawing/2014/main" val="1938831011"/>
                  </a:ext>
                </a:extLst>
              </a:tr>
              <a:tr h="370840">
                <a:tc>
                  <a:txBody>
                    <a:bodyPr/>
                    <a:lstStyle/>
                    <a:p>
                      <a:r>
                        <a:rPr lang="en-US" sz="1600" b="1" dirty="0">
                          <a:solidFill>
                            <a:schemeClr val="tx1">
                              <a:lumMod val="65000"/>
                              <a:lumOff val="35000"/>
                            </a:schemeClr>
                          </a:solidFill>
                          <a:latin typeface="Arial" panose="020B0604020202020204" pitchFamily="34" charset="0"/>
                          <a:cs typeface="Arial" panose="020B0604020202020204" pitchFamily="34" charset="0"/>
                        </a:rPr>
                        <a:t>Precipitation as or with oxides, sorption to oxides</a:t>
                      </a:r>
                    </a:p>
                    <a:p>
                      <a:r>
                        <a:rPr lang="en-US" sz="1600" dirty="0">
                          <a:solidFill>
                            <a:schemeClr val="tx1">
                              <a:lumMod val="65000"/>
                              <a:lumOff val="35000"/>
                            </a:schemeClr>
                          </a:solidFill>
                          <a:latin typeface="Arial" panose="020B0604020202020204" pitchFamily="34" charset="0"/>
                          <a:cs typeface="Arial" panose="020B0604020202020204" pitchFamily="34" charset="0"/>
                        </a:rPr>
                        <a:t>Sb, As, Cd, Cr(III), Co, Cu, Fe, Pb, Mn, Hg, Mo, Ni, Ra, Se, Tl, V, Zn</a:t>
                      </a:r>
                    </a:p>
                  </a:txBody>
                  <a:tcPr/>
                </a:tc>
                <a:tc>
                  <a:txBody>
                    <a:bodyPr/>
                    <a:lstStyle/>
                    <a:p>
                      <a:pPr marL="225425" indent="-225425">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Favored in </a:t>
                      </a:r>
                      <a:r>
                        <a:rPr lang="en-US" sz="1600" dirty="0" err="1">
                          <a:solidFill>
                            <a:schemeClr val="tx1">
                              <a:lumMod val="65000"/>
                              <a:lumOff val="35000"/>
                            </a:schemeClr>
                          </a:solidFill>
                          <a:latin typeface="Arial" panose="020B0604020202020204" pitchFamily="34" charset="0"/>
                          <a:cs typeface="Arial" panose="020B0604020202020204" pitchFamily="34" charset="0"/>
                        </a:rPr>
                        <a:t>oxic</a:t>
                      </a:r>
                      <a:r>
                        <a:rPr lang="en-US" sz="1600" dirty="0">
                          <a:solidFill>
                            <a:schemeClr val="tx1">
                              <a:lumMod val="65000"/>
                              <a:lumOff val="35000"/>
                            </a:schemeClr>
                          </a:solidFill>
                          <a:latin typeface="Arial" panose="020B0604020202020204" pitchFamily="34" charset="0"/>
                          <a:cs typeface="Arial" panose="020B0604020202020204" pitchFamily="34" charset="0"/>
                        </a:rPr>
                        <a:t> conditions</a:t>
                      </a:r>
                    </a:p>
                    <a:p>
                      <a:pPr marL="225425" indent="-225425">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Mineralogy influences sorption capacity</a:t>
                      </a:r>
                    </a:p>
                    <a:p>
                      <a:pPr marL="225425" indent="-225425">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Decrease in pH/shift from </a:t>
                      </a:r>
                      <a:r>
                        <a:rPr lang="en-US" sz="1600" dirty="0" err="1">
                          <a:solidFill>
                            <a:schemeClr val="tx1">
                              <a:lumMod val="65000"/>
                              <a:lumOff val="35000"/>
                            </a:schemeClr>
                          </a:solidFill>
                          <a:latin typeface="Arial" panose="020B0604020202020204" pitchFamily="34" charset="0"/>
                          <a:cs typeface="Arial" panose="020B0604020202020204" pitchFamily="34" charset="0"/>
                        </a:rPr>
                        <a:t>oxic</a:t>
                      </a:r>
                      <a:r>
                        <a:rPr lang="en-US" sz="1600" dirty="0">
                          <a:solidFill>
                            <a:schemeClr val="tx1">
                              <a:lumMod val="65000"/>
                              <a:lumOff val="35000"/>
                            </a:schemeClr>
                          </a:solidFill>
                          <a:latin typeface="Arial" panose="020B0604020202020204" pitchFamily="34" charset="0"/>
                          <a:cs typeface="Arial" panose="020B0604020202020204" pitchFamily="34" charset="0"/>
                        </a:rPr>
                        <a:t> to reducing may remobilize</a:t>
                      </a:r>
                    </a:p>
                  </a:txBody>
                  <a:tcPr/>
                </a:tc>
                <a:tc>
                  <a:txBody>
                    <a:bodyPr/>
                    <a:lstStyle/>
                    <a:p>
                      <a:r>
                        <a:rPr lang="en-US" sz="1600" dirty="0">
                          <a:solidFill>
                            <a:schemeClr val="tx1">
                              <a:lumMod val="65000"/>
                              <a:lumOff val="35000"/>
                            </a:schemeClr>
                          </a:solidFill>
                          <a:latin typeface="Arial" panose="020B0604020202020204" pitchFamily="34" charset="0"/>
                          <a:cs typeface="Arial" panose="020B0604020202020204" pitchFamily="34" charset="0"/>
                        </a:rPr>
                        <a:t>pH, ORP, DO, solid-phase mineralogy, concentration of precipitant, DOC, total and dissolved iron and manganese</a:t>
                      </a:r>
                    </a:p>
                  </a:txBody>
                  <a:tcPr/>
                </a:tc>
                <a:extLst>
                  <a:ext uri="{0D108BD9-81ED-4DB2-BD59-A6C34878D82A}">
                    <a16:rowId xmlns:a16="http://schemas.microsoft.com/office/drawing/2014/main" val="1429715168"/>
                  </a:ext>
                </a:extLst>
              </a:tr>
              <a:tr h="370840">
                <a:tc>
                  <a:txBody>
                    <a:bodyPr/>
                    <a:lstStyle/>
                    <a:p>
                      <a:r>
                        <a:rPr lang="en-US" sz="1600" b="1" dirty="0">
                          <a:solidFill>
                            <a:schemeClr val="tx1">
                              <a:lumMod val="65000"/>
                              <a:lumOff val="35000"/>
                            </a:schemeClr>
                          </a:solidFill>
                          <a:latin typeface="Arial" panose="020B0604020202020204" pitchFamily="34" charset="0"/>
                          <a:cs typeface="Arial" panose="020B0604020202020204" pitchFamily="34" charset="0"/>
                        </a:rPr>
                        <a:t>Precipitation as or with sulfides, sorption to sulfides</a:t>
                      </a:r>
                    </a:p>
                    <a:p>
                      <a:r>
                        <a:rPr lang="en-US" sz="1600" dirty="0">
                          <a:solidFill>
                            <a:schemeClr val="tx1">
                              <a:lumMod val="65000"/>
                              <a:lumOff val="35000"/>
                            </a:schemeClr>
                          </a:solidFill>
                          <a:latin typeface="Arial" panose="020B0604020202020204" pitchFamily="34" charset="0"/>
                          <a:cs typeface="Arial" panose="020B0604020202020204" pitchFamily="34" charset="0"/>
                        </a:rPr>
                        <a:t>Sb, As, Cd, Cr(III), Co, Cu, Fe, Pb, Hg, Mo, Ni, Se, Zn</a:t>
                      </a:r>
                    </a:p>
                  </a:txBody>
                  <a:tcPr/>
                </a:tc>
                <a:tc>
                  <a:txBody>
                    <a:bodyPr/>
                    <a:lstStyle/>
                    <a:p>
                      <a:pPr marL="225425" indent="-225425" algn="l" defTabSz="914400" rtl="0" eaLnBrk="1" latinLnBrk="0" hangingPunct="1">
                        <a:buFont typeface="Arial" panose="020B0604020202020204" pitchFamily="34" charset="0"/>
                        <a:buChar char="•"/>
                      </a:pPr>
                      <a:r>
                        <a:rPr lang="en-US" sz="1600" kern="1200" dirty="0">
                          <a:solidFill>
                            <a:schemeClr val="tx1">
                              <a:lumMod val="65000"/>
                              <a:lumOff val="35000"/>
                            </a:schemeClr>
                          </a:solidFill>
                          <a:latin typeface="Arial" panose="020B0604020202020204" pitchFamily="34" charset="0"/>
                          <a:ea typeface="+mn-ea"/>
                          <a:cs typeface="Arial" panose="020B0604020202020204" pitchFamily="34" charset="0"/>
                        </a:rPr>
                        <a:t>Favored in reducing conditions when sulfide present</a:t>
                      </a:r>
                    </a:p>
                    <a:p>
                      <a:pPr marL="225425" indent="-225425" algn="l" defTabSz="914400" rtl="0" eaLnBrk="1" latinLnBrk="0" hangingPunct="1">
                        <a:buFont typeface="Arial" panose="020B0604020202020204" pitchFamily="34" charset="0"/>
                        <a:buChar char="•"/>
                      </a:pPr>
                      <a:r>
                        <a:rPr lang="en-US" sz="1600" kern="1200" dirty="0">
                          <a:solidFill>
                            <a:schemeClr val="tx1">
                              <a:lumMod val="65000"/>
                              <a:lumOff val="35000"/>
                            </a:schemeClr>
                          </a:solidFill>
                          <a:latin typeface="Arial" panose="020B0604020202020204" pitchFamily="34" charset="0"/>
                          <a:ea typeface="+mn-ea"/>
                          <a:cs typeface="Arial" panose="020B0604020202020204" pitchFamily="34" charset="0"/>
                        </a:rPr>
                        <a:t>Increase in pH/shift from reducing to </a:t>
                      </a:r>
                      <a:r>
                        <a:rPr lang="en-US" sz="1600" kern="1200" dirty="0" err="1">
                          <a:solidFill>
                            <a:schemeClr val="tx1">
                              <a:lumMod val="65000"/>
                              <a:lumOff val="35000"/>
                            </a:schemeClr>
                          </a:solidFill>
                          <a:latin typeface="Arial" panose="020B0604020202020204" pitchFamily="34" charset="0"/>
                          <a:ea typeface="+mn-ea"/>
                          <a:cs typeface="Arial" panose="020B0604020202020204" pitchFamily="34" charset="0"/>
                        </a:rPr>
                        <a:t>oxic</a:t>
                      </a:r>
                      <a:r>
                        <a:rPr lang="en-US" sz="1600" kern="1200" dirty="0">
                          <a:solidFill>
                            <a:schemeClr val="tx1">
                              <a:lumMod val="65000"/>
                              <a:lumOff val="35000"/>
                            </a:schemeClr>
                          </a:solidFill>
                          <a:latin typeface="Arial" panose="020B0604020202020204" pitchFamily="34" charset="0"/>
                          <a:ea typeface="+mn-ea"/>
                          <a:cs typeface="Arial" panose="020B0604020202020204" pitchFamily="34" charset="0"/>
                        </a:rPr>
                        <a:t> may remobilize</a:t>
                      </a:r>
                    </a:p>
                  </a:txBody>
                  <a:tcPr/>
                </a:tc>
                <a:tc>
                  <a:txBody>
                    <a:bodyPr/>
                    <a:lstStyle/>
                    <a:p>
                      <a:r>
                        <a:rPr lang="en-US" sz="1600" dirty="0">
                          <a:solidFill>
                            <a:schemeClr val="tx1">
                              <a:lumMod val="65000"/>
                              <a:lumOff val="35000"/>
                            </a:schemeClr>
                          </a:solidFill>
                          <a:latin typeface="Arial" panose="020B0604020202020204" pitchFamily="34" charset="0"/>
                          <a:cs typeface="Arial" panose="020B0604020202020204" pitchFamily="34" charset="0"/>
                        </a:rPr>
                        <a:t>pH, ORP, DO, solid-phase mineralogy, dissolved sulfide and sulfate concentration, DOC</a:t>
                      </a:r>
                    </a:p>
                  </a:txBody>
                  <a:tcPr/>
                </a:tc>
                <a:extLst>
                  <a:ext uri="{0D108BD9-81ED-4DB2-BD59-A6C34878D82A}">
                    <a16:rowId xmlns:a16="http://schemas.microsoft.com/office/drawing/2014/main" val="542666881"/>
                  </a:ext>
                </a:extLst>
              </a:tr>
              <a:tr h="370840">
                <a:tc>
                  <a:txBody>
                    <a:bodyPr/>
                    <a:lstStyle/>
                    <a:p>
                      <a:r>
                        <a:rPr lang="en-US" sz="1600" b="1" dirty="0">
                          <a:solidFill>
                            <a:schemeClr val="tx1">
                              <a:lumMod val="65000"/>
                              <a:lumOff val="35000"/>
                            </a:schemeClr>
                          </a:solidFill>
                          <a:latin typeface="Arial" panose="020B0604020202020204" pitchFamily="34" charset="0"/>
                          <a:cs typeface="Arial" panose="020B0604020202020204" pitchFamily="34" charset="0"/>
                        </a:rPr>
                        <a:t>Precipitation as or with sulfates</a:t>
                      </a:r>
                    </a:p>
                    <a:p>
                      <a:r>
                        <a:rPr lang="en-US" sz="1600" dirty="0">
                          <a:solidFill>
                            <a:schemeClr val="tx1">
                              <a:lumMod val="65000"/>
                              <a:lumOff val="35000"/>
                            </a:schemeClr>
                          </a:solidFill>
                          <a:latin typeface="Arial" panose="020B0604020202020204" pitchFamily="34" charset="0"/>
                          <a:cs typeface="Arial" panose="020B0604020202020204" pitchFamily="34" charset="0"/>
                        </a:rPr>
                        <a:t>Ba, Pb, Ra</a:t>
                      </a:r>
                    </a:p>
                  </a:txBody>
                  <a:tcPr/>
                </a:tc>
                <a:tc>
                  <a:txBody>
                    <a:bodyPr/>
                    <a:lstStyle/>
                    <a:p>
                      <a:pPr marL="225425" indent="-225425" algn="l" defTabSz="914400" rtl="0" eaLnBrk="1" latinLnBrk="0" hangingPunct="1">
                        <a:buFont typeface="Arial" panose="020B0604020202020204" pitchFamily="34" charset="0"/>
                        <a:buChar char="•"/>
                      </a:pPr>
                      <a:r>
                        <a:rPr lang="en-US" sz="1600" kern="1200" dirty="0">
                          <a:solidFill>
                            <a:schemeClr val="tx1">
                              <a:lumMod val="65000"/>
                              <a:lumOff val="35000"/>
                            </a:schemeClr>
                          </a:solidFill>
                          <a:latin typeface="Arial" panose="020B0604020202020204" pitchFamily="34" charset="0"/>
                          <a:ea typeface="+mn-ea"/>
                          <a:cs typeface="Arial" panose="020B0604020202020204" pitchFamily="34" charset="0"/>
                        </a:rPr>
                        <a:t>Shift from </a:t>
                      </a:r>
                      <a:r>
                        <a:rPr lang="en-US" sz="1600" kern="1200" dirty="0" err="1">
                          <a:solidFill>
                            <a:schemeClr val="tx1">
                              <a:lumMod val="65000"/>
                              <a:lumOff val="35000"/>
                            </a:schemeClr>
                          </a:solidFill>
                          <a:latin typeface="Arial" panose="020B0604020202020204" pitchFamily="34" charset="0"/>
                          <a:ea typeface="+mn-ea"/>
                          <a:cs typeface="Arial" panose="020B0604020202020204" pitchFamily="34" charset="0"/>
                        </a:rPr>
                        <a:t>oxic</a:t>
                      </a:r>
                      <a:r>
                        <a:rPr lang="en-US" sz="1600" kern="1200" dirty="0">
                          <a:solidFill>
                            <a:schemeClr val="tx1">
                              <a:lumMod val="65000"/>
                              <a:lumOff val="35000"/>
                            </a:schemeClr>
                          </a:solidFill>
                          <a:latin typeface="Arial" panose="020B0604020202020204" pitchFamily="34" charset="0"/>
                          <a:ea typeface="+mn-ea"/>
                          <a:cs typeface="Arial" panose="020B0604020202020204" pitchFamily="34" charset="0"/>
                        </a:rPr>
                        <a:t> to reducing</a:t>
                      </a:r>
                      <a:br>
                        <a:rPr lang="en-US" sz="1600" kern="1200" dirty="0">
                          <a:solidFill>
                            <a:schemeClr val="tx1">
                              <a:lumMod val="65000"/>
                              <a:lumOff val="35000"/>
                            </a:schemeClr>
                          </a:solidFill>
                          <a:latin typeface="Arial" panose="020B0604020202020204" pitchFamily="34" charset="0"/>
                          <a:ea typeface="+mn-ea"/>
                          <a:cs typeface="Arial" panose="020B0604020202020204" pitchFamily="34" charset="0"/>
                        </a:rPr>
                      </a:br>
                      <a:r>
                        <a:rPr lang="en-US" sz="1600" kern="1200" dirty="0">
                          <a:solidFill>
                            <a:schemeClr val="tx1">
                              <a:lumMod val="65000"/>
                              <a:lumOff val="35000"/>
                            </a:schemeClr>
                          </a:solidFill>
                          <a:latin typeface="Arial" panose="020B0604020202020204" pitchFamily="34" charset="0"/>
                          <a:ea typeface="+mn-ea"/>
                          <a:cs typeface="Arial" panose="020B0604020202020204" pitchFamily="34" charset="0"/>
                        </a:rPr>
                        <a:t>destabilizes sulfates</a:t>
                      </a:r>
                    </a:p>
                  </a:txBody>
                  <a:tcPr/>
                </a:tc>
                <a:tc>
                  <a:txBody>
                    <a:bodyPr/>
                    <a:lstStyle/>
                    <a:p>
                      <a:r>
                        <a:rPr lang="en-US" sz="1600" dirty="0">
                          <a:solidFill>
                            <a:schemeClr val="tx1">
                              <a:lumMod val="65000"/>
                              <a:lumOff val="35000"/>
                            </a:schemeClr>
                          </a:solidFill>
                          <a:latin typeface="Arial" panose="020B0604020202020204" pitchFamily="34" charset="0"/>
                          <a:cs typeface="Arial" panose="020B0604020202020204" pitchFamily="34" charset="0"/>
                        </a:rPr>
                        <a:t>pH, ORP, DO, sulfate concentration</a:t>
                      </a:r>
                    </a:p>
                  </a:txBody>
                  <a:tcPr/>
                </a:tc>
                <a:extLst>
                  <a:ext uri="{0D108BD9-81ED-4DB2-BD59-A6C34878D82A}">
                    <a16:rowId xmlns:a16="http://schemas.microsoft.com/office/drawing/2014/main" val="3747134549"/>
                  </a:ext>
                </a:extLst>
              </a:tr>
              <a:tr h="370840">
                <a:tc>
                  <a:txBody>
                    <a:bodyPr/>
                    <a:lstStyle/>
                    <a:p>
                      <a:r>
                        <a:rPr lang="en-US" sz="1600" b="1" dirty="0">
                          <a:solidFill>
                            <a:schemeClr val="tx1">
                              <a:lumMod val="65000"/>
                              <a:lumOff val="35000"/>
                            </a:schemeClr>
                          </a:solidFill>
                          <a:latin typeface="Arial" panose="020B0604020202020204" pitchFamily="34" charset="0"/>
                          <a:cs typeface="Arial" panose="020B0604020202020204" pitchFamily="34" charset="0"/>
                        </a:rPr>
                        <a:t>Precipitation as or with carbonates</a:t>
                      </a:r>
                    </a:p>
                    <a:p>
                      <a:r>
                        <a:rPr lang="en-US" sz="1600" dirty="0">
                          <a:solidFill>
                            <a:schemeClr val="tx1">
                              <a:lumMod val="65000"/>
                              <a:lumOff val="35000"/>
                            </a:schemeClr>
                          </a:solidFill>
                          <a:latin typeface="Arial" panose="020B0604020202020204" pitchFamily="34" charset="0"/>
                          <a:cs typeface="Arial" panose="020B0604020202020204" pitchFamily="34" charset="0"/>
                        </a:rPr>
                        <a:t>Ba, Cd, Ca, Co, Cu, Fe, Pb, Mn, Ni, Ra, Zn</a:t>
                      </a:r>
                    </a:p>
                  </a:txBody>
                  <a:tcPr/>
                </a:tc>
                <a:tc>
                  <a:txBody>
                    <a:bodyPr/>
                    <a:lstStyle/>
                    <a:p>
                      <a:pPr marL="225425" indent="-225425" algn="l" defTabSz="914400" rtl="0" eaLnBrk="1" latinLnBrk="0" hangingPunct="1">
                        <a:buFont typeface="Arial" panose="020B0604020202020204" pitchFamily="34" charset="0"/>
                        <a:buChar char="•"/>
                      </a:pPr>
                      <a:r>
                        <a:rPr lang="en-US" sz="1600" kern="1200" dirty="0">
                          <a:solidFill>
                            <a:schemeClr val="tx1">
                              <a:lumMod val="65000"/>
                              <a:lumOff val="35000"/>
                            </a:schemeClr>
                          </a:solidFill>
                          <a:latin typeface="Arial" panose="020B0604020202020204" pitchFamily="34" charset="0"/>
                          <a:ea typeface="+mn-ea"/>
                          <a:cs typeface="Arial" panose="020B0604020202020204" pitchFamily="34" charset="0"/>
                        </a:rPr>
                        <a:t>Precipitation favored pH 8–11</a:t>
                      </a:r>
                    </a:p>
                    <a:p>
                      <a:pPr marL="225425" indent="-225425" algn="l" defTabSz="914400" rtl="0" eaLnBrk="1" latinLnBrk="0" hangingPunct="1">
                        <a:buFont typeface="Arial" panose="020B0604020202020204" pitchFamily="34" charset="0"/>
                        <a:buChar char="•"/>
                      </a:pPr>
                      <a:r>
                        <a:rPr lang="en-US" sz="1600" kern="1200" dirty="0">
                          <a:solidFill>
                            <a:schemeClr val="tx1">
                              <a:lumMod val="65000"/>
                              <a:lumOff val="35000"/>
                            </a:schemeClr>
                          </a:solidFill>
                          <a:latin typeface="Arial" panose="020B0604020202020204" pitchFamily="34" charset="0"/>
                          <a:ea typeface="+mn-ea"/>
                          <a:cs typeface="Arial" panose="020B0604020202020204" pitchFamily="34" charset="0"/>
                        </a:rPr>
                        <a:t>Decreased pH and decreased alkalinity dissolve carbonates</a:t>
                      </a:r>
                    </a:p>
                  </a:txBody>
                  <a:tcPr/>
                </a:tc>
                <a:tc>
                  <a:txBody>
                    <a:bodyPr/>
                    <a:lstStyle/>
                    <a:p>
                      <a:r>
                        <a:rPr lang="en-US" sz="1600" dirty="0">
                          <a:solidFill>
                            <a:schemeClr val="tx1">
                              <a:lumMod val="65000"/>
                              <a:lumOff val="35000"/>
                            </a:schemeClr>
                          </a:solidFill>
                          <a:latin typeface="Arial" panose="020B0604020202020204" pitchFamily="34" charset="0"/>
                          <a:cs typeface="Arial" panose="020B0604020202020204" pitchFamily="34" charset="0"/>
                        </a:rPr>
                        <a:t>Alkalinity, pH</a:t>
                      </a:r>
                    </a:p>
                  </a:txBody>
                  <a:tcPr/>
                </a:tc>
                <a:extLst>
                  <a:ext uri="{0D108BD9-81ED-4DB2-BD59-A6C34878D82A}">
                    <a16:rowId xmlns:a16="http://schemas.microsoft.com/office/drawing/2014/main" val="3523057584"/>
                  </a:ext>
                </a:extLst>
              </a:tr>
            </a:tbl>
          </a:graphicData>
        </a:graphic>
      </p:graphicFrame>
      <p:sp>
        <p:nvSpPr>
          <p:cNvPr id="7" name="TextBox 6">
            <a:extLst>
              <a:ext uri="{FF2B5EF4-FFF2-40B4-BE49-F238E27FC236}">
                <a16:creationId xmlns:a16="http://schemas.microsoft.com/office/drawing/2014/main" id="{44DF359E-6627-2F4B-5A63-D3DF0C20C26F}"/>
              </a:ext>
            </a:extLst>
          </p:cNvPr>
          <p:cNvSpPr txBox="1"/>
          <p:nvPr/>
        </p:nvSpPr>
        <p:spPr>
          <a:xfrm>
            <a:off x="6833209" y="5466484"/>
            <a:ext cx="4652058" cy="307777"/>
          </a:xfrm>
          <a:prstGeom prst="rect">
            <a:avLst/>
          </a:prstGeom>
          <a:noFill/>
        </p:spPr>
        <p:txBody>
          <a:bodyPr wrap="square" rtlCol="0">
            <a:spAutoFit/>
          </a:bodyPr>
          <a:lstStyle/>
          <a:p>
            <a:pPr algn="r"/>
            <a:r>
              <a:rPr lang="en-US" sz="1400" dirty="0">
                <a:solidFill>
                  <a:schemeClr val="bg2">
                    <a:lumMod val="50000"/>
                  </a:schemeClr>
                </a:solidFill>
                <a:latin typeface="Arial Narrow" panose="020B0604020202020204" pitchFamily="34" charset="0"/>
                <a:cs typeface="Arial Narrow" panose="020B0604020202020204" pitchFamily="34" charset="0"/>
              </a:rPr>
              <a:t>(ITRC 2015)</a:t>
            </a:r>
          </a:p>
        </p:txBody>
      </p:sp>
      <p:sp>
        <p:nvSpPr>
          <p:cNvPr id="3" name="TextBox 2">
            <a:extLst>
              <a:ext uri="{FF2B5EF4-FFF2-40B4-BE49-F238E27FC236}">
                <a16:creationId xmlns:a16="http://schemas.microsoft.com/office/drawing/2014/main" id="{AC4FF15F-6E15-5DB2-FDB6-76175996F2CE}"/>
              </a:ext>
            </a:extLst>
          </p:cNvPr>
          <p:cNvSpPr txBox="1"/>
          <p:nvPr/>
        </p:nvSpPr>
        <p:spPr>
          <a:xfrm>
            <a:off x="458343" y="6263246"/>
            <a:ext cx="4329045" cy="307777"/>
          </a:xfrm>
          <a:prstGeom prst="rect">
            <a:avLst/>
          </a:prstGeom>
          <a:noFill/>
        </p:spPr>
        <p:txBody>
          <a:bodyPr wrap="square" rtlCol="0">
            <a:spAutoFit/>
          </a:bodyPr>
          <a:lstStyle/>
          <a:p>
            <a:r>
              <a:rPr lang="en-US" sz="1400" dirty="0">
                <a:solidFill>
                  <a:schemeClr val="tx1">
                    <a:lumMod val="75000"/>
                    <a:lumOff val="25000"/>
                  </a:schemeClr>
                </a:solidFill>
              </a:rPr>
              <a:t>DO: dissolved oxygen</a:t>
            </a:r>
          </a:p>
        </p:txBody>
      </p:sp>
    </p:spTree>
    <p:extLst>
      <p:ext uri="{BB962C8B-B14F-4D97-AF65-F5344CB8AC3E}">
        <p14:creationId xmlns:p14="http://schemas.microsoft.com/office/powerpoint/2010/main" val="27428844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0B735C-06E9-0529-301C-AA99C4D5FE9A}"/>
              </a:ext>
            </a:extLst>
          </p:cNvPr>
          <p:cNvSpPr>
            <a:spLocks noGrp="1"/>
          </p:cNvSpPr>
          <p:nvPr>
            <p:ph type="title"/>
          </p:nvPr>
        </p:nvSpPr>
        <p:spPr/>
        <p:txBody>
          <a:bodyPr/>
          <a:lstStyle/>
          <a:p>
            <a:r>
              <a:rPr lang="en-US" dirty="0"/>
              <a:t>Chemical Reactions and Forms</a:t>
            </a:r>
          </a:p>
        </p:txBody>
      </p:sp>
      <p:sp>
        <p:nvSpPr>
          <p:cNvPr id="5" name="Slide Number Placeholder 4">
            <a:extLst>
              <a:ext uri="{FF2B5EF4-FFF2-40B4-BE49-F238E27FC236}">
                <a16:creationId xmlns:a16="http://schemas.microsoft.com/office/drawing/2014/main" id="{4E0B6941-A128-B92C-2623-7FE9F92E1AD8}"/>
              </a:ext>
            </a:extLst>
          </p:cNvPr>
          <p:cNvSpPr>
            <a:spLocks noGrp="1"/>
          </p:cNvSpPr>
          <p:nvPr>
            <p:ph type="sldNum" sz="quarter" idx="12"/>
          </p:nvPr>
        </p:nvSpPr>
        <p:spPr/>
        <p:txBody>
          <a:bodyPr/>
          <a:lstStyle/>
          <a:p>
            <a:fld id="{E130FD56-1AA9-EE4C-9ADF-6D63C47D8FD2}" type="slidenum">
              <a:rPr lang="en-US" smtClean="0"/>
              <a:t>34</a:t>
            </a:fld>
            <a:endParaRPr lang="en-US"/>
          </a:p>
        </p:txBody>
      </p:sp>
      <p:sp>
        <p:nvSpPr>
          <p:cNvPr id="2" name="Text Placeholder 1">
            <a:extLst>
              <a:ext uri="{FF2B5EF4-FFF2-40B4-BE49-F238E27FC236}">
                <a16:creationId xmlns:a16="http://schemas.microsoft.com/office/drawing/2014/main" id="{37A302D1-985A-0F6C-0187-9BBD70066E7A}"/>
              </a:ext>
            </a:extLst>
          </p:cNvPr>
          <p:cNvSpPr>
            <a:spLocks noGrp="1"/>
          </p:cNvSpPr>
          <p:nvPr>
            <p:ph type="body" sz="quarter" idx="13"/>
          </p:nvPr>
        </p:nvSpPr>
        <p:spPr/>
        <p:txBody>
          <a:bodyPr>
            <a:noAutofit/>
          </a:bodyPr>
          <a:lstStyle/>
          <a:p>
            <a:r>
              <a:rPr lang="en-US" sz="1400" dirty="0"/>
              <a:t>Key Chemistry</a:t>
            </a:r>
          </a:p>
        </p:txBody>
      </p:sp>
      <p:grpSp>
        <p:nvGrpSpPr>
          <p:cNvPr id="4" name="Group 3">
            <a:extLst>
              <a:ext uri="{FF2B5EF4-FFF2-40B4-BE49-F238E27FC236}">
                <a16:creationId xmlns:a16="http://schemas.microsoft.com/office/drawing/2014/main" id="{46CEA4E3-7431-AB91-18C4-2DA5AFFB11AD}"/>
              </a:ext>
            </a:extLst>
          </p:cNvPr>
          <p:cNvGrpSpPr/>
          <p:nvPr/>
        </p:nvGrpSpPr>
        <p:grpSpPr>
          <a:xfrm>
            <a:off x="1881113" y="1753091"/>
            <a:ext cx="6751438" cy="3356137"/>
            <a:chOff x="2210722" y="1899476"/>
            <a:chExt cx="6751438" cy="3356137"/>
          </a:xfrm>
        </p:grpSpPr>
        <p:sp>
          <p:nvSpPr>
            <p:cNvPr id="7" name="Rectangle 6">
              <a:extLst>
                <a:ext uri="{FF2B5EF4-FFF2-40B4-BE49-F238E27FC236}">
                  <a16:creationId xmlns:a16="http://schemas.microsoft.com/office/drawing/2014/main" id="{9686DF48-081B-9720-95DE-B3BD8566D313}"/>
                </a:ext>
              </a:extLst>
            </p:cNvPr>
            <p:cNvSpPr/>
            <p:nvPr/>
          </p:nvSpPr>
          <p:spPr>
            <a:xfrm>
              <a:off x="4950082" y="3300012"/>
              <a:ext cx="2582119" cy="549275"/>
            </a:xfrm>
            <a:prstGeom prst="rect">
              <a:avLst/>
            </a:prstGeom>
            <a:solidFill>
              <a:schemeClr val="accent2">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Free Metal</a:t>
              </a:r>
            </a:p>
          </p:txBody>
        </p:sp>
        <p:sp>
          <p:nvSpPr>
            <p:cNvPr id="8" name="Rectangle 7">
              <a:extLst>
                <a:ext uri="{FF2B5EF4-FFF2-40B4-BE49-F238E27FC236}">
                  <a16:creationId xmlns:a16="http://schemas.microsoft.com/office/drawing/2014/main" id="{FA617375-E14B-BF1A-8C78-8E7E34C97413}"/>
                </a:ext>
              </a:extLst>
            </p:cNvPr>
            <p:cNvSpPr/>
            <p:nvPr/>
          </p:nvSpPr>
          <p:spPr>
            <a:xfrm>
              <a:off x="6380041" y="1899476"/>
              <a:ext cx="2582119" cy="752353"/>
            </a:xfrm>
            <a:prstGeom prst="rect">
              <a:avLst/>
            </a:prstGeom>
            <a:solidFill>
              <a:srgbClr val="0A98D5">
                <a:alpha val="75000"/>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Dissolved Organic Complexes</a:t>
              </a:r>
            </a:p>
          </p:txBody>
        </p:sp>
        <p:sp>
          <p:nvSpPr>
            <p:cNvPr id="9" name="Rectangle 8">
              <a:extLst>
                <a:ext uri="{FF2B5EF4-FFF2-40B4-BE49-F238E27FC236}">
                  <a16:creationId xmlns:a16="http://schemas.microsoft.com/office/drawing/2014/main" id="{793F51C9-258A-A7D6-240D-F8974A034AE1}"/>
                </a:ext>
              </a:extLst>
            </p:cNvPr>
            <p:cNvSpPr/>
            <p:nvPr/>
          </p:nvSpPr>
          <p:spPr>
            <a:xfrm>
              <a:off x="3520122" y="1899476"/>
              <a:ext cx="2582119" cy="752353"/>
            </a:xfrm>
            <a:prstGeom prst="rect">
              <a:avLst/>
            </a:prstGeom>
            <a:solidFill>
              <a:srgbClr val="0A98D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Dissolved Inorganic Complexes</a:t>
              </a:r>
            </a:p>
          </p:txBody>
        </p:sp>
        <p:sp>
          <p:nvSpPr>
            <p:cNvPr id="10" name="Rectangle 9">
              <a:extLst>
                <a:ext uri="{FF2B5EF4-FFF2-40B4-BE49-F238E27FC236}">
                  <a16:creationId xmlns:a16="http://schemas.microsoft.com/office/drawing/2014/main" id="{1D69AB1F-CB72-84C5-3DE7-97A136B30C25}"/>
                </a:ext>
              </a:extLst>
            </p:cNvPr>
            <p:cNvSpPr/>
            <p:nvPr/>
          </p:nvSpPr>
          <p:spPr>
            <a:xfrm>
              <a:off x="6380041" y="4503260"/>
              <a:ext cx="2582119" cy="752353"/>
            </a:xfrm>
            <a:prstGeom prst="rect">
              <a:avLst/>
            </a:prstGeom>
            <a:solidFill>
              <a:srgbClr val="00499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Adsorbates</a:t>
              </a:r>
            </a:p>
          </p:txBody>
        </p:sp>
        <p:sp>
          <p:nvSpPr>
            <p:cNvPr id="11" name="Rectangle 10">
              <a:extLst>
                <a:ext uri="{FF2B5EF4-FFF2-40B4-BE49-F238E27FC236}">
                  <a16:creationId xmlns:a16="http://schemas.microsoft.com/office/drawing/2014/main" id="{6A9EEFD0-2EE6-7C0B-808F-BB6F19EC1FB5}"/>
                </a:ext>
              </a:extLst>
            </p:cNvPr>
            <p:cNvSpPr/>
            <p:nvPr/>
          </p:nvSpPr>
          <p:spPr>
            <a:xfrm>
              <a:off x="3520122" y="4503260"/>
              <a:ext cx="2582119" cy="752353"/>
            </a:xfrm>
            <a:prstGeom prst="rect">
              <a:avLst/>
            </a:prstGeom>
            <a:solidFill>
              <a:schemeClr val="bg1">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Precipitates and</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Co-precipitates</a:t>
              </a:r>
            </a:p>
          </p:txBody>
        </p:sp>
        <p:sp>
          <p:nvSpPr>
            <p:cNvPr id="13" name="TextBox 12">
              <a:extLst>
                <a:ext uri="{FF2B5EF4-FFF2-40B4-BE49-F238E27FC236}">
                  <a16:creationId xmlns:a16="http://schemas.microsoft.com/office/drawing/2014/main" id="{7A8DF866-32FB-0982-C3E5-1591436C6A69}"/>
                </a:ext>
              </a:extLst>
            </p:cNvPr>
            <p:cNvSpPr txBox="1"/>
            <p:nvPr/>
          </p:nvSpPr>
          <p:spPr>
            <a:xfrm rot="16200000">
              <a:off x="1802918" y="2689715"/>
              <a:ext cx="1184940" cy="369332"/>
            </a:xfrm>
            <a:prstGeom prst="rect">
              <a:avLst/>
            </a:prstGeom>
            <a:noFill/>
          </p:spPr>
          <p:txBody>
            <a:bodyPr wrap="none" rtlCol="0">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Dissolved</a:t>
              </a:r>
            </a:p>
          </p:txBody>
        </p:sp>
        <p:sp>
          <p:nvSpPr>
            <p:cNvPr id="14" name="TextBox 13">
              <a:extLst>
                <a:ext uri="{FF2B5EF4-FFF2-40B4-BE49-F238E27FC236}">
                  <a16:creationId xmlns:a16="http://schemas.microsoft.com/office/drawing/2014/main" id="{6DC9F9E1-EB4D-582D-D321-8F7C9F9E4FE7}"/>
                </a:ext>
              </a:extLst>
            </p:cNvPr>
            <p:cNvSpPr txBox="1"/>
            <p:nvPr/>
          </p:nvSpPr>
          <p:spPr>
            <a:xfrm rot="16200000">
              <a:off x="2046575" y="4530285"/>
              <a:ext cx="697627" cy="369332"/>
            </a:xfrm>
            <a:prstGeom prst="rect">
              <a:avLst/>
            </a:prstGeom>
            <a:noFill/>
          </p:spPr>
          <p:txBody>
            <a:bodyPr wrap="none" rtlCol="0">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Solid</a:t>
              </a:r>
            </a:p>
          </p:txBody>
        </p:sp>
        <p:sp>
          <p:nvSpPr>
            <p:cNvPr id="20" name="Left Brace 19">
              <a:extLst>
                <a:ext uri="{FF2B5EF4-FFF2-40B4-BE49-F238E27FC236}">
                  <a16:creationId xmlns:a16="http://schemas.microsoft.com/office/drawing/2014/main" id="{5FE8DEEC-903D-EBF9-15B7-C5631B5F6E86}"/>
                </a:ext>
              </a:extLst>
            </p:cNvPr>
            <p:cNvSpPr/>
            <p:nvPr/>
          </p:nvSpPr>
          <p:spPr>
            <a:xfrm>
              <a:off x="2705743" y="1899476"/>
              <a:ext cx="254643" cy="1949811"/>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1" name="Left Brace 20">
              <a:extLst>
                <a:ext uri="{FF2B5EF4-FFF2-40B4-BE49-F238E27FC236}">
                  <a16:creationId xmlns:a16="http://schemas.microsoft.com/office/drawing/2014/main" id="{92DD7CBF-C3EE-5F51-4501-6F7057BFE740}"/>
                </a:ext>
              </a:extLst>
            </p:cNvPr>
            <p:cNvSpPr/>
            <p:nvPr/>
          </p:nvSpPr>
          <p:spPr>
            <a:xfrm>
              <a:off x="2705743" y="3888615"/>
              <a:ext cx="254643" cy="136121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4098" name="Picture 2" descr="Equilibrium Arrow Symbol">
              <a:extLst>
                <a:ext uri="{FF2B5EF4-FFF2-40B4-BE49-F238E27FC236}">
                  <a16:creationId xmlns:a16="http://schemas.microsoft.com/office/drawing/2014/main" id="{71B2925C-F3B9-AF2F-C9BD-87ADE0B857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737106">
              <a:off x="4846170" y="4015262"/>
              <a:ext cx="612262" cy="36536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Equilibrium Arrow Symbol">
              <a:extLst>
                <a:ext uri="{FF2B5EF4-FFF2-40B4-BE49-F238E27FC236}">
                  <a16:creationId xmlns:a16="http://schemas.microsoft.com/office/drawing/2014/main" id="{A54B2C23-6D75-5648-2737-C5FCCB43E6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737106">
              <a:off x="7039481" y="2790345"/>
              <a:ext cx="612262" cy="36536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Equilibrium Arrow Symbol">
              <a:extLst>
                <a:ext uri="{FF2B5EF4-FFF2-40B4-BE49-F238E27FC236}">
                  <a16:creationId xmlns:a16="http://schemas.microsoft.com/office/drawing/2014/main" id="{B9625632-35CA-AA9C-A37F-67554E96FB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62894" flipV="1">
              <a:off x="7022472" y="4000255"/>
              <a:ext cx="612262" cy="36536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Equilibrium Arrow Symbol">
              <a:extLst>
                <a:ext uri="{FF2B5EF4-FFF2-40B4-BE49-F238E27FC236}">
                  <a16:creationId xmlns:a16="http://schemas.microsoft.com/office/drawing/2014/main" id="{0C517BD8-A15A-7EF4-1D05-E7EE7FEC5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62894" flipV="1">
              <a:off x="4846171" y="2790345"/>
              <a:ext cx="612262" cy="365362"/>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TextBox 28">
            <a:extLst>
              <a:ext uri="{FF2B5EF4-FFF2-40B4-BE49-F238E27FC236}">
                <a16:creationId xmlns:a16="http://schemas.microsoft.com/office/drawing/2014/main" id="{EF119BC6-0265-B05C-3ED5-09C3D2739A17}"/>
              </a:ext>
            </a:extLst>
          </p:cNvPr>
          <p:cNvSpPr txBox="1"/>
          <p:nvPr/>
        </p:nvSpPr>
        <p:spPr>
          <a:xfrm>
            <a:off x="9580466" y="6235318"/>
            <a:ext cx="2209800" cy="307777"/>
          </a:xfrm>
          <a:prstGeom prst="rect">
            <a:avLst/>
          </a:prstGeom>
          <a:noFill/>
        </p:spPr>
        <p:txBody>
          <a:bodyPr wrap="square" rtlCol="0">
            <a:spAutoFit/>
          </a:bodyPr>
          <a:lstStyle/>
          <a:p>
            <a:pPr algn="r"/>
            <a:r>
              <a:rPr lang="en-US" sz="1400" dirty="0">
                <a:solidFill>
                  <a:schemeClr val="tx1">
                    <a:lumMod val="65000"/>
                    <a:lumOff val="35000"/>
                  </a:schemeClr>
                </a:solidFill>
                <a:latin typeface="Arial Narrow" panose="020B0604020202020204" pitchFamily="34" charset="0"/>
                <a:cs typeface="Arial Narrow" panose="020B0604020202020204" pitchFamily="34" charset="0"/>
              </a:rPr>
              <a:t>(Bourg 1995)</a:t>
            </a:r>
          </a:p>
        </p:txBody>
      </p:sp>
    </p:spTree>
    <p:extLst>
      <p:ext uri="{BB962C8B-B14F-4D97-AF65-F5344CB8AC3E}">
        <p14:creationId xmlns:p14="http://schemas.microsoft.com/office/powerpoint/2010/main" val="26744830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E6D73-63A1-350D-80CA-33D596D1FDCB}"/>
              </a:ext>
            </a:extLst>
          </p:cNvPr>
          <p:cNvSpPr>
            <a:spLocks noGrp="1"/>
          </p:cNvSpPr>
          <p:nvPr>
            <p:ph type="title"/>
          </p:nvPr>
        </p:nvSpPr>
        <p:spPr/>
        <p:txBody>
          <a:bodyPr/>
          <a:lstStyle/>
          <a:p>
            <a:r>
              <a:rPr lang="en-US" dirty="0"/>
              <a:t>Key Chemistry </a:t>
            </a:r>
          </a:p>
        </p:txBody>
      </p:sp>
      <p:sp>
        <p:nvSpPr>
          <p:cNvPr id="3" name="Slide Number Placeholder 2">
            <a:extLst>
              <a:ext uri="{FF2B5EF4-FFF2-40B4-BE49-F238E27FC236}">
                <a16:creationId xmlns:a16="http://schemas.microsoft.com/office/drawing/2014/main" id="{F8F2B59E-1CAD-A119-549D-E49FF907F0EA}"/>
              </a:ext>
            </a:extLst>
          </p:cNvPr>
          <p:cNvSpPr>
            <a:spLocks noGrp="1"/>
          </p:cNvSpPr>
          <p:nvPr>
            <p:ph type="sldNum" sz="quarter" idx="12"/>
          </p:nvPr>
        </p:nvSpPr>
        <p:spPr/>
        <p:txBody>
          <a:bodyPr/>
          <a:lstStyle/>
          <a:p>
            <a:fld id="{E130FD56-1AA9-EE4C-9ADF-6D63C47D8FD2}" type="slidenum">
              <a:rPr lang="en-US" smtClean="0"/>
              <a:t>35</a:t>
            </a:fld>
            <a:endParaRPr lang="en-US" dirty="0"/>
          </a:p>
        </p:txBody>
      </p:sp>
      <p:sp>
        <p:nvSpPr>
          <p:cNvPr id="4" name="Text Placeholder 3">
            <a:extLst>
              <a:ext uri="{FF2B5EF4-FFF2-40B4-BE49-F238E27FC236}">
                <a16:creationId xmlns:a16="http://schemas.microsoft.com/office/drawing/2014/main" id="{BBAF3B84-6906-935A-B14E-5E4E4301B453}"/>
              </a:ext>
            </a:extLst>
          </p:cNvPr>
          <p:cNvSpPr>
            <a:spLocks noGrp="1"/>
          </p:cNvSpPr>
          <p:nvPr>
            <p:ph type="body" sz="quarter" idx="13"/>
          </p:nvPr>
        </p:nvSpPr>
        <p:spPr/>
        <p:txBody>
          <a:bodyPr>
            <a:noAutofit/>
          </a:bodyPr>
          <a:lstStyle/>
          <a:p>
            <a:r>
              <a:rPr lang="en-US" sz="1400" dirty="0"/>
              <a:t>Key Chemistry</a:t>
            </a:r>
          </a:p>
        </p:txBody>
      </p:sp>
      <p:grpSp>
        <p:nvGrpSpPr>
          <p:cNvPr id="14" name="Group 13">
            <a:extLst>
              <a:ext uri="{FF2B5EF4-FFF2-40B4-BE49-F238E27FC236}">
                <a16:creationId xmlns:a16="http://schemas.microsoft.com/office/drawing/2014/main" id="{C74FB27C-3717-4D80-FB67-A56044CF4D3F}"/>
              </a:ext>
            </a:extLst>
          </p:cNvPr>
          <p:cNvGrpSpPr/>
          <p:nvPr/>
        </p:nvGrpSpPr>
        <p:grpSpPr>
          <a:xfrm>
            <a:off x="4665477" y="1397000"/>
            <a:ext cx="2861047" cy="4546600"/>
            <a:chOff x="4664878" y="1397000"/>
            <a:chExt cx="2861047" cy="4546600"/>
          </a:xfrm>
        </p:grpSpPr>
        <p:sp>
          <p:nvSpPr>
            <p:cNvPr id="15" name="Rectangle 14">
              <a:extLst>
                <a:ext uri="{FF2B5EF4-FFF2-40B4-BE49-F238E27FC236}">
                  <a16:creationId xmlns:a16="http://schemas.microsoft.com/office/drawing/2014/main" id="{ACDA7D19-67A2-75C5-CF04-9D7D442886E0}"/>
                </a:ext>
              </a:extLst>
            </p:cNvPr>
            <p:cNvSpPr/>
            <p:nvPr/>
          </p:nvSpPr>
          <p:spPr>
            <a:xfrm>
              <a:off x="4664878" y="1397000"/>
              <a:ext cx="2861047" cy="4546600"/>
            </a:xfrm>
            <a:prstGeom prst="rect">
              <a:avLst/>
            </a:prstGeom>
            <a:solidFill>
              <a:srgbClr val="0A9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6" name="Rectangle 15">
              <a:extLst>
                <a:ext uri="{FF2B5EF4-FFF2-40B4-BE49-F238E27FC236}">
                  <a16:creationId xmlns:a16="http://schemas.microsoft.com/office/drawing/2014/main" id="{E95A8034-2C93-BBB3-D77B-BE92675589B7}"/>
                </a:ext>
              </a:extLst>
            </p:cNvPr>
            <p:cNvSpPr/>
            <p:nvPr/>
          </p:nvSpPr>
          <p:spPr>
            <a:xfrm>
              <a:off x="5101309" y="1630942"/>
              <a:ext cx="1988185" cy="369332"/>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2</a:t>
              </a:r>
            </a:p>
          </p:txBody>
        </p:sp>
        <p:sp>
          <p:nvSpPr>
            <p:cNvPr id="17" name="TextBox 16">
              <a:extLst>
                <a:ext uri="{FF2B5EF4-FFF2-40B4-BE49-F238E27FC236}">
                  <a16:creationId xmlns:a16="http://schemas.microsoft.com/office/drawing/2014/main" id="{86FA624C-5105-62FE-48E4-7BA7341393F0}"/>
                </a:ext>
              </a:extLst>
            </p:cNvPr>
            <p:cNvSpPr txBox="1"/>
            <p:nvPr/>
          </p:nvSpPr>
          <p:spPr>
            <a:xfrm>
              <a:off x="5011889" y="2248932"/>
              <a:ext cx="2167024" cy="707886"/>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Attenuation + Transport</a:t>
              </a:r>
            </a:p>
          </p:txBody>
        </p:sp>
        <p:cxnSp>
          <p:nvCxnSpPr>
            <p:cNvPr id="18" name="Straight Arrow Connector 17">
              <a:extLst>
                <a:ext uri="{FF2B5EF4-FFF2-40B4-BE49-F238E27FC236}">
                  <a16:creationId xmlns:a16="http://schemas.microsoft.com/office/drawing/2014/main" id="{74C3BB2A-A5D5-76E4-A852-36602448EA8B}"/>
                </a:ext>
              </a:extLst>
            </p:cNvPr>
            <p:cNvCxnSpPr>
              <a:cxnSpLocks/>
            </p:cNvCxnSpPr>
            <p:nvPr/>
          </p:nvCxnSpPr>
          <p:spPr>
            <a:xfrm>
              <a:off x="6095401" y="3304897"/>
              <a:ext cx="0" cy="990600"/>
            </a:xfrm>
            <a:prstGeom prst="straightConnector1">
              <a:avLst/>
            </a:prstGeom>
            <a:ln w="38100" cap="rnd">
              <a:solidFill>
                <a:schemeClr val="bg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ADA3087-632B-D9A1-341A-5CAB2A89CC1D}"/>
                </a:ext>
              </a:extLst>
            </p:cNvPr>
            <p:cNvSpPr txBox="1"/>
            <p:nvPr/>
          </p:nvSpPr>
          <p:spPr>
            <a:xfrm>
              <a:off x="5101310" y="4427331"/>
              <a:ext cx="1988183" cy="1015663"/>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How it </a:t>
              </a:r>
              <a:r>
                <a:rPr lang="en-US" sz="2000" spc="-100" dirty="0">
                  <a:solidFill>
                    <a:schemeClr val="bg1"/>
                  </a:solidFill>
                  <a:latin typeface="Arial Narrow" panose="020B0606020202030204" pitchFamily="34" charset="0"/>
                  <a:cs typeface="Arial" panose="020B0604020202020204" pitchFamily="34" charset="0"/>
                </a:rPr>
                <a:t>spreads</a:t>
              </a:r>
              <a:br>
                <a:rPr lang="en-US" sz="2000" spc="-1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and how it </a:t>
              </a:r>
            </a:p>
            <a:p>
              <a:pPr algn="ctr"/>
              <a:r>
                <a:rPr lang="en-US" sz="2000" dirty="0">
                  <a:solidFill>
                    <a:schemeClr val="bg1"/>
                  </a:solidFill>
                  <a:latin typeface="Arial" panose="020B0604020202020204" pitchFamily="34" charset="0"/>
                  <a:cs typeface="Arial" panose="020B0604020202020204" pitchFamily="34" charset="0"/>
                </a:rPr>
                <a:t>s p r e a d s </a:t>
              </a:r>
            </a:p>
          </p:txBody>
        </p:sp>
      </p:grpSp>
      <p:grpSp>
        <p:nvGrpSpPr>
          <p:cNvPr id="20" name="Group 19">
            <a:extLst>
              <a:ext uri="{FF2B5EF4-FFF2-40B4-BE49-F238E27FC236}">
                <a16:creationId xmlns:a16="http://schemas.microsoft.com/office/drawing/2014/main" id="{E418F3C5-2120-C51B-6265-0EE857F4D157}"/>
              </a:ext>
            </a:extLst>
          </p:cNvPr>
          <p:cNvGrpSpPr/>
          <p:nvPr/>
        </p:nvGrpSpPr>
        <p:grpSpPr>
          <a:xfrm>
            <a:off x="7992649" y="1397000"/>
            <a:ext cx="2861047" cy="4546600"/>
            <a:chOff x="7992649" y="1397000"/>
            <a:chExt cx="2861047" cy="4546600"/>
          </a:xfrm>
        </p:grpSpPr>
        <p:sp>
          <p:nvSpPr>
            <p:cNvPr id="22" name="Rectangle 21">
              <a:extLst>
                <a:ext uri="{FF2B5EF4-FFF2-40B4-BE49-F238E27FC236}">
                  <a16:creationId xmlns:a16="http://schemas.microsoft.com/office/drawing/2014/main" id="{E9D0D6FC-4A43-FE5C-9DB3-6185FC17E91F}"/>
                </a:ext>
              </a:extLst>
            </p:cNvPr>
            <p:cNvSpPr/>
            <p:nvPr/>
          </p:nvSpPr>
          <p:spPr>
            <a:xfrm>
              <a:off x="7992649" y="1397000"/>
              <a:ext cx="2861047" cy="4546600"/>
            </a:xfrm>
            <a:prstGeom prst="rect">
              <a:avLst/>
            </a:prstGeom>
            <a:solidFill>
              <a:srgbClr val="0A98D5">
                <a:alpha val="756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3" name="Rectangle 22">
              <a:extLst>
                <a:ext uri="{FF2B5EF4-FFF2-40B4-BE49-F238E27FC236}">
                  <a16:creationId xmlns:a16="http://schemas.microsoft.com/office/drawing/2014/main" id="{BD64F29E-6B25-583B-5951-17710D445ADC}"/>
                </a:ext>
              </a:extLst>
            </p:cNvPr>
            <p:cNvSpPr/>
            <p:nvPr/>
          </p:nvSpPr>
          <p:spPr>
            <a:xfrm>
              <a:off x="8429080" y="1638300"/>
              <a:ext cx="1988185" cy="369332"/>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3</a:t>
              </a:r>
            </a:p>
          </p:txBody>
        </p:sp>
        <p:sp>
          <p:nvSpPr>
            <p:cNvPr id="24" name="TextBox 23">
              <a:extLst>
                <a:ext uri="{FF2B5EF4-FFF2-40B4-BE49-F238E27FC236}">
                  <a16:creationId xmlns:a16="http://schemas.microsoft.com/office/drawing/2014/main" id="{591E0197-002C-353A-D6FA-13646B3911A4}"/>
                </a:ext>
              </a:extLst>
            </p:cNvPr>
            <p:cNvSpPr txBox="1"/>
            <p:nvPr/>
          </p:nvSpPr>
          <p:spPr>
            <a:xfrm>
              <a:off x="8141502" y="2269536"/>
              <a:ext cx="2563340" cy="707886"/>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Bioavailability + Bioaccumulation</a:t>
              </a:r>
            </a:p>
          </p:txBody>
        </p:sp>
        <p:cxnSp>
          <p:nvCxnSpPr>
            <p:cNvPr id="25" name="Straight Arrow Connector 24">
              <a:extLst>
                <a:ext uri="{FF2B5EF4-FFF2-40B4-BE49-F238E27FC236}">
                  <a16:creationId xmlns:a16="http://schemas.microsoft.com/office/drawing/2014/main" id="{10282D61-35E7-0C38-9DB5-6156E8969257}"/>
                </a:ext>
              </a:extLst>
            </p:cNvPr>
            <p:cNvCxnSpPr>
              <a:cxnSpLocks/>
            </p:cNvCxnSpPr>
            <p:nvPr/>
          </p:nvCxnSpPr>
          <p:spPr>
            <a:xfrm>
              <a:off x="9423172" y="3304897"/>
              <a:ext cx="0" cy="990600"/>
            </a:xfrm>
            <a:prstGeom prst="straightConnector1">
              <a:avLst/>
            </a:prstGeom>
            <a:ln w="38100" cap="rnd">
              <a:solidFill>
                <a:schemeClr val="bg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0E18A89-E233-C81F-4E91-3C2F0D75CEFE}"/>
                </a:ext>
              </a:extLst>
            </p:cNvPr>
            <p:cNvSpPr txBox="1"/>
            <p:nvPr/>
          </p:nvSpPr>
          <p:spPr>
            <a:xfrm>
              <a:off x="8234452" y="4427331"/>
              <a:ext cx="2377440" cy="1015663"/>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Who’s eating it?</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Are you eating them?</a:t>
              </a:r>
            </a:p>
          </p:txBody>
        </p:sp>
      </p:grpSp>
      <p:sp>
        <p:nvSpPr>
          <p:cNvPr id="27" name="Oval 26">
            <a:extLst>
              <a:ext uri="{FF2B5EF4-FFF2-40B4-BE49-F238E27FC236}">
                <a16:creationId xmlns:a16="http://schemas.microsoft.com/office/drawing/2014/main" id="{15D5B5F2-3B16-E1A3-656F-52F1DB234ADD}"/>
              </a:ext>
            </a:extLst>
          </p:cNvPr>
          <p:cNvSpPr/>
          <p:nvPr/>
        </p:nvSpPr>
        <p:spPr>
          <a:xfrm>
            <a:off x="8188732" y="2149298"/>
            <a:ext cx="2468880" cy="884876"/>
          </a:xfrm>
          <a:prstGeom prst="ellipse">
            <a:avLst/>
          </a:prstGeom>
          <a:noFill/>
          <a:ln w="28575">
            <a:solidFill>
              <a:srgbClr val="FFE0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28" name="Group 27">
            <a:extLst>
              <a:ext uri="{FF2B5EF4-FFF2-40B4-BE49-F238E27FC236}">
                <a16:creationId xmlns:a16="http://schemas.microsoft.com/office/drawing/2014/main" id="{398CCB97-1319-DA66-608B-C6C2F13936DD}"/>
              </a:ext>
            </a:extLst>
          </p:cNvPr>
          <p:cNvGrpSpPr/>
          <p:nvPr/>
        </p:nvGrpSpPr>
        <p:grpSpPr>
          <a:xfrm>
            <a:off x="1309569" y="1397000"/>
            <a:ext cx="2888585" cy="4546600"/>
            <a:chOff x="1309569" y="1397000"/>
            <a:chExt cx="2888585" cy="4546600"/>
          </a:xfrm>
        </p:grpSpPr>
        <p:sp>
          <p:nvSpPr>
            <p:cNvPr id="29" name="Rectangle 28">
              <a:extLst>
                <a:ext uri="{FF2B5EF4-FFF2-40B4-BE49-F238E27FC236}">
                  <a16:creationId xmlns:a16="http://schemas.microsoft.com/office/drawing/2014/main" id="{8DDD7FBD-EC2E-4414-DFD9-044678029009}"/>
                </a:ext>
              </a:extLst>
            </p:cNvPr>
            <p:cNvSpPr/>
            <p:nvPr/>
          </p:nvSpPr>
          <p:spPr>
            <a:xfrm>
              <a:off x="1309569" y="1397000"/>
              <a:ext cx="2888585" cy="4546600"/>
            </a:xfrm>
            <a:prstGeom prst="rect">
              <a:avLst/>
            </a:prstGeom>
            <a:solidFill>
              <a:srgbClr val="134B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0" name="Rectangle 29">
              <a:extLst>
                <a:ext uri="{FF2B5EF4-FFF2-40B4-BE49-F238E27FC236}">
                  <a16:creationId xmlns:a16="http://schemas.microsoft.com/office/drawing/2014/main" id="{D174C19C-90A2-A212-D9BC-FA3DAA845FC4}"/>
                </a:ext>
              </a:extLst>
            </p:cNvPr>
            <p:cNvSpPr/>
            <p:nvPr/>
          </p:nvSpPr>
          <p:spPr>
            <a:xfrm>
              <a:off x="1759769" y="1638300"/>
              <a:ext cx="1988185" cy="369332"/>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1</a:t>
              </a:r>
            </a:p>
          </p:txBody>
        </p:sp>
        <p:sp>
          <p:nvSpPr>
            <p:cNvPr id="31" name="TextBox 30">
              <a:extLst>
                <a:ext uri="{FF2B5EF4-FFF2-40B4-BE49-F238E27FC236}">
                  <a16:creationId xmlns:a16="http://schemas.microsoft.com/office/drawing/2014/main" id="{8DD7E12C-5CC2-D3CC-B12B-6ACFEF37CBCE}"/>
                </a:ext>
              </a:extLst>
            </p:cNvPr>
            <p:cNvSpPr txBox="1"/>
            <p:nvPr/>
          </p:nvSpPr>
          <p:spPr>
            <a:xfrm>
              <a:off x="1540940" y="2238758"/>
              <a:ext cx="2425842" cy="707886"/>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Reduction + Oxidation (Redox)</a:t>
              </a:r>
            </a:p>
          </p:txBody>
        </p:sp>
        <p:cxnSp>
          <p:nvCxnSpPr>
            <p:cNvPr id="32" name="Straight Arrow Connector 31">
              <a:extLst>
                <a:ext uri="{FF2B5EF4-FFF2-40B4-BE49-F238E27FC236}">
                  <a16:creationId xmlns:a16="http://schemas.microsoft.com/office/drawing/2014/main" id="{5F30D9C3-0E08-CCA9-B254-39D4AE758BD6}"/>
                </a:ext>
              </a:extLst>
            </p:cNvPr>
            <p:cNvCxnSpPr>
              <a:cxnSpLocks/>
            </p:cNvCxnSpPr>
            <p:nvPr/>
          </p:nvCxnSpPr>
          <p:spPr>
            <a:xfrm>
              <a:off x="2753861" y="3304897"/>
              <a:ext cx="0" cy="990600"/>
            </a:xfrm>
            <a:prstGeom prst="straightConnector1">
              <a:avLst/>
            </a:prstGeom>
            <a:ln w="38100" cap="rnd">
              <a:solidFill>
                <a:schemeClr val="bg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687A99EE-0657-75F5-A820-EF6D076CE65D}"/>
                </a:ext>
              </a:extLst>
            </p:cNvPr>
            <p:cNvSpPr txBox="1"/>
            <p:nvPr/>
          </p:nvSpPr>
          <p:spPr>
            <a:xfrm>
              <a:off x="1540940" y="4427331"/>
              <a:ext cx="2425840" cy="1015663"/>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You remember electrons from high school, right?</a:t>
              </a:r>
            </a:p>
          </p:txBody>
        </p:sp>
      </p:grpSp>
    </p:spTree>
    <p:extLst>
      <p:ext uri="{BB962C8B-B14F-4D97-AF65-F5344CB8AC3E}">
        <p14:creationId xmlns:p14="http://schemas.microsoft.com/office/powerpoint/2010/main" val="21168271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D73FFF-02D4-1194-9B32-36BB5DE0B915}"/>
              </a:ext>
            </a:extLst>
          </p:cNvPr>
          <p:cNvSpPr>
            <a:spLocks noGrp="1"/>
          </p:cNvSpPr>
          <p:nvPr>
            <p:ph type="body" sz="quarter" idx="13"/>
          </p:nvPr>
        </p:nvSpPr>
        <p:spPr/>
        <p:txBody>
          <a:bodyPr>
            <a:noAutofit/>
          </a:bodyPr>
          <a:lstStyle/>
          <a:p>
            <a:r>
              <a:rPr lang="en-US" sz="1400" dirty="0"/>
              <a:t>Key Chemistry</a:t>
            </a:r>
          </a:p>
        </p:txBody>
      </p:sp>
      <p:sp>
        <p:nvSpPr>
          <p:cNvPr id="3" name="Title 2">
            <a:extLst>
              <a:ext uri="{FF2B5EF4-FFF2-40B4-BE49-F238E27FC236}">
                <a16:creationId xmlns:a16="http://schemas.microsoft.com/office/drawing/2014/main" id="{6442F22D-1C23-B817-0B57-F0171C922540}"/>
              </a:ext>
            </a:extLst>
          </p:cNvPr>
          <p:cNvSpPr>
            <a:spLocks noGrp="1"/>
          </p:cNvSpPr>
          <p:nvPr>
            <p:ph type="title"/>
          </p:nvPr>
        </p:nvSpPr>
        <p:spPr/>
        <p:txBody>
          <a:bodyPr/>
          <a:lstStyle/>
          <a:p>
            <a:r>
              <a:rPr lang="en-US" dirty="0"/>
              <a:t>Bioavailability</a:t>
            </a:r>
          </a:p>
        </p:txBody>
      </p:sp>
      <p:sp>
        <p:nvSpPr>
          <p:cNvPr id="4" name="Content Placeholder 3">
            <a:extLst>
              <a:ext uri="{FF2B5EF4-FFF2-40B4-BE49-F238E27FC236}">
                <a16:creationId xmlns:a16="http://schemas.microsoft.com/office/drawing/2014/main" id="{74692F36-B915-44F5-226C-3BD069668EBB}"/>
              </a:ext>
            </a:extLst>
          </p:cNvPr>
          <p:cNvSpPr>
            <a:spLocks noGrp="1"/>
          </p:cNvSpPr>
          <p:nvPr>
            <p:ph idx="1"/>
          </p:nvPr>
        </p:nvSpPr>
        <p:spPr>
          <a:xfrm>
            <a:off x="838200" y="1623722"/>
            <a:ext cx="10952066" cy="4351338"/>
          </a:xfrm>
        </p:spPr>
        <p:txBody>
          <a:bodyPr>
            <a:normAutofit fontScale="92500" lnSpcReduction="10000"/>
          </a:bodyPr>
          <a:lstStyle/>
          <a:p>
            <a:r>
              <a:rPr lang="en-US" dirty="0"/>
              <a:t>Extent to which a substance can be taken in by a living organism</a:t>
            </a:r>
          </a:p>
          <a:p>
            <a:r>
              <a:rPr lang="en-US" dirty="0"/>
              <a:t>Viewed as three processes </a:t>
            </a:r>
          </a:p>
          <a:p>
            <a:pPr lvl="1">
              <a:spcBef>
                <a:spcPts val="1000"/>
              </a:spcBef>
            </a:pPr>
            <a:r>
              <a:rPr lang="en-US" dirty="0"/>
              <a:t>Chemical </a:t>
            </a:r>
            <a:r>
              <a:rPr lang="en-US" b="1" dirty="0"/>
              <a:t>availability</a:t>
            </a:r>
          </a:p>
          <a:p>
            <a:pPr lvl="2">
              <a:spcBef>
                <a:spcPts val="1000"/>
              </a:spcBef>
            </a:pPr>
            <a:r>
              <a:rPr lang="en-US" dirty="0"/>
              <a:t>Fraction of total concentration that contributes</a:t>
            </a:r>
            <a:br>
              <a:rPr lang="en-US" dirty="0"/>
            </a:br>
            <a:r>
              <a:rPr lang="en-US" dirty="0"/>
              <a:t>to exposure</a:t>
            </a:r>
          </a:p>
          <a:p>
            <a:pPr lvl="2">
              <a:spcBef>
                <a:spcPts val="1000"/>
              </a:spcBef>
            </a:pPr>
            <a:r>
              <a:rPr lang="en-US" dirty="0"/>
              <a:t>Some portion may be bound to organic matter and not available</a:t>
            </a:r>
          </a:p>
          <a:p>
            <a:pPr lvl="1">
              <a:spcBef>
                <a:spcPts val="1000"/>
              </a:spcBef>
            </a:pPr>
            <a:r>
              <a:rPr lang="en-US" b="1" dirty="0"/>
              <a:t>Uptake</a:t>
            </a:r>
            <a:r>
              <a:rPr lang="en-US" dirty="0"/>
              <a:t> by organisms</a:t>
            </a:r>
          </a:p>
          <a:p>
            <a:pPr lvl="2">
              <a:spcBef>
                <a:spcPts val="1000"/>
              </a:spcBef>
            </a:pPr>
            <a:r>
              <a:rPr lang="en-US" dirty="0"/>
              <a:t>Ingestion</a:t>
            </a:r>
          </a:p>
          <a:p>
            <a:pPr lvl="2">
              <a:spcBef>
                <a:spcPts val="1000"/>
              </a:spcBef>
            </a:pPr>
            <a:r>
              <a:rPr lang="en-US" dirty="0"/>
              <a:t>Inhalation</a:t>
            </a:r>
          </a:p>
          <a:p>
            <a:pPr lvl="2">
              <a:spcBef>
                <a:spcPts val="1000"/>
              </a:spcBef>
            </a:pPr>
            <a:r>
              <a:rPr lang="en-US" dirty="0"/>
              <a:t>Skin contact</a:t>
            </a:r>
          </a:p>
          <a:p>
            <a:pPr lvl="1">
              <a:spcBef>
                <a:spcPts val="1000"/>
              </a:spcBef>
            </a:pPr>
            <a:r>
              <a:rPr lang="en-US" b="1" dirty="0"/>
              <a:t>Internal distribution </a:t>
            </a:r>
            <a:r>
              <a:rPr lang="en-US" dirty="0"/>
              <a:t>of the substance</a:t>
            </a:r>
          </a:p>
        </p:txBody>
      </p:sp>
      <p:sp>
        <p:nvSpPr>
          <p:cNvPr id="5" name="Slide Number Placeholder 4">
            <a:extLst>
              <a:ext uri="{FF2B5EF4-FFF2-40B4-BE49-F238E27FC236}">
                <a16:creationId xmlns:a16="http://schemas.microsoft.com/office/drawing/2014/main" id="{63A6409C-4D38-F745-A01D-7434B1C06903}"/>
              </a:ext>
            </a:extLst>
          </p:cNvPr>
          <p:cNvSpPr>
            <a:spLocks noGrp="1"/>
          </p:cNvSpPr>
          <p:nvPr>
            <p:ph type="sldNum" sz="quarter" idx="12"/>
          </p:nvPr>
        </p:nvSpPr>
        <p:spPr/>
        <p:txBody>
          <a:bodyPr/>
          <a:lstStyle/>
          <a:p>
            <a:fld id="{E130FD56-1AA9-EE4C-9ADF-6D63C47D8FD2}" type="slidenum">
              <a:rPr lang="en-US" smtClean="0"/>
              <a:pPr/>
              <a:t>36</a:t>
            </a:fld>
            <a:endParaRPr lang="en-US"/>
          </a:p>
        </p:txBody>
      </p:sp>
    </p:spTree>
    <p:extLst>
      <p:ext uri="{BB962C8B-B14F-4D97-AF65-F5344CB8AC3E}">
        <p14:creationId xmlns:p14="http://schemas.microsoft.com/office/powerpoint/2010/main" val="7564079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86DB51-FD8D-666E-3BDB-1CC8A97855E5}"/>
              </a:ext>
            </a:extLst>
          </p:cNvPr>
          <p:cNvSpPr>
            <a:spLocks noGrp="1"/>
          </p:cNvSpPr>
          <p:nvPr>
            <p:ph type="body" sz="quarter" idx="13"/>
          </p:nvPr>
        </p:nvSpPr>
        <p:spPr/>
        <p:txBody>
          <a:bodyPr>
            <a:noAutofit/>
          </a:bodyPr>
          <a:lstStyle/>
          <a:p>
            <a:r>
              <a:rPr lang="en-US" sz="1400" dirty="0"/>
              <a:t>Key Chemistry</a:t>
            </a:r>
          </a:p>
        </p:txBody>
      </p:sp>
      <p:sp>
        <p:nvSpPr>
          <p:cNvPr id="3" name="Title 2">
            <a:extLst>
              <a:ext uri="{FF2B5EF4-FFF2-40B4-BE49-F238E27FC236}">
                <a16:creationId xmlns:a16="http://schemas.microsoft.com/office/drawing/2014/main" id="{AFA16FB7-9EF8-8FBB-E47E-A1EAB19FD317}"/>
              </a:ext>
            </a:extLst>
          </p:cNvPr>
          <p:cNvSpPr>
            <a:spLocks noGrp="1"/>
          </p:cNvSpPr>
          <p:nvPr>
            <p:ph type="title"/>
          </p:nvPr>
        </p:nvSpPr>
        <p:spPr/>
        <p:txBody>
          <a:bodyPr/>
          <a:lstStyle/>
          <a:p>
            <a:r>
              <a:rPr lang="en-US" dirty="0"/>
              <a:t>Bioaccumulation</a:t>
            </a:r>
          </a:p>
        </p:txBody>
      </p:sp>
      <p:sp>
        <p:nvSpPr>
          <p:cNvPr id="4" name="Content Placeholder 3">
            <a:extLst>
              <a:ext uri="{FF2B5EF4-FFF2-40B4-BE49-F238E27FC236}">
                <a16:creationId xmlns:a16="http://schemas.microsoft.com/office/drawing/2014/main" id="{CFE07B08-410B-E814-A8AF-4BCB1B989395}"/>
              </a:ext>
            </a:extLst>
          </p:cNvPr>
          <p:cNvSpPr>
            <a:spLocks noGrp="1"/>
          </p:cNvSpPr>
          <p:nvPr>
            <p:ph idx="1"/>
          </p:nvPr>
        </p:nvSpPr>
        <p:spPr>
          <a:xfrm>
            <a:off x="838200" y="1623722"/>
            <a:ext cx="4786423" cy="4351338"/>
          </a:xfrm>
        </p:spPr>
        <p:txBody>
          <a:bodyPr>
            <a:normAutofit/>
          </a:bodyPr>
          <a:lstStyle/>
          <a:p>
            <a:pPr marL="457200" indent="-457200">
              <a:buFont typeface="Arial" panose="020B0604020202020204" pitchFamily="34" charset="0"/>
              <a:buChar char="•"/>
            </a:pPr>
            <a:r>
              <a:rPr lang="en-US" dirty="0"/>
              <a:t>Net accumulation of all routes of exposure</a:t>
            </a:r>
          </a:p>
          <a:p>
            <a:pPr marL="457200" indent="-457200">
              <a:buFont typeface="Arial" panose="020B0604020202020204" pitchFamily="34" charset="0"/>
              <a:buChar char="•"/>
            </a:pPr>
            <a:r>
              <a:rPr lang="en-US" dirty="0"/>
              <a:t>Accumulates faster than an organism can metabolize or expel it</a:t>
            </a:r>
          </a:p>
          <a:p>
            <a:pPr marL="457200" indent="-457200">
              <a:buFont typeface="Arial" panose="020B0604020202020204" pitchFamily="34" charset="0"/>
              <a:buChar char="•"/>
            </a:pPr>
            <a:r>
              <a:rPr lang="en-US" dirty="0"/>
              <a:t>Concentrates up food chain, biomagnification (e.g., methylmercury in aquatic life)</a:t>
            </a:r>
          </a:p>
        </p:txBody>
      </p:sp>
      <p:sp>
        <p:nvSpPr>
          <p:cNvPr id="5" name="Slide Number Placeholder 4">
            <a:extLst>
              <a:ext uri="{FF2B5EF4-FFF2-40B4-BE49-F238E27FC236}">
                <a16:creationId xmlns:a16="http://schemas.microsoft.com/office/drawing/2014/main" id="{2572C585-0D57-6824-6A34-D64FC86B844F}"/>
              </a:ext>
            </a:extLst>
          </p:cNvPr>
          <p:cNvSpPr>
            <a:spLocks noGrp="1"/>
          </p:cNvSpPr>
          <p:nvPr>
            <p:ph type="sldNum" sz="quarter" idx="12"/>
          </p:nvPr>
        </p:nvSpPr>
        <p:spPr/>
        <p:txBody>
          <a:bodyPr/>
          <a:lstStyle/>
          <a:p>
            <a:fld id="{E130FD56-1AA9-EE4C-9ADF-6D63C47D8FD2}" type="slidenum">
              <a:rPr lang="en-US" smtClean="0"/>
              <a:t>37</a:t>
            </a:fld>
            <a:endParaRPr lang="en-US"/>
          </a:p>
        </p:txBody>
      </p:sp>
      <p:sp>
        <p:nvSpPr>
          <p:cNvPr id="7" name="TextBox 6">
            <a:extLst>
              <a:ext uri="{FF2B5EF4-FFF2-40B4-BE49-F238E27FC236}">
                <a16:creationId xmlns:a16="http://schemas.microsoft.com/office/drawing/2014/main" id="{919A55BE-D667-20AE-41F7-A8926FA8E8F0}"/>
              </a:ext>
            </a:extLst>
          </p:cNvPr>
          <p:cNvSpPr txBox="1"/>
          <p:nvPr/>
        </p:nvSpPr>
        <p:spPr>
          <a:xfrm>
            <a:off x="8424082" y="5599990"/>
            <a:ext cx="3271508" cy="307777"/>
          </a:xfrm>
          <a:prstGeom prst="rect">
            <a:avLst/>
          </a:prstGeom>
          <a:noFill/>
        </p:spPr>
        <p:txBody>
          <a:bodyPr wrap="square" rtlCol="0">
            <a:spAutoFit/>
          </a:bodyPr>
          <a:lstStyle/>
          <a:p>
            <a:pPr algn="r"/>
            <a:r>
              <a:rPr lang="en-US" sz="1400" dirty="0">
                <a:solidFill>
                  <a:schemeClr val="bg2">
                    <a:lumMod val="50000"/>
                  </a:schemeClr>
                </a:solidFill>
                <a:latin typeface="Arial Narrow" panose="020B0604020202020204" pitchFamily="34" charset="0"/>
                <a:cs typeface="Arial Narrow" panose="020B0604020202020204" pitchFamily="34" charset="0"/>
              </a:rPr>
              <a:t>(van der Hoop 2013)</a:t>
            </a:r>
          </a:p>
        </p:txBody>
      </p:sp>
      <p:pic>
        <p:nvPicPr>
          <p:cNvPr id="1026" name="Picture 2">
            <a:extLst>
              <a:ext uri="{FF2B5EF4-FFF2-40B4-BE49-F238E27FC236}">
                <a16:creationId xmlns:a16="http://schemas.microsoft.com/office/drawing/2014/main" id="{57F2DD08-555C-653B-772A-EB6D4CE7BF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6763" y="1614798"/>
            <a:ext cx="5698827" cy="3887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6985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DEE1F3-6D9F-0F16-7B5B-575E6FEE2D2A}"/>
              </a:ext>
            </a:extLst>
          </p:cNvPr>
          <p:cNvSpPr>
            <a:spLocks noGrp="1"/>
          </p:cNvSpPr>
          <p:nvPr>
            <p:ph type="body" sz="quarter" idx="13"/>
          </p:nvPr>
        </p:nvSpPr>
        <p:spPr/>
        <p:txBody>
          <a:bodyPr>
            <a:noAutofit/>
          </a:bodyPr>
          <a:lstStyle/>
          <a:p>
            <a:r>
              <a:rPr lang="en-US" sz="1400" dirty="0"/>
              <a:t>Key Chemistry</a:t>
            </a:r>
          </a:p>
        </p:txBody>
      </p:sp>
      <p:sp>
        <p:nvSpPr>
          <p:cNvPr id="3" name="Title 2">
            <a:extLst>
              <a:ext uri="{FF2B5EF4-FFF2-40B4-BE49-F238E27FC236}">
                <a16:creationId xmlns:a16="http://schemas.microsoft.com/office/drawing/2014/main" id="{255AACC7-A453-C518-2F28-2417F01CFB40}"/>
              </a:ext>
            </a:extLst>
          </p:cNvPr>
          <p:cNvSpPr>
            <a:spLocks noGrp="1"/>
          </p:cNvSpPr>
          <p:nvPr>
            <p:ph type="title"/>
          </p:nvPr>
        </p:nvSpPr>
        <p:spPr/>
        <p:txBody>
          <a:bodyPr/>
          <a:lstStyle/>
          <a:p>
            <a:r>
              <a:rPr lang="en-US" dirty="0"/>
              <a:t>Why Does This All Matter?</a:t>
            </a:r>
          </a:p>
        </p:txBody>
      </p:sp>
      <p:sp>
        <p:nvSpPr>
          <p:cNvPr id="4" name="Content Placeholder 3">
            <a:extLst>
              <a:ext uri="{FF2B5EF4-FFF2-40B4-BE49-F238E27FC236}">
                <a16:creationId xmlns:a16="http://schemas.microsoft.com/office/drawing/2014/main" id="{4A9865F7-CE03-7CC3-CD71-478A65F3E588}"/>
              </a:ext>
            </a:extLst>
          </p:cNvPr>
          <p:cNvSpPr>
            <a:spLocks noGrp="1"/>
          </p:cNvSpPr>
          <p:nvPr>
            <p:ph idx="1"/>
          </p:nvPr>
        </p:nvSpPr>
        <p:spPr>
          <a:xfrm>
            <a:off x="838200" y="1623722"/>
            <a:ext cx="5803232" cy="4351338"/>
          </a:xfrm>
        </p:spPr>
        <p:txBody>
          <a:bodyPr/>
          <a:lstStyle/>
          <a:p>
            <a:pPr marL="457200" indent="-457200">
              <a:buFont typeface="Arial" panose="020B0604020202020204" pitchFamily="34" charset="0"/>
              <a:buChar char="•"/>
            </a:pPr>
            <a:r>
              <a:rPr lang="en-US" dirty="0"/>
              <a:t>Different chemical aspects overlap and interact</a:t>
            </a:r>
          </a:p>
          <a:p>
            <a:pPr marL="457200" indent="-457200">
              <a:buFont typeface="Arial" panose="020B0604020202020204" pitchFamily="34" charset="0"/>
              <a:buChar char="•"/>
            </a:pPr>
            <a:r>
              <a:rPr lang="en-US" dirty="0"/>
              <a:t>Variability in site conditions require specific approaches</a:t>
            </a:r>
            <a:br>
              <a:rPr lang="en-US" dirty="0"/>
            </a:br>
            <a:r>
              <a:rPr lang="en-US" dirty="0"/>
              <a:t>for remediation</a:t>
            </a:r>
          </a:p>
          <a:p>
            <a:pPr marL="457200" indent="-457200">
              <a:buFont typeface="Arial" panose="020B0604020202020204" pitchFamily="34" charset="0"/>
              <a:buChar char="•"/>
            </a:pPr>
            <a:r>
              <a:rPr lang="en-US" dirty="0"/>
              <a:t>Fate of metals dependent</a:t>
            </a:r>
            <a:br>
              <a:rPr lang="en-US" dirty="0"/>
            </a:br>
            <a:r>
              <a:rPr lang="en-US" dirty="0"/>
              <a:t>on chemistry</a:t>
            </a:r>
          </a:p>
        </p:txBody>
      </p:sp>
      <p:sp>
        <p:nvSpPr>
          <p:cNvPr id="5" name="Slide Number Placeholder 4">
            <a:extLst>
              <a:ext uri="{FF2B5EF4-FFF2-40B4-BE49-F238E27FC236}">
                <a16:creationId xmlns:a16="http://schemas.microsoft.com/office/drawing/2014/main" id="{2C0CC77A-3F41-4220-A562-66D6380E2AA1}"/>
              </a:ext>
            </a:extLst>
          </p:cNvPr>
          <p:cNvSpPr>
            <a:spLocks noGrp="1"/>
          </p:cNvSpPr>
          <p:nvPr>
            <p:ph type="sldNum" sz="quarter" idx="12"/>
          </p:nvPr>
        </p:nvSpPr>
        <p:spPr/>
        <p:txBody>
          <a:bodyPr/>
          <a:lstStyle/>
          <a:p>
            <a:fld id="{E130FD56-1AA9-EE4C-9ADF-6D63C47D8FD2}" type="slidenum">
              <a:rPr lang="en-US" smtClean="0"/>
              <a:t>38</a:t>
            </a:fld>
            <a:endParaRPr lang="en-US"/>
          </a:p>
        </p:txBody>
      </p:sp>
      <p:sp>
        <p:nvSpPr>
          <p:cNvPr id="13" name="TextBox 12">
            <a:extLst>
              <a:ext uri="{FF2B5EF4-FFF2-40B4-BE49-F238E27FC236}">
                <a16:creationId xmlns:a16="http://schemas.microsoft.com/office/drawing/2014/main" id="{95EE774A-9B7C-FB7F-32D8-B7D61B5434BE}"/>
              </a:ext>
            </a:extLst>
          </p:cNvPr>
          <p:cNvSpPr txBox="1"/>
          <p:nvPr/>
        </p:nvSpPr>
        <p:spPr>
          <a:xfrm>
            <a:off x="8366358" y="5004745"/>
            <a:ext cx="3271508" cy="307777"/>
          </a:xfrm>
          <a:prstGeom prst="rect">
            <a:avLst/>
          </a:prstGeom>
          <a:noFill/>
        </p:spPr>
        <p:txBody>
          <a:bodyPr wrap="square" rtlCol="0">
            <a:spAutoFit/>
          </a:bodyPr>
          <a:lstStyle/>
          <a:p>
            <a:pPr algn="r"/>
            <a:r>
              <a:rPr lang="en-US" sz="1400">
                <a:solidFill>
                  <a:schemeClr val="bg2">
                    <a:lumMod val="50000"/>
                  </a:schemeClr>
                </a:solidFill>
                <a:latin typeface="Arial Narrow" panose="020B0604020202020204" pitchFamily="34" charset="0"/>
                <a:cs typeface="Arial Narrow" panose="020B0604020202020204" pitchFamily="34" charset="0"/>
              </a:rPr>
              <a:t>(Barber 1995)</a:t>
            </a:r>
            <a:endParaRPr lang="en-US" sz="1400" dirty="0">
              <a:solidFill>
                <a:schemeClr val="bg2">
                  <a:lumMod val="50000"/>
                </a:schemeClr>
              </a:solidFill>
              <a:latin typeface="Arial Narrow" panose="020B0604020202020204" pitchFamily="34" charset="0"/>
              <a:cs typeface="Arial Narrow" panose="020B0604020202020204" pitchFamily="34" charset="0"/>
            </a:endParaRPr>
          </a:p>
        </p:txBody>
      </p:sp>
      <p:grpSp>
        <p:nvGrpSpPr>
          <p:cNvPr id="6" name="Group 5">
            <a:extLst>
              <a:ext uri="{FF2B5EF4-FFF2-40B4-BE49-F238E27FC236}">
                <a16:creationId xmlns:a16="http://schemas.microsoft.com/office/drawing/2014/main" id="{1A42E08F-B69F-87E5-0BBD-F735E7518FC1}"/>
              </a:ext>
            </a:extLst>
          </p:cNvPr>
          <p:cNvGrpSpPr/>
          <p:nvPr/>
        </p:nvGrpSpPr>
        <p:grpSpPr>
          <a:xfrm>
            <a:off x="2148344" y="5246220"/>
            <a:ext cx="7895311" cy="1033150"/>
            <a:chOff x="718682" y="5158583"/>
            <a:chExt cx="7895311" cy="1033150"/>
          </a:xfrm>
        </p:grpSpPr>
        <p:grpSp>
          <p:nvGrpSpPr>
            <p:cNvPr id="7" name="Group 6">
              <a:extLst>
                <a:ext uri="{FF2B5EF4-FFF2-40B4-BE49-F238E27FC236}">
                  <a16:creationId xmlns:a16="http://schemas.microsoft.com/office/drawing/2014/main" id="{73108C8F-D157-FA24-255E-A80F9859DEF8}"/>
                </a:ext>
              </a:extLst>
            </p:cNvPr>
            <p:cNvGrpSpPr/>
            <p:nvPr/>
          </p:nvGrpSpPr>
          <p:grpSpPr>
            <a:xfrm>
              <a:off x="718682" y="5158583"/>
              <a:ext cx="7724357" cy="1033150"/>
              <a:chOff x="718682" y="5158583"/>
              <a:chExt cx="7724357" cy="1033150"/>
            </a:xfrm>
          </p:grpSpPr>
          <p:sp>
            <p:nvSpPr>
              <p:cNvPr id="9" name="Rectangle 8">
                <a:extLst>
                  <a:ext uri="{FF2B5EF4-FFF2-40B4-BE49-F238E27FC236}">
                    <a16:creationId xmlns:a16="http://schemas.microsoft.com/office/drawing/2014/main" id="{F1DEB90F-9CFA-074D-36F6-C84F862429F3}"/>
                  </a:ext>
                </a:extLst>
              </p:cNvPr>
              <p:cNvSpPr/>
              <p:nvPr/>
            </p:nvSpPr>
            <p:spPr>
              <a:xfrm>
                <a:off x="865205" y="5316335"/>
                <a:ext cx="7577834" cy="875398"/>
              </a:xfrm>
              <a:prstGeom prst="rect">
                <a:avLst/>
              </a:prstGeom>
              <a:noFill/>
              <a:ln w="22225" cap="rnd">
                <a:solidFill>
                  <a:srgbClr val="007BDA"/>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0" name="Picture 9" descr="Shape&#10;&#10;Description automatically generated">
                <a:extLst>
                  <a:ext uri="{FF2B5EF4-FFF2-40B4-BE49-F238E27FC236}">
                    <a16:creationId xmlns:a16="http://schemas.microsoft.com/office/drawing/2014/main" id="{5A405ABB-0AE3-4039-395B-B38C17A65706}"/>
                  </a:ext>
                </a:extLst>
              </p:cNvPr>
              <p:cNvPicPr>
                <a:picLocks noChangeAspect="1"/>
              </p:cNvPicPr>
              <p:nvPr/>
            </p:nvPicPr>
            <p:blipFill>
              <a:blip r:embed="rId3"/>
              <a:stretch>
                <a:fillRect/>
              </a:stretch>
            </p:blipFill>
            <p:spPr>
              <a:xfrm>
                <a:off x="718682" y="5158583"/>
                <a:ext cx="1546295" cy="876300"/>
              </a:xfrm>
              <a:prstGeom prst="rect">
                <a:avLst/>
              </a:prstGeom>
            </p:spPr>
          </p:pic>
          <p:sp>
            <p:nvSpPr>
              <p:cNvPr id="11" name="TextBox 10">
                <a:extLst>
                  <a:ext uri="{FF2B5EF4-FFF2-40B4-BE49-F238E27FC236}">
                    <a16:creationId xmlns:a16="http://schemas.microsoft.com/office/drawing/2014/main" id="{75788698-DDE4-5D62-B322-54C25093DEC4}"/>
                  </a:ext>
                </a:extLst>
              </p:cNvPr>
              <p:cNvSpPr txBox="1"/>
              <p:nvPr/>
            </p:nvSpPr>
            <p:spPr>
              <a:xfrm>
                <a:off x="718682" y="5360736"/>
                <a:ext cx="1407773" cy="646331"/>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KEY POINT</a:t>
                </a:r>
              </a:p>
            </p:txBody>
          </p:sp>
        </p:grpSp>
        <p:sp>
          <p:nvSpPr>
            <p:cNvPr id="8" name="TextBox 7">
              <a:extLst>
                <a:ext uri="{FF2B5EF4-FFF2-40B4-BE49-F238E27FC236}">
                  <a16:creationId xmlns:a16="http://schemas.microsoft.com/office/drawing/2014/main" id="{34945F1E-47D5-326C-3511-8175D9C0ED2F}"/>
                </a:ext>
              </a:extLst>
            </p:cNvPr>
            <p:cNvSpPr txBox="1"/>
            <p:nvPr/>
          </p:nvSpPr>
          <p:spPr>
            <a:xfrm>
              <a:off x="2276649" y="5360736"/>
              <a:ext cx="6337344" cy="830997"/>
            </a:xfrm>
            <a:prstGeom prst="rect">
              <a:avLst/>
            </a:prstGeom>
            <a:noFill/>
          </p:spPr>
          <p:txBody>
            <a:bodyPr wrap="square" rtlCol="0">
              <a:spAutoFit/>
            </a:bodyPr>
            <a:lstStyle/>
            <a:p>
              <a:r>
                <a:rPr lang="en-US" sz="2400" b="1" dirty="0">
                  <a:solidFill>
                    <a:srgbClr val="007BDA"/>
                  </a:solidFill>
                  <a:latin typeface="Arial" panose="020B0604020202020204" pitchFamily="34" charset="0"/>
                  <a:cs typeface="Arial" panose="020B0604020202020204" pitchFamily="34" charset="0"/>
                </a:rPr>
                <a:t>Chemistry is fundamental to designing and implementing remediation.</a:t>
              </a:r>
            </a:p>
          </p:txBody>
        </p:sp>
      </p:grpSp>
      <p:pic>
        <p:nvPicPr>
          <p:cNvPr id="14" name="Picture 6" descr="Nanotoxicology - Gregory V. Lowry, Carnegie Mellon University on Vimeo">
            <a:extLst>
              <a:ext uri="{FF2B5EF4-FFF2-40B4-BE49-F238E27FC236}">
                <a16:creationId xmlns:a16="http://schemas.microsoft.com/office/drawing/2014/main" id="{BD44933A-5638-B02E-D183-365A4724E7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3377" y="1426465"/>
            <a:ext cx="4614489" cy="3578280"/>
          </a:xfrm>
          <a:prstGeom prst="rect">
            <a:avLst/>
          </a:prstGeom>
          <a:noFill/>
          <a:ln>
            <a:solidFill>
              <a:schemeClr val="bg2">
                <a:lumMod val="90000"/>
              </a:schemeClr>
            </a:solidFill>
          </a:ln>
          <a:effectLst>
            <a:outerShdw blurRad="152400" dist="76200" dir="2700000" algn="ctr" rotWithShape="0">
              <a:srgbClr val="000000">
                <a:alpha val="3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9866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CF0154B-D2D8-0707-5D3C-5373F23EC8B0}"/>
              </a:ext>
            </a:extLst>
          </p:cNvPr>
          <p:cNvSpPr/>
          <p:nvPr/>
        </p:nvSpPr>
        <p:spPr bwMode="auto">
          <a:xfrm>
            <a:off x="0" y="2446598"/>
            <a:ext cx="4296697" cy="429768"/>
          </a:xfrm>
          <a:prstGeom prst="rect">
            <a:avLst/>
          </a:prstGeom>
          <a:solidFill>
            <a:srgbClr val="0099FF"/>
          </a:solidFill>
          <a:ln w="38100" cap="flat" cmpd="sng" algn="ctr">
            <a:noFill/>
            <a:prstDash val="solid"/>
            <a:round/>
            <a:headEnd type="none" w="med" len="med"/>
            <a:tailEnd type="none" w="med" len="med"/>
          </a:ln>
          <a:effectLst/>
        </p:spPr>
        <p:txBody>
          <a:bodyPr vert="horz" wrap="square" lIns="99276" tIns="49638" rIns="99276" bIns="49638" numCol="1" rtlCol="0" anchor="t" anchorCtr="0" compatLnSpc="1">
            <a:prstTxWarp prst="textNoShape">
              <a:avLst/>
            </a:prstTxWarp>
            <a:spAutoFit/>
          </a:bodyPr>
          <a:lstStyle/>
          <a:p>
            <a:pPr marL="0" marR="0" indent="0" algn="ctr" defTabSz="992188"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bg1"/>
              </a:solidFill>
              <a:effectLst/>
              <a:latin typeface="Arial" charset="0"/>
            </a:endParaRPr>
          </a:p>
        </p:txBody>
      </p:sp>
      <p:sp>
        <p:nvSpPr>
          <p:cNvPr id="2" name="Content Placeholder 1">
            <a:extLst>
              <a:ext uri="{FF2B5EF4-FFF2-40B4-BE49-F238E27FC236}">
                <a16:creationId xmlns:a16="http://schemas.microsoft.com/office/drawing/2014/main" id="{7BEFCD76-5AEF-56DE-1D19-187B07096F79}"/>
              </a:ext>
            </a:extLst>
          </p:cNvPr>
          <p:cNvSpPr>
            <a:spLocks noGrp="1"/>
          </p:cNvSpPr>
          <p:nvPr>
            <p:ph idx="1"/>
          </p:nvPr>
        </p:nvSpPr>
        <p:spPr/>
        <p:txBody>
          <a:bodyPr/>
          <a:lstStyle/>
          <a:p>
            <a:r>
              <a:rPr lang="en-US" dirty="0"/>
              <a:t>Overview</a:t>
            </a:r>
          </a:p>
          <a:p>
            <a:r>
              <a:rPr lang="en-US" dirty="0"/>
              <a:t>Key chemistry</a:t>
            </a:r>
          </a:p>
          <a:p>
            <a:r>
              <a:rPr lang="en-US" dirty="0">
                <a:solidFill>
                  <a:schemeClr val="bg1"/>
                </a:solidFill>
              </a:rPr>
              <a:t>CSM development</a:t>
            </a:r>
          </a:p>
          <a:p>
            <a:r>
              <a:rPr lang="en-US" dirty="0"/>
              <a:t>Environmental site assessment for metals-impacted sites</a:t>
            </a:r>
          </a:p>
          <a:p>
            <a:r>
              <a:rPr lang="en-US" dirty="0"/>
              <a:t>Technical challenges at NAVFAC sites</a:t>
            </a:r>
          </a:p>
          <a:p>
            <a:r>
              <a:rPr lang="en-US" dirty="0"/>
              <a:t>Summary and closing statements</a:t>
            </a:r>
          </a:p>
        </p:txBody>
      </p:sp>
      <p:sp>
        <p:nvSpPr>
          <p:cNvPr id="3" name="Slide Number Placeholder 2">
            <a:extLst>
              <a:ext uri="{FF2B5EF4-FFF2-40B4-BE49-F238E27FC236}">
                <a16:creationId xmlns:a16="http://schemas.microsoft.com/office/drawing/2014/main" id="{9C430249-9DE5-058A-4229-CD4651ECB79C}"/>
              </a:ext>
            </a:extLst>
          </p:cNvPr>
          <p:cNvSpPr>
            <a:spLocks noGrp="1"/>
          </p:cNvSpPr>
          <p:nvPr>
            <p:ph type="sldNum" sz="quarter" idx="12"/>
          </p:nvPr>
        </p:nvSpPr>
        <p:spPr/>
        <p:txBody>
          <a:bodyPr/>
          <a:lstStyle/>
          <a:p>
            <a:fld id="{E130FD56-1AA9-EE4C-9ADF-6D63C47D8FD2}" type="slidenum">
              <a:rPr lang="en-US" smtClean="0"/>
              <a:pPr/>
              <a:t>39</a:t>
            </a:fld>
            <a:endParaRPr lang="en-US" dirty="0"/>
          </a:p>
        </p:txBody>
      </p:sp>
      <p:sp>
        <p:nvSpPr>
          <p:cNvPr id="4" name="Title 3">
            <a:extLst>
              <a:ext uri="{FF2B5EF4-FFF2-40B4-BE49-F238E27FC236}">
                <a16:creationId xmlns:a16="http://schemas.microsoft.com/office/drawing/2014/main" id="{795D2E60-9D20-702B-9B6A-CBB40E4C1118}"/>
              </a:ext>
            </a:extLst>
          </p:cNvPr>
          <p:cNvSpPr>
            <a:spLocks noGrp="1"/>
          </p:cNvSpPr>
          <p:nvPr>
            <p:ph type="title"/>
          </p:nvPr>
        </p:nvSpPr>
        <p:spPr/>
        <p:txBody>
          <a:bodyPr/>
          <a:lstStyle/>
          <a:p>
            <a:r>
              <a:rPr lang="en-US" dirty="0"/>
              <a:t>Presentation Overview</a:t>
            </a:r>
          </a:p>
        </p:txBody>
      </p:sp>
    </p:spTree>
    <p:extLst>
      <p:ext uri="{BB962C8B-B14F-4D97-AF65-F5344CB8AC3E}">
        <p14:creationId xmlns:p14="http://schemas.microsoft.com/office/powerpoint/2010/main" val="258689897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CF0154B-D2D8-0707-5D3C-5373F23EC8B0}"/>
              </a:ext>
            </a:extLst>
          </p:cNvPr>
          <p:cNvSpPr/>
          <p:nvPr/>
        </p:nvSpPr>
        <p:spPr bwMode="auto">
          <a:xfrm>
            <a:off x="0" y="1399851"/>
            <a:ext cx="2812026" cy="429768"/>
          </a:xfrm>
          <a:prstGeom prst="rect">
            <a:avLst/>
          </a:prstGeom>
          <a:solidFill>
            <a:srgbClr val="0099FF"/>
          </a:solidFill>
          <a:ln w="38100" cap="flat" cmpd="sng" algn="ctr">
            <a:noFill/>
            <a:prstDash val="solid"/>
            <a:round/>
            <a:headEnd type="none" w="med" len="med"/>
            <a:tailEnd type="none" w="med" len="med"/>
          </a:ln>
          <a:effectLst/>
        </p:spPr>
        <p:txBody>
          <a:bodyPr vert="horz" wrap="square" lIns="99276" tIns="49638" rIns="99276" bIns="49638" numCol="1" rtlCol="0" anchor="t" anchorCtr="0" compatLnSpc="1">
            <a:prstTxWarp prst="textNoShape">
              <a:avLst/>
            </a:prstTxWarp>
            <a:spAutoFit/>
          </a:bodyPr>
          <a:lstStyle/>
          <a:p>
            <a:pPr marL="0" marR="0" indent="0" algn="ctr" defTabSz="992188"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bg1"/>
              </a:solidFill>
              <a:effectLst/>
              <a:latin typeface="Arial" charset="0"/>
            </a:endParaRPr>
          </a:p>
        </p:txBody>
      </p:sp>
      <p:sp>
        <p:nvSpPr>
          <p:cNvPr id="2" name="Content Placeholder 1">
            <a:extLst>
              <a:ext uri="{FF2B5EF4-FFF2-40B4-BE49-F238E27FC236}">
                <a16:creationId xmlns:a16="http://schemas.microsoft.com/office/drawing/2014/main" id="{7BEFCD76-5AEF-56DE-1D19-187B07096F79}"/>
              </a:ext>
            </a:extLst>
          </p:cNvPr>
          <p:cNvSpPr>
            <a:spLocks noGrp="1"/>
          </p:cNvSpPr>
          <p:nvPr>
            <p:ph idx="1"/>
          </p:nvPr>
        </p:nvSpPr>
        <p:spPr>
          <a:xfrm>
            <a:off x="586365" y="1399851"/>
            <a:ext cx="7536473" cy="4763366"/>
          </a:xfrm>
        </p:spPr>
        <p:txBody>
          <a:bodyPr>
            <a:normAutofit/>
          </a:bodyPr>
          <a:lstStyle/>
          <a:p>
            <a:r>
              <a:rPr lang="en-US" dirty="0">
                <a:solidFill>
                  <a:schemeClr val="bg1"/>
                </a:solidFill>
              </a:rPr>
              <a:t>Overview</a:t>
            </a:r>
          </a:p>
          <a:p>
            <a:r>
              <a:rPr lang="en-US" dirty="0"/>
              <a:t>Key chemistry</a:t>
            </a:r>
          </a:p>
          <a:p>
            <a:r>
              <a:rPr lang="en-US" dirty="0"/>
              <a:t>CSM development</a:t>
            </a:r>
          </a:p>
          <a:p>
            <a:r>
              <a:rPr lang="en-US" dirty="0"/>
              <a:t>Environmental site assessment for metals-impacted sites</a:t>
            </a:r>
          </a:p>
          <a:p>
            <a:r>
              <a:rPr lang="en-US" dirty="0"/>
              <a:t>Technical challenges at NAVFAC sites</a:t>
            </a:r>
          </a:p>
          <a:p>
            <a:r>
              <a:rPr lang="en-US" dirty="0"/>
              <a:t>Summary and closing statements</a:t>
            </a:r>
          </a:p>
        </p:txBody>
      </p:sp>
      <p:sp>
        <p:nvSpPr>
          <p:cNvPr id="3" name="Slide Number Placeholder 2">
            <a:extLst>
              <a:ext uri="{FF2B5EF4-FFF2-40B4-BE49-F238E27FC236}">
                <a16:creationId xmlns:a16="http://schemas.microsoft.com/office/drawing/2014/main" id="{9C430249-9DE5-058A-4229-CD4651ECB79C}"/>
              </a:ext>
            </a:extLst>
          </p:cNvPr>
          <p:cNvSpPr>
            <a:spLocks noGrp="1"/>
          </p:cNvSpPr>
          <p:nvPr>
            <p:ph type="sldNum" sz="quarter" idx="12"/>
          </p:nvPr>
        </p:nvSpPr>
        <p:spPr/>
        <p:txBody>
          <a:bodyPr/>
          <a:lstStyle/>
          <a:p>
            <a:fld id="{E130FD56-1AA9-EE4C-9ADF-6D63C47D8FD2}" type="slidenum">
              <a:rPr lang="en-US" smtClean="0"/>
              <a:pPr/>
              <a:t>4</a:t>
            </a:fld>
            <a:endParaRPr lang="en-US" dirty="0"/>
          </a:p>
        </p:txBody>
      </p:sp>
      <p:sp>
        <p:nvSpPr>
          <p:cNvPr id="4" name="Title 3">
            <a:extLst>
              <a:ext uri="{FF2B5EF4-FFF2-40B4-BE49-F238E27FC236}">
                <a16:creationId xmlns:a16="http://schemas.microsoft.com/office/drawing/2014/main" id="{795D2E60-9D20-702B-9B6A-CBB40E4C1118}"/>
              </a:ext>
            </a:extLst>
          </p:cNvPr>
          <p:cNvSpPr>
            <a:spLocks noGrp="1"/>
          </p:cNvSpPr>
          <p:nvPr>
            <p:ph type="title"/>
          </p:nvPr>
        </p:nvSpPr>
        <p:spPr/>
        <p:txBody>
          <a:bodyPr/>
          <a:lstStyle/>
          <a:p>
            <a:r>
              <a:rPr lang="en-US" dirty="0"/>
              <a:t>Presentation Overview</a:t>
            </a:r>
          </a:p>
        </p:txBody>
      </p:sp>
      <p:sp>
        <p:nvSpPr>
          <p:cNvPr id="6" name="TextBox 5">
            <a:extLst>
              <a:ext uri="{FF2B5EF4-FFF2-40B4-BE49-F238E27FC236}">
                <a16:creationId xmlns:a16="http://schemas.microsoft.com/office/drawing/2014/main" id="{B80F01E8-4F7A-733F-8AB8-5509761F141F}"/>
              </a:ext>
            </a:extLst>
          </p:cNvPr>
          <p:cNvSpPr txBox="1"/>
          <p:nvPr/>
        </p:nvSpPr>
        <p:spPr>
          <a:xfrm>
            <a:off x="386080" y="6212230"/>
            <a:ext cx="7696036" cy="307777"/>
          </a:xfrm>
          <a:prstGeom prst="rect">
            <a:avLst/>
          </a:prstGeom>
          <a:noFill/>
        </p:spPr>
        <p:txBody>
          <a:bodyPr wrap="square" rtlCol="0">
            <a:spAutoFit/>
          </a:bodyPr>
          <a:lstStyle/>
          <a:p>
            <a:r>
              <a:rPr lang="en-US" sz="1400" dirty="0">
                <a:solidFill>
                  <a:schemeClr val="tx1">
                    <a:lumMod val="75000"/>
                    <a:lumOff val="25000"/>
                  </a:schemeClr>
                </a:solidFill>
                <a:latin typeface="Arial" panose="020B0604020202020204" pitchFamily="34" charset="0"/>
                <a:cs typeface="Arial" panose="020B0604020202020204" pitchFamily="34" charset="0"/>
              </a:rPr>
              <a:t>CSM: conceptual site model</a:t>
            </a:r>
          </a:p>
        </p:txBody>
      </p:sp>
      <p:sp>
        <p:nvSpPr>
          <p:cNvPr id="9" name="TextBox 8">
            <a:extLst>
              <a:ext uri="{FF2B5EF4-FFF2-40B4-BE49-F238E27FC236}">
                <a16:creationId xmlns:a16="http://schemas.microsoft.com/office/drawing/2014/main" id="{A8B3A8E3-6F5E-A619-C4ED-3E995DAA7733}"/>
              </a:ext>
            </a:extLst>
          </p:cNvPr>
          <p:cNvSpPr txBox="1"/>
          <p:nvPr/>
        </p:nvSpPr>
        <p:spPr>
          <a:xfrm>
            <a:off x="6209197" y="5106352"/>
            <a:ext cx="5596723" cy="1477328"/>
          </a:xfrm>
          <a:prstGeom prst="rect">
            <a:avLst/>
          </a:prstGeom>
          <a:noFill/>
        </p:spPr>
        <p:txBody>
          <a:bodyPr wrap="square" rtlCol="0">
            <a:spAutoFit/>
          </a:bodyPr>
          <a:lstStyle/>
          <a:p>
            <a:pPr algn="r"/>
            <a:r>
              <a:rPr lang="en-US" dirty="0">
                <a:solidFill>
                  <a:schemeClr val="tx1">
                    <a:lumMod val="65000"/>
                    <a:lumOff val="35000"/>
                  </a:schemeClr>
                </a:solidFill>
              </a:rPr>
              <a:t>Today’s presentation is adapted from the recent NAFVAC EXWC Technical Report </a:t>
            </a:r>
            <a:r>
              <a:rPr lang="en-US" i="1" dirty="0">
                <a:solidFill>
                  <a:schemeClr val="tx1">
                    <a:lumMod val="65000"/>
                    <a:lumOff val="35000"/>
                  </a:schemeClr>
                </a:solidFill>
              </a:rPr>
              <a:t>Best Practices and Risk Management Options for Metal-Impacted Sites </a:t>
            </a:r>
            <a:r>
              <a:rPr lang="en-US" dirty="0">
                <a:solidFill>
                  <a:schemeClr val="bg2">
                    <a:lumMod val="50000"/>
                  </a:schemeClr>
                </a:solidFill>
                <a:latin typeface="Arial Narrow" panose="020B0604020202020204" pitchFamily="34" charset="0"/>
                <a:cs typeface="Arial Narrow" panose="020B0604020202020204" pitchFamily="34" charset="0"/>
              </a:rPr>
              <a:t>(NAFVAC 2022)</a:t>
            </a:r>
          </a:p>
          <a:p>
            <a:pPr algn="r"/>
            <a:endParaRPr lang="en-US" dirty="0"/>
          </a:p>
        </p:txBody>
      </p:sp>
      <p:pic>
        <p:nvPicPr>
          <p:cNvPr id="5" name="Picture 4">
            <a:extLst>
              <a:ext uri="{FF2B5EF4-FFF2-40B4-BE49-F238E27FC236}">
                <a16:creationId xmlns:a16="http://schemas.microsoft.com/office/drawing/2014/main" id="{96E34D8F-DB04-9D43-8AD1-1C5248F76086}"/>
              </a:ext>
            </a:extLst>
          </p:cNvPr>
          <p:cNvPicPr>
            <a:picLocks noChangeAspect="1"/>
          </p:cNvPicPr>
          <p:nvPr/>
        </p:nvPicPr>
        <p:blipFill>
          <a:blip r:embed="rId3"/>
          <a:stretch>
            <a:fillRect/>
          </a:stretch>
        </p:blipFill>
        <p:spPr>
          <a:xfrm>
            <a:off x="8439150" y="1226664"/>
            <a:ext cx="2990846" cy="3796598"/>
          </a:xfrm>
          <a:prstGeom prst="rect">
            <a:avLst/>
          </a:prstGeom>
          <a:effectLst>
            <a:outerShdw blurRad="152400" dist="76200" dir="2700000" algn="ctr" rotWithShape="0">
              <a:srgbClr val="000000">
                <a:alpha val="30000"/>
              </a:srgbClr>
            </a:outerShdw>
          </a:effectLst>
        </p:spPr>
      </p:pic>
      <p:sp>
        <p:nvSpPr>
          <p:cNvPr id="10" name="Rectangle 9">
            <a:extLst>
              <a:ext uri="{FF2B5EF4-FFF2-40B4-BE49-F238E27FC236}">
                <a16:creationId xmlns:a16="http://schemas.microsoft.com/office/drawing/2014/main" id="{177138C1-45CD-187F-B1D3-3683C7ABB2A0}"/>
              </a:ext>
            </a:extLst>
          </p:cNvPr>
          <p:cNvSpPr/>
          <p:nvPr/>
        </p:nvSpPr>
        <p:spPr>
          <a:xfrm>
            <a:off x="8443356" y="1235035"/>
            <a:ext cx="3004457" cy="3788228"/>
          </a:xfrm>
          <a:prstGeom prst="rect">
            <a:avLst/>
          </a:prstGeom>
          <a:noFill/>
          <a:ln w="9525">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467125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9915AB-BEE2-9952-2E5B-B54A3ED88643}"/>
              </a:ext>
            </a:extLst>
          </p:cNvPr>
          <p:cNvSpPr>
            <a:spLocks noGrp="1"/>
          </p:cNvSpPr>
          <p:nvPr>
            <p:ph type="body" sz="quarter" idx="13"/>
          </p:nvPr>
        </p:nvSpPr>
        <p:spPr/>
        <p:txBody>
          <a:bodyPr>
            <a:noAutofit/>
          </a:bodyPr>
          <a:lstStyle/>
          <a:p>
            <a:r>
              <a:rPr lang="en-US" sz="1400" dirty="0"/>
              <a:t>CSM Development</a:t>
            </a:r>
          </a:p>
        </p:txBody>
      </p:sp>
      <p:sp>
        <p:nvSpPr>
          <p:cNvPr id="3" name="Title 2">
            <a:extLst>
              <a:ext uri="{FF2B5EF4-FFF2-40B4-BE49-F238E27FC236}">
                <a16:creationId xmlns:a16="http://schemas.microsoft.com/office/drawing/2014/main" id="{5DAA1BBF-09EF-C625-F953-1113FC0693A5}"/>
              </a:ext>
            </a:extLst>
          </p:cNvPr>
          <p:cNvSpPr>
            <a:spLocks noGrp="1"/>
          </p:cNvSpPr>
          <p:nvPr>
            <p:ph type="title"/>
          </p:nvPr>
        </p:nvSpPr>
        <p:spPr>
          <a:xfrm>
            <a:off x="1212761" y="314905"/>
            <a:ext cx="9748007" cy="549275"/>
          </a:xfrm>
        </p:spPr>
        <p:txBody>
          <a:bodyPr/>
          <a:lstStyle/>
          <a:p>
            <a:r>
              <a:rPr lang="en-US" dirty="0"/>
              <a:t>CSM Objective and Definition</a:t>
            </a:r>
          </a:p>
        </p:txBody>
      </p:sp>
      <p:sp>
        <p:nvSpPr>
          <p:cNvPr id="4" name="Content Placeholder 3">
            <a:extLst>
              <a:ext uri="{FF2B5EF4-FFF2-40B4-BE49-F238E27FC236}">
                <a16:creationId xmlns:a16="http://schemas.microsoft.com/office/drawing/2014/main" id="{27ED8B17-9CF9-E64F-A64D-7C8D04EDC8D6}"/>
              </a:ext>
            </a:extLst>
          </p:cNvPr>
          <p:cNvSpPr>
            <a:spLocks noGrp="1"/>
          </p:cNvSpPr>
          <p:nvPr>
            <p:ph idx="1"/>
          </p:nvPr>
        </p:nvSpPr>
        <p:spPr/>
        <p:txBody>
          <a:bodyPr/>
          <a:lstStyle/>
          <a:p>
            <a:r>
              <a:rPr lang="en-US" dirty="0"/>
              <a:t>CSM involves environmental site assessment to characterize nature, extent, and concentration of COPCs</a:t>
            </a:r>
          </a:p>
          <a:p>
            <a:r>
              <a:rPr lang="en-US" dirty="0"/>
              <a:t>CSM is an integrated representation of the physical and environmental context of the site</a:t>
            </a:r>
          </a:p>
          <a:p>
            <a:pPr lvl="1">
              <a:spcBef>
                <a:spcPts val="1000"/>
              </a:spcBef>
            </a:pPr>
            <a:r>
              <a:rPr lang="en-US" dirty="0"/>
              <a:t>Biological, physical, chemical processes</a:t>
            </a:r>
          </a:p>
          <a:p>
            <a:pPr lvl="1">
              <a:spcBef>
                <a:spcPts val="1000"/>
              </a:spcBef>
            </a:pPr>
            <a:r>
              <a:rPr lang="en-US" dirty="0"/>
              <a:t>Fate and transport and exposure pathways of receptors</a:t>
            </a:r>
          </a:p>
          <a:p>
            <a:r>
              <a:rPr lang="en-US" dirty="0"/>
              <a:t>CSM is developed during site investigation</a:t>
            </a:r>
          </a:p>
          <a:p>
            <a:pPr lvl="1">
              <a:spcBef>
                <a:spcPts val="1000"/>
              </a:spcBef>
            </a:pPr>
            <a:r>
              <a:rPr lang="en-US" dirty="0"/>
              <a:t>Refined following changes in site conditions</a:t>
            </a:r>
          </a:p>
        </p:txBody>
      </p:sp>
      <p:sp>
        <p:nvSpPr>
          <p:cNvPr id="5" name="Slide Number Placeholder 4">
            <a:extLst>
              <a:ext uri="{FF2B5EF4-FFF2-40B4-BE49-F238E27FC236}">
                <a16:creationId xmlns:a16="http://schemas.microsoft.com/office/drawing/2014/main" id="{178DCFE5-3B44-5963-59CA-6C2F8E7D6F42}"/>
              </a:ext>
            </a:extLst>
          </p:cNvPr>
          <p:cNvSpPr>
            <a:spLocks noGrp="1"/>
          </p:cNvSpPr>
          <p:nvPr>
            <p:ph type="sldNum" sz="quarter" idx="12"/>
          </p:nvPr>
        </p:nvSpPr>
        <p:spPr/>
        <p:txBody>
          <a:bodyPr/>
          <a:lstStyle/>
          <a:p>
            <a:fld id="{E130FD56-1AA9-EE4C-9ADF-6D63C47D8FD2}" type="slidenum">
              <a:rPr lang="en-US" smtClean="0"/>
              <a:pPr/>
              <a:t>40</a:t>
            </a:fld>
            <a:endParaRPr lang="en-US"/>
          </a:p>
        </p:txBody>
      </p:sp>
      <p:sp>
        <p:nvSpPr>
          <p:cNvPr id="6" name="TextBox 5">
            <a:extLst>
              <a:ext uri="{FF2B5EF4-FFF2-40B4-BE49-F238E27FC236}">
                <a16:creationId xmlns:a16="http://schemas.microsoft.com/office/drawing/2014/main" id="{41D1D07C-BADC-D8FD-1BBA-809C53508943}"/>
              </a:ext>
            </a:extLst>
          </p:cNvPr>
          <p:cNvSpPr txBox="1"/>
          <p:nvPr/>
        </p:nvSpPr>
        <p:spPr>
          <a:xfrm>
            <a:off x="447548" y="6239781"/>
            <a:ext cx="4329045" cy="307777"/>
          </a:xfrm>
          <a:prstGeom prst="rect">
            <a:avLst/>
          </a:prstGeom>
          <a:noFill/>
        </p:spPr>
        <p:txBody>
          <a:bodyPr wrap="square" rtlCol="0">
            <a:spAutoFit/>
          </a:bodyPr>
          <a:lstStyle/>
          <a:p>
            <a:r>
              <a:rPr lang="en-US" sz="1400" dirty="0">
                <a:solidFill>
                  <a:schemeClr val="tx1">
                    <a:lumMod val="75000"/>
                    <a:lumOff val="25000"/>
                  </a:schemeClr>
                </a:solidFill>
              </a:rPr>
              <a:t>COPC: contaminant of potential concern</a:t>
            </a:r>
          </a:p>
        </p:txBody>
      </p:sp>
    </p:spTree>
    <p:extLst>
      <p:ext uri="{BB962C8B-B14F-4D97-AF65-F5344CB8AC3E}">
        <p14:creationId xmlns:p14="http://schemas.microsoft.com/office/powerpoint/2010/main" val="10859459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D7ADFC-BA50-459F-02C1-6993E816BAF0}"/>
              </a:ext>
            </a:extLst>
          </p:cNvPr>
          <p:cNvSpPr>
            <a:spLocks noGrp="1"/>
          </p:cNvSpPr>
          <p:nvPr>
            <p:ph type="body" sz="quarter" idx="13"/>
          </p:nvPr>
        </p:nvSpPr>
        <p:spPr/>
        <p:txBody>
          <a:bodyPr>
            <a:noAutofit/>
          </a:bodyPr>
          <a:lstStyle/>
          <a:p>
            <a:r>
              <a:rPr lang="en-US" sz="1400" dirty="0"/>
              <a:t>CSM Development</a:t>
            </a:r>
          </a:p>
        </p:txBody>
      </p:sp>
      <p:sp>
        <p:nvSpPr>
          <p:cNvPr id="3" name="Title 2">
            <a:extLst>
              <a:ext uri="{FF2B5EF4-FFF2-40B4-BE49-F238E27FC236}">
                <a16:creationId xmlns:a16="http://schemas.microsoft.com/office/drawing/2014/main" id="{EAE2866F-9CAD-D165-C4D7-5A6F2455E840}"/>
              </a:ext>
            </a:extLst>
          </p:cNvPr>
          <p:cNvSpPr>
            <a:spLocks noGrp="1"/>
          </p:cNvSpPr>
          <p:nvPr>
            <p:ph type="title"/>
          </p:nvPr>
        </p:nvSpPr>
        <p:spPr/>
        <p:txBody>
          <a:bodyPr/>
          <a:lstStyle/>
          <a:p>
            <a:r>
              <a:rPr lang="en-US" dirty="0"/>
              <a:t>CSM Uses</a:t>
            </a:r>
          </a:p>
        </p:txBody>
      </p:sp>
      <p:sp>
        <p:nvSpPr>
          <p:cNvPr id="4" name="Content Placeholder 3">
            <a:extLst>
              <a:ext uri="{FF2B5EF4-FFF2-40B4-BE49-F238E27FC236}">
                <a16:creationId xmlns:a16="http://schemas.microsoft.com/office/drawing/2014/main" id="{DD841DF3-5632-FA1E-F197-4C3DDDB44914}"/>
              </a:ext>
            </a:extLst>
          </p:cNvPr>
          <p:cNvSpPr>
            <a:spLocks noGrp="1"/>
          </p:cNvSpPr>
          <p:nvPr>
            <p:ph idx="1"/>
          </p:nvPr>
        </p:nvSpPr>
        <p:spPr>
          <a:xfrm>
            <a:off x="838199" y="1623722"/>
            <a:ext cx="11088329" cy="4351338"/>
          </a:xfrm>
        </p:spPr>
        <p:txBody>
          <a:bodyPr/>
          <a:lstStyle/>
          <a:p>
            <a:r>
              <a:rPr lang="en-US" dirty="0"/>
              <a:t>During investigative phase―assists in development of DQOs</a:t>
            </a:r>
          </a:p>
          <a:p>
            <a:r>
              <a:rPr lang="en-US" dirty="0"/>
              <a:t>During later investigation―evaluates feasibility of remedial activities and institutional controls</a:t>
            </a:r>
          </a:p>
          <a:p>
            <a:r>
              <a:rPr lang="en-US" dirty="0"/>
              <a:t>Throughout project―helps communicate with community, stakeholders, and regulators</a:t>
            </a:r>
          </a:p>
        </p:txBody>
      </p:sp>
      <p:sp>
        <p:nvSpPr>
          <p:cNvPr id="5" name="Slide Number Placeholder 4">
            <a:extLst>
              <a:ext uri="{FF2B5EF4-FFF2-40B4-BE49-F238E27FC236}">
                <a16:creationId xmlns:a16="http://schemas.microsoft.com/office/drawing/2014/main" id="{8EF07CDE-D655-45DC-0982-1456B059888B}"/>
              </a:ext>
            </a:extLst>
          </p:cNvPr>
          <p:cNvSpPr>
            <a:spLocks noGrp="1"/>
          </p:cNvSpPr>
          <p:nvPr>
            <p:ph type="sldNum" sz="quarter" idx="12"/>
          </p:nvPr>
        </p:nvSpPr>
        <p:spPr/>
        <p:txBody>
          <a:bodyPr/>
          <a:lstStyle/>
          <a:p>
            <a:fld id="{E130FD56-1AA9-EE4C-9ADF-6D63C47D8FD2}" type="slidenum">
              <a:rPr lang="en-US" smtClean="0"/>
              <a:pPr/>
              <a:t>41</a:t>
            </a:fld>
            <a:endParaRPr lang="en-US"/>
          </a:p>
        </p:txBody>
      </p:sp>
      <p:sp>
        <p:nvSpPr>
          <p:cNvPr id="6" name="TextBox 5">
            <a:extLst>
              <a:ext uri="{FF2B5EF4-FFF2-40B4-BE49-F238E27FC236}">
                <a16:creationId xmlns:a16="http://schemas.microsoft.com/office/drawing/2014/main" id="{F94430FC-10DE-2945-06F7-F777EFF9DA78}"/>
              </a:ext>
            </a:extLst>
          </p:cNvPr>
          <p:cNvSpPr txBox="1"/>
          <p:nvPr/>
        </p:nvSpPr>
        <p:spPr>
          <a:xfrm>
            <a:off x="444055" y="6234671"/>
            <a:ext cx="4329045" cy="307777"/>
          </a:xfrm>
          <a:prstGeom prst="rect">
            <a:avLst/>
          </a:prstGeom>
          <a:noFill/>
        </p:spPr>
        <p:txBody>
          <a:bodyPr wrap="square" rtlCol="0">
            <a:spAutoFit/>
          </a:bodyPr>
          <a:lstStyle/>
          <a:p>
            <a:r>
              <a:rPr lang="en-US" sz="1400" dirty="0">
                <a:solidFill>
                  <a:schemeClr val="tx1">
                    <a:lumMod val="75000"/>
                    <a:lumOff val="25000"/>
                  </a:schemeClr>
                </a:solidFill>
              </a:rPr>
              <a:t>DQO: data quality objective</a:t>
            </a:r>
          </a:p>
        </p:txBody>
      </p:sp>
    </p:spTree>
    <p:extLst>
      <p:ext uri="{BB962C8B-B14F-4D97-AF65-F5344CB8AC3E}">
        <p14:creationId xmlns:p14="http://schemas.microsoft.com/office/powerpoint/2010/main" val="33579576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5DDB08D-B3D0-B7AE-918E-3A947BDFA20C}"/>
              </a:ext>
            </a:extLst>
          </p:cNvPr>
          <p:cNvSpPr>
            <a:spLocks noGrp="1"/>
          </p:cNvSpPr>
          <p:nvPr>
            <p:ph type="body" sz="quarter" idx="13"/>
          </p:nvPr>
        </p:nvSpPr>
        <p:spPr/>
        <p:txBody>
          <a:bodyPr>
            <a:noAutofit/>
          </a:bodyPr>
          <a:lstStyle/>
          <a:p>
            <a:r>
              <a:rPr lang="en-US" sz="1400" dirty="0"/>
              <a:t>CSM Development</a:t>
            </a:r>
          </a:p>
        </p:txBody>
      </p:sp>
      <p:sp>
        <p:nvSpPr>
          <p:cNvPr id="3" name="Title 2">
            <a:extLst>
              <a:ext uri="{FF2B5EF4-FFF2-40B4-BE49-F238E27FC236}">
                <a16:creationId xmlns:a16="http://schemas.microsoft.com/office/drawing/2014/main" id="{673E2BB6-6F3B-1447-0E1B-509338080036}"/>
              </a:ext>
            </a:extLst>
          </p:cNvPr>
          <p:cNvSpPr>
            <a:spLocks noGrp="1"/>
          </p:cNvSpPr>
          <p:nvPr>
            <p:ph type="title"/>
          </p:nvPr>
        </p:nvSpPr>
        <p:spPr/>
        <p:txBody>
          <a:bodyPr/>
          <a:lstStyle/>
          <a:p>
            <a:r>
              <a:rPr lang="en-US" dirty="0"/>
              <a:t>Poll Question 2</a:t>
            </a:r>
          </a:p>
        </p:txBody>
      </p:sp>
      <p:sp>
        <p:nvSpPr>
          <p:cNvPr id="8" name="Content Placeholder 7">
            <a:extLst>
              <a:ext uri="{FF2B5EF4-FFF2-40B4-BE49-F238E27FC236}">
                <a16:creationId xmlns:a16="http://schemas.microsoft.com/office/drawing/2014/main" id="{7D578574-6023-F62D-72B0-4948A6F2D0A0}"/>
              </a:ext>
            </a:extLst>
          </p:cNvPr>
          <p:cNvSpPr>
            <a:spLocks noGrp="1"/>
          </p:cNvSpPr>
          <p:nvPr>
            <p:ph idx="1"/>
          </p:nvPr>
        </p:nvSpPr>
        <p:spPr>
          <a:xfrm>
            <a:off x="838200" y="2059717"/>
            <a:ext cx="10515600" cy="2738565"/>
          </a:xfrm>
        </p:spPr>
        <p:txBody>
          <a:bodyPr>
            <a:normAutofit/>
          </a:bodyPr>
          <a:lstStyle/>
          <a:p>
            <a:pPr marL="0" indent="0" algn="ctr">
              <a:buNone/>
            </a:pPr>
            <a:r>
              <a:rPr lang="en-US" sz="4000" dirty="0"/>
              <a:t>How recently have you updated your CSM?</a:t>
            </a:r>
          </a:p>
        </p:txBody>
      </p:sp>
      <p:sp>
        <p:nvSpPr>
          <p:cNvPr id="2" name="Slide Number Placeholder 1">
            <a:extLst>
              <a:ext uri="{FF2B5EF4-FFF2-40B4-BE49-F238E27FC236}">
                <a16:creationId xmlns:a16="http://schemas.microsoft.com/office/drawing/2014/main" id="{FA21B73D-968E-2A7C-3F2D-077E9EF83758}"/>
              </a:ext>
            </a:extLst>
          </p:cNvPr>
          <p:cNvSpPr>
            <a:spLocks noGrp="1"/>
          </p:cNvSpPr>
          <p:nvPr>
            <p:ph type="sldNum" sz="quarter" idx="12"/>
          </p:nvPr>
        </p:nvSpPr>
        <p:spPr/>
        <p:txBody>
          <a:bodyPr/>
          <a:lstStyle/>
          <a:p>
            <a:fld id="{E130FD56-1AA9-EE4C-9ADF-6D63C47D8FD2}" type="slidenum">
              <a:rPr lang="en-US" smtClean="0"/>
              <a:pPr/>
              <a:t>42</a:t>
            </a:fld>
            <a:endParaRPr lang="en-US"/>
          </a:p>
        </p:txBody>
      </p:sp>
      <p:pic>
        <p:nvPicPr>
          <p:cNvPr id="4" name="Picture 3" descr="Qr code&#10;&#10;Description automatically generated">
            <a:extLst>
              <a:ext uri="{FF2B5EF4-FFF2-40B4-BE49-F238E27FC236}">
                <a16:creationId xmlns:a16="http://schemas.microsoft.com/office/drawing/2014/main" id="{500DA76D-1A28-D867-B838-B1D694F3BCFA}"/>
              </a:ext>
            </a:extLst>
          </p:cNvPr>
          <p:cNvPicPr>
            <a:picLocks noChangeAspect="1"/>
          </p:cNvPicPr>
          <p:nvPr/>
        </p:nvPicPr>
        <p:blipFill>
          <a:blip r:embed="rId3"/>
          <a:stretch>
            <a:fillRect/>
          </a:stretch>
        </p:blipFill>
        <p:spPr>
          <a:xfrm>
            <a:off x="1361883" y="3429000"/>
            <a:ext cx="2857500" cy="2857500"/>
          </a:xfrm>
          <a:prstGeom prst="rect">
            <a:avLst/>
          </a:prstGeom>
        </p:spPr>
      </p:pic>
      <p:sp>
        <p:nvSpPr>
          <p:cNvPr id="5" name="Title 1">
            <a:extLst>
              <a:ext uri="{FF2B5EF4-FFF2-40B4-BE49-F238E27FC236}">
                <a16:creationId xmlns:a16="http://schemas.microsoft.com/office/drawing/2014/main" id="{19CBB755-4A8E-D566-CF91-09967651078E}"/>
              </a:ext>
            </a:extLst>
          </p:cNvPr>
          <p:cNvSpPr txBox="1">
            <a:spLocks/>
          </p:cNvSpPr>
          <p:nvPr/>
        </p:nvSpPr>
        <p:spPr>
          <a:xfrm>
            <a:off x="4610471" y="3609018"/>
            <a:ext cx="6939565" cy="245815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i="0" kern="1200">
                <a:solidFill>
                  <a:srgbClr val="134B8E"/>
                </a:solidFill>
                <a:latin typeface="Arial" panose="020B0604020202020204" pitchFamily="34" charset="0"/>
                <a:ea typeface="+mj-ea"/>
                <a:cs typeface="Arial" panose="020B0604020202020204" pitchFamily="34" charset="0"/>
              </a:defRPr>
            </a:lvl1pPr>
          </a:lstStyle>
          <a:p>
            <a:r>
              <a:rPr lang="en-US" sz="2200" dirty="0"/>
              <a:t>Options to respond: </a:t>
            </a:r>
            <a:br>
              <a:rPr lang="en-US" sz="2200" dirty="0"/>
            </a:br>
            <a:br>
              <a:rPr lang="en-US" sz="2200" dirty="0"/>
            </a:br>
            <a:r>
              <a:rPr lang="en-US" sz="2200" dirty="0"/>
              <a:t>1. Text ‘ritsn200’ to 22333 to join session</a:t>
            </a:r>
            <a:br>
              <a:rPr lang="en-US" sz="2200" dirty="0"/>
            </a:br>
            <a:r>
              <a:rPr lang="en-US" sz="2200" dirty="0"/>
              <a:t>then enter response</a:t>
            </a:r>
            <a:br>
              <a:rPr lang="en-US" sz="2200" dirty="0"/>
            </a:br>
            <a:br>
              <a:rPr lang="en-US" sz="2200" dirty="0"/>
            </a:br>
            <a:r>
              <a:rPr lang="en-US" sz="2200" dirty="0"/>
              <a:t>2. Enter PollEv.com/ritsn200 in browser</a:t>
            </a:r>
            <a:br>
              <a:rPr lang="en-US" sz="2200" dirty="0"/>
            </a:br>
            <a:br>
              <a:rPr lang="en-US" sz="2200" dirty="0"/>
            </a:br>
            <a:r>
              <a:rPr lang="en-US" sz="2200" dirty="0"/>
              <a:t>3. Scan the QR code and open session in browser</a:t>
            </a:r>
          </a:p>
        </p:txBody>
      </p:sp>
    </p:spTree>
    <p:extLst>
      <p:ext uri="{BB962C8B-B14F-4D97-AF65-F5344CB8AC3E}">
        <p14:creationId xmlns:p14="http://schemas.microsoft.com/office/powerpoint/2010/main" val="9409873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2FCFB5-CD3B-10AA-AD00-595BA429782A}"/>
              </a:ext>
            </a:extLst>
          </p:cNvPr>
          <p:cNvSpPr>
            <a:spLocks noGrp="1"/>
          </p:cNvSpPr>
          <p:nvPr>
            <p:ph type="body" sz="quarter" idx="13"/>
          </p:nvPr>
        </p:nvSpPr>
        <p:spPr/>
        <p:txBody>
          <a:bodyPr>
            <a:noAutofit/>
          </a:bodyPr>
          <a:lstStyle/>
          <a:p>
            <a:r>
              <a:rPr lang="en-US" sz="1400" dirty="0"/>
              <a:t>CSM Development</a:t>
            </a:r>
          </a:p>
        </p:txBody>
      </p:sp>
      <p:sp>
        <p:nvSpPr>
          <p:cNvPr id="3" name="Title 2">
            <a:extLst>
              <a:ext uri="{FF2B5EF4-FFF2-40B4-BE49-F238E27FC236}">
                <a16:creationId xmlns:a16="http://schemas.microsoft.com/office/drawing/2014/main" id="{9BCA8353-13F1-6DCA-5C99-3C6298537EF5}"/>
              </a:ext>
            </a:extLst>
          </p:cNvPr>
          <p:cNvSpPr>
            <a:spLocks noGrp="1"/>
          </p:cNvSpPr>
          <p:nvPr>
            <p:ph type="title"/>
          </p:nvPr>
        </p:nvSpPr>
        <p:spPr/>
        <p:txBody>
          <a:bodyPr/>
          <a:lstStyle/>
          <a:p>
            <a:r>
              <a:rPr lang="en-US" dirty="0"/>
              <a:t>Questions for CSMs with Metals</a:t>
            </a:r>
          </a:p>
        </p:txBody>
      </p:sp>
      <p:sp>
        <p:nvSpPr>
          <p:cNvPr id="4" name="Content Placeholder 3">
            <a:extLst>
              <a:ext uri="{FF2B5EF4-FFF2-40B4-BE49-F238E27FC236}">
                <a16:creationId xmlns:a16="http://schemas.microsoft.com/office/drawing/2014/main" id="{636258A0-469C-CD50-B039-867F7D7278C1}"/>
              </a:ext>
            </a:extLst>
          </p:cNvPr>
          <p:cNvSpPr>
            <a:spLocks noGrp="1"/>
          </p:cNvSpPr>
          <p:nvPr>
            <p:ph idx="1"/>
          </p:nvPr>
        </p:nvSpPr>
        <p:spPr/>
        <p:txBody>
          <a:bodyPr/>
          <a:lstStyle/>
          <a:p>
            <a:r>
              <a:rPr lang="en-US" dirty="0"/>
              <a:t>What are background levels?</a:t>
            </a:r>
          </a:p>
          <a:p>
            <a:r>
              <a:rPr lang="en-US" dirty="0"/>
              <a:t>What are site geochemical conditions and mechanisms that will influence fate and transport?</a:t>
            </a:r>
          </a:p>
          <a:p>
            <a:r>
              <a:rPr lang="en-US" dirty="0"/>
              <a:t>What sources may be present now and in the future?</a:t>
            </a:r>
          </a:p>
          <a:p>
            <a:r>
              <a:rPr lang="en-US" dirty="0"/>
              <a:t>What are key physical transport processes?</a:t>
            </a:r>
          </a:p>
          <a:p>
            <a:r>
              <a:rPr lang="en-US" dirty="0"/>
              <a:t>What is the bioavailability of the metal and what are the ecological receptors?</a:t>
            </a:r>
          </a:p>
        </p:txBody>
      </p:sp>
      <p:sp>
        <p:nvSpPr>
          <p:cNvPr id="5" name="Slide Number Placeholder 4">
            <a:extLst>
              <a:ext uri="{FF2B5EF4-FFF2-40B4-BE49-F238E27FC236}">
                <a16:creationId xmlns:a16="http://schemas.microsoft.com/office/drawing/2014/main" id="{3BE1AAE5-C590-7849-9D70-0644CBB5201A}"/>
              </a:ext>
            </a:extLst>
          </p:cNvPr>
          <p:cNvSpPr>
            <a:spLocks noGrp="1"/>
          </p:cNvSpPr>
          <p:nvPr>
            <p:ph type="sldNum" sz="quarter" idx="12"/>
          </p:nvPr>
        </p:nvSpPr>
        <p:spPr/>
        <p:txBody>
          <a:bodyPr/>
          <a:lstStyle/>
          <a:p>
            <a:fld id="{E130FD56-1AA9-EE4C-9ADF-6D63C47D8FD2}" type="slidenum">
              <a:rPr lang="en-US" smtClean="0"/>
              <a:pPr/>
              <a:t>43</a:t>
            </a:fld>
            <a:endParaRPr lang="en-US"/>
          </a:p>
        </p:txBody>
      </p:sp>
      <p:grpSp>
        <p:nvGrpSpPr>
          <p:cNvPr id="6" name="Group 5">
            <a:extLst>
              <a:ext uri="{FF2B5EF4-FFF2-40B4-BE49-F238E27FC236}">
                <a16:creationId xmlns:a16="http://schemas.microsoft.com/office/drawing/2014/main" id="{C0C6620F-A350-65A5-B1AD-AA9C870F65A1}"/>
              </a:ext>
            </a:extLst>
          </p:cNvPr>
          <p:cNvGrpSpPr/>
          <p:nvPr/>
        </p:nvGrpSpPr>
        <p:grpSpPr>
          <a:xfrm>
            <a:off x="1530304" y="5292010"/>
            <a:ext cx="9131393" cy="987360"/>
            <a:chOff x="1811910" y="5079720"/>
            <a:chExt cx="9131393" cy="987360"/>
          </a:xfrm>
        </p:grpSpPr>
        <p:grpSp>
          <p:nvGrpSpPr>
            <p:cNvPr id="7" name="Group 6">
              <a:extLst>
                <a:ext uri="{FF2B5EF4-FFF2-40B4-BE49-F238E27FC236}">
                  <a16:creationId xmlns:a16="http://schemas.microsoft.com/office/drawing/2014/main" id="{D70A097D-5BCA-59F6-35B7-4B49BF7B646D}"/>
                </a:ext>
              </a:extLst>
            </p:cNvPr>
            <p:cNvGrpSpPr/>
            <p:nvPr/>
          </p:nvGrpSpPr>
          <p:grpSpPr>
            <a:xfrm>
              <a:off x="1811910" y="5079720"/>
              <a:ext cx="9023237" cy="975561"/>
              <a:chOff x="1212761" y="5177427"/>
              <a:chExt cx="9023237" cy="975561"/>
            </a:xfrm>
          </p:grpSpPr>
          <p:sp>
            <p:nvSpPr>
              <p:cNvPr id="8" name="Rectangle 7">
                <a:extLst>
                  <a:ext uri="{FF2B5EF4-FFF2-40B4-BE49-F238E27FC236}">
                    <a16:creationId xmlns:a16="http://schemas.microsoft.com/office/drawing/2014/main" id="{18D235FC-BCA6-1D6C-14A9-6E8A2ADE1B5B}"/>
                  </a:ext>
                </a:extLst>
              </p:cNvPr>
              <p:cNvSpPr/>
              <p:nvPr/>
            </p:nvSpPr>
            <p:spPr>
              <a:xfrm>
                <a:off x="1330695" y="5335179"/>
                <a:ext cx="8905303" cy="817809"/>
              </a:xfrm>
              <a:prstGeom prst="rect">
                <a:avLst/>
              </a:prstGeom>
              <a:noFill/>
              <a:ln w="22225" cap="rnd">
                <a:solidFill>
                  <a:srgbClr val="007BDA"/>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hape&#10;&#10;Description automatically generated">
                <a:extLst>
                  <a:ext uri="{FF2B5EF4-FFF2-40B4-BE49-F238E27FC236}">
                    <a16:creationId xmlns:a16="http://schemas.microsoft.com/office/drawing/2014/main" id="{B4D3B966-707B-A18E-9EFC-B9D57659DB29}"/>
                  </a:ext>
                </a:extLst>
              </p:cNvPr>
              <p:cNvPicPr>
                <a:picLocks noChangeAspect="1"/>
              </p:cNvPicPr>
              <p:nvPr/>
            </p:nvPicPr>
            <p:blipFill>
              <a:blip r:embed="rId3"/>
              <a:stretch>
                <a:fillRect/>
              </a:stretch>
            </p:blipFill>
            <p:spPr>
              <a:xfrm>
                <a:off x="1212761" y="5177427"/>
                <a:ext cx="1244600" cy="876300"/>
              </a:xfrm>
              <a:prstGeom prst="rect">
                <a:avLst/>
              </a:prstGeom>
            </p:spPr>
          </p:pic>
          <p:sp>
            <p:nvSpPr>
              <p:cNvPr id="10" name="TextBox 9">
                <a:extLst>
                  <a:ext uri="{FF2B5EF4-FFF2-40B4-BE49-F238E27FC236}">
                    <a16:creationId xmlns:a16="http://schemas.microsoft.com/office/drawing/2014/main" id="{EABD481A-EF62-7345-0367-7D23F69B5AA9}"/>
                  </a:ext>
                </a:extLst>
              </p:cNvPr>
              <p:cNvSpPr txBox="1"/>
              <p:nvPr/>
            </p:nvSpPr>
            <p:spPr>
              <a:xfrm>
                <a:off x="1324256" y="5208874"/>
                <a:ext cx="1133105" cy="646331"/>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KEY POINT</a:t>
                </a:r>
              </a:p>
            </p:txBody>
          </p:sp>
        </p:grpSp>
        <p:sp>
          <p:nvSpPr>
            <p:cNvPr id="11" name="TextBox 10">
              <a:extLst>
                <a:ext uri="{FF2B5EF4-FFF2-40B4-BE49-F238E27FC236}">
                  <a16:creationId xmlns:a16="http://schemas.microsoft.com/office/drawing/2014/main" id="{0D205F3E-B0ED-03E0-DA35-0B39C3C3F46C}"/>
                </a:ext>
              </a:extLst>
            </p:cNvPr>
            <p:cNvSpPr txBox="1"/>
            <p:nvPr/>
          </p:nvSpPr>
          <p:spPr>
            <a:xfrm>
              <a:off x="3017932" y="5236083"/>
              <a:ext cx="7925371" cy="830997"/>
            </a:xfrm>
            <a:prstGeom prst="rect">
              <a:avLst/>
            </a:prstGeom>
            <a:noFill/>
          </p:spPr>
          <p:txBody>
            <a:bodyPr wrap="square" rtlCol="0">
              <a:spAutoFit/>
            </a:bodyPr>
            <a:lstStyle/>
            <a:p>
              <a:r>
                <a:rPr lang="en-US" sz="2400" b="1" dirty="0">
                  <a:solidFill>
                    <a:srgbClr val="007BDA"/>
                  </a:solidFill>
                  <a:latin typeface="Arial" panose="020B0604020202020204" pitchFamily="34" charset="0"/>
                  <a:cs typeface="Arial" panose="020B0604020202020204" pitchFamily="34" charset="0"/>
                </a:rPr>
                <a:t>A CSM should be a living model that is regularly revised following investigation and remedial actions.</a:t>
              </a:r>
            </a:p>
          </p:txBody>
        </p:sp>
      </p:grpSp>
    </p:spTree>
    <p:extLst>
      <p:ext uri="{BB962C8B-B14F-4D97-AF65-F5344CB8AC3E}">
        <p14:creationId xmlns:p14="http://schemas.microsoft.com/office/powerpoint/2010/main" val="17071008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74BE936-45EC-E78B-DED3-6D620F91EAEB}"/>
              </a:ext>
            </a:extLst>
          </p:cNvPr>
          <p:cNvSpPr>
            <a:spLocks noGrp="1"/>
          </p:cNvSpPr>
          <p:nvPr>
            <p:ph type="body" sz="quarter" idx="13"/>
          </p:nvPr>
        </p:nvSpPr>
        <p:spPr/>
        <p:txBody>
          <a:bodyPr>
            <a:noAutofit/>
          </a:bodyPr>
          <a:lstStyle/>
          <a:p>
            <a:r>
              <a:rPr lang="en-US" sz="1400" dirty="0"/>
              <a:t>CSM Development</a:t>
            </a:r>
          </a:p>
        </p:txBody>
      </p:sp>
      <p:sp>
        <p:nvSpPr>
          <p:cNvPr id="2" name="Title 1">
            <a:extLst>
              <a:ext uri="{FF2B5EF4-FFF2-40B4-BE49-F238E27FC236}">
                <a16:creationId xmlns:a16="http://schemas.microsoft.com/office/drawing/2014/main" id="{A24086DA-947A-DBC8-22CC-7F94BAA414DD}"/>
              </a:ext>
            </a:extLst>
          </p:cNvPr>
          <p:cNvSpPr>
            <a:spLocks noGrp="1"/>
          </p:cNvSpPr>
          <p:nvPr>
            <p:ph type="title"/>
          </p:nvPr>
        </p:nvSpPr>
        <p:spPr/>
        <p:txBody>
          <a:bodyPr/>
          <a:lstStyle/>
          <a:p>
            <a:r>
              <a:rPr lang="en-US" sz="3600" dirty="0"/>
              <a:t>Pictorial CSM</a:t>
            </a:r>
            <a:endParaRPr lang="en-US" dirty="0"/>
          </a:p>
        </p:txBody>
      </p:sp>
      <p:sp>
        <p:nvSpPr>
          <p:cNvPr id="10" name="Text Placeholder 9">
            <a:extLst>
              <a:ext uri="{FF2B5EF4-FFF2-40B4-BE49-F238E27FC236}">
                <a16:creationId xmlns:a16="http://schemas.microsoft.com/office/drawing/2014/main" id="{AFC42721-49C6-8B0A-6D30-8A99635499FD}"/>
              </a:ext>
            </a:extLst>
          </p:cNvPr>
          <p:cNvSpPr>
            <a:spLocks noGrp="1"/>
          </p:cNvSpPr>
          <p:nvPr>
            <p:ph idx="1"/>
          </p:nvPr>
        </p:nvSpPr>
        <p:spPr>
          <a:xfrm>
            <a:off x="838200" y="1623722"/>
            <a:ext cx="3228975" cy="4351338"/>
          </a:xfrm>
        </p:spPr>
        <p:txBody>
          <a:bodyPr/>
          <a:lstStyle/>
          <a:p>
            <a:pPr marL="285750" indent="-285750">
              <a:buFont typeface="Arial" panose="020B0604020202020204" pitchFamily="34" charset="0"/>
              <a:buChar char="•"/>
            </a:pPr>
            <a:r>
              <a:rPr lang="en-US" sz="2600" dirty="0"/>
              <a:t>Sources of metals at predicted locations</a:t>
            </a:r>
          </a:p>
          <a:p>
            <a:pPr marL="285750" indent="-285750">
              <a:buFont typeface="Arial" panose="020B0604020202020204" pitchFamily="34" charset="0"/>
              <a:buChar char="•"/>
            </a:pPr>
            <a:r>
              <a:rPr lang="en-US" sz="2600" dirty="0"/>
              <a:t>Fate and transport mechanisms</a:t>
            </a:r>
          </a:p>
          <a:p>
            <a:pPr marL="742950" lvl="1" indent="-285750">
              <a:spcBef>
                <a:spcPts val="1000"/>
              </a:spcBef>
              <a:buFont typeface="Arial" panose="020B0604020202020204" pitchFamily="34" charset="0"/>
              <a:buChar char="•"/>
            </a:pPr>
            <a:r>
              <a:rPr lang="en-US" sz="2200" dirty="0"/>
              <a:t>Air transport</a:t>
            </a:r>
          </a:p>
          <a:p>
            <a:pPr marL="742950" lvl="1" indent="-285750">
              <a:spcBef>
                <a:spcPts val="1000"/>
              </a:spcBef>
              <a:buFont typeface="Arial" panose="020B0604020202020204" pitchFamily="34" charset="0"/>
              <a:buChar char="•"/>
            </a:pPr>
            <a:r>
              <a:rPr lang="en-US" sz="2200" dirty="0"/>
              <a:t>Percolation into groundwater</a:t>
            </a:r>
          </a:p>
        </p:txBody>
      </p:sp>
      <p:sp>
        <p:nvSpPr>
          <p:cNvPr id="5" name="Slide Number Placeholder 4">
            <a:extLst>
              <a:ext uri="{FF2B5EF4-FFF2-40B4-BE49-F238E27FC236}">
                <a16:creationId xmlns:a16="http://schemas.microsoft.com/office/drawing/2014/main" id="{77B08D7C-B6F6-6C41-91DC-3A6DEEF70341}"/>
              </a:ext>
            </a:extLst>
          </p:cNvPr>
          <p:cNvSpPr>
            <a:spLocks noGrp="1"/>
          </p:cNvSpPr>
          <p:nvPr>
            <p:ph type="sldNum" sz="quarter" idx="12"/>
          </p:nvPr>
        </p:nvSpPr>
        <p:spPr/>
        <p:txBody>
          <a:bodyPr/>
          <a:lstStyle/>
          <a:p>
            <a:fld id="{E130FD56-1AA9-EE4C-9ADF-6D63C47D8FD2}" type="slidenum">
              <a:rPr lang="en-US" smtClean="0"/>
              <a:t>44</a:t>
            </a:fld>
            <a:endParaRPr lang="en-US"/>
          </a:p>
        </p:txBody>
      </p:sp>
      <p:sp>
        <p:nvSpPr>
          <p:cNvPr id="3" name="TextBox 2">
            <a:extLst>
              <a:ext uri="{FF2B5EF4-FFF2-40B4-BE49-F238E27FC236}">
                <a16:creationId xmlns:a16="http://schemas.microsoft.com/office/drawing/2014/main" id="{85A7934F-52AB-2ACB-2807-37456CDE7498}"/>
              </a:ext>
            </a:extLst>
          </p:cNvPr>
          <p:cNvSpPr txBox="1"/>
          <p:nvPr/>
        </p:nvSpPr>
        <p:spPr>
          <a:xfrm>
            <a:off x="4177116" y="6065403"/>
            <a:ext cx="7613150" cy="553998"/>
          </a:xfrm>
          <a:prstGeom prst="rect">
            <a:avLst/>
          </a:prstGeom>
          <a:noFill/>
        </p:spPr>
        <p:txBody>
          <a:bodyPr wrap="square">
            <a:spAutoFit/>
          </a:bodyPr>
          <a:lstStyle/>
          <a:p>
            <a:pPr algn="ctr"/>
            <a:r>
              <a:rPr lang="en-US" sz="1600" b="1" i="1" dirty="0">
                <a:solidFill>
                  <a:schemeClr val="tx1">
                    <a:lumMod val="65000"/>
                    <a:lumOff val="35000"/>
                  </a:schemeClr>
                </a:solidFill>
                <a:effectLst/>
                <a:latin typeface="Arial Narrow" panose="020B0604020202020204" pitchFamily="34" charset="0"/>
                <a:cs typeface="Arial Narrow" panose="020B0604020202020204" pitchFamily="34" charset="0"/>
              </a:rPr>
              <a:t>Example Pictorial CSM for Skeet Range with Key Fate and Transport Mechanisms</a:t>
            </a:r>
            <a:endParaRPr lang="en-US" sz="1600" b="1" i="1" dirty="0">
              <a:solidFill>
                <a:schemeClr val="accent3">
                  <a:lumMod val="50000"/>
                </a:schemeClr>
              </a:solidFill>
              <a:effectLst/>
              <a:latin typeface="Arial Narrow" panose="020B0604020202020204" pitchFamily="34" charset="0"/>
              <a:cs typeface="Arial Narrow" panose="020B0604020202020204" pitchFamily="34" charset="0"/>
            </a:endParaRPr>
          </a:p>
          <a:p>
            <a:pPr algn="ctr"/>
            <a:r>
              <a:rPr lang="en-US" sz="1400" dirty="0">
                <a:solidFill>
                  <a:schemeClr val="bg2">
                    <a:lumMod val="50000"/>
                  </a:schemeClr>
                </a:solidFill>
                <a:effectLst/>
                <a:latin typeface="Arial Narrow" panose="020B0604020202020204" pitchFamily="34" charset="0"/>
                <a:cs typeface="Arial Narrow" panose="020B0604020202020204" pitchFamily="34" charset="0"/>
              </a:rPr>
              <a:t>(NAVFAC 2022)</a:t>
            </a:r>
            <a:endParaRPr lang="en-US" sz="1600" dirty="0">
              <a:solidFill>
                <a:schemeClr val="bg2">
                  <a:lumMod val="50000"/>
                </a:schemeClr>
              </a:solidFill>
              <a:effectLst/>
              <a:latin typeface="Arial Narrow" panose="020B0604020202020204" pitchFamily="34" charset="0"/>
              <a:cs typeface="Arial Narrow" panose="020B0604020202020204" pitchFamily="34" charset="0"/>
            </a:endParaRPr>
          </a:p>
        </p:txBody>
      </p:sp>
      <p:pic>
        <p:nvPicPr>
          <p:cNvPr id="4" name="Picture 3">
            <a:extLst>
              <a:ext uri="{FF2B5EF4-FFF2-40B4-BE49-F238E27FC236}">
                <a16:creationId xmlns:a16="http://schemas.microsoft.com/office/drawing/2014/main" id="{08ECF429-34D6-A088-296B-22675863D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7116" y="1141179"/>
            <a:ext cx="7613150" cy="4924224"/>
          </a:xfrm>
          <a:prstGeom prst="rect">
            <a:avLst/>
          </a:prstGeom>
          <a:effectLst>
            <a:outerShdw blurRad="152400" dist="76200" dir="2700000" algn="ctr" rotWithShape="0">
              <a:srgbClr val="000000">
                <a:alpha val="30000"/>
              </a:srgbClr>
            </a:outerShdw>
          </a:effectLst>
        </p:spPr>
      </p:pic>
      <p:sp>
        <p:nvSpPr>
          <p:cNvPr id="6" name="Rectangle 5">
            <a:extLst>
              <a:ext uri="{FF2B5EF4-FFF2-40B4-BE49-F238E27FC236}">
                <a16:creationId xmlns:a16="http://schemas.microsoft.com/office/drawing/2014/main" id="{A35CD9FC-F650-7EB2-7FCA-3BE403E7AA5F}"/>
              </a:ext>
            </a:extLst>
          </p:cNvPr>
          <p:cNvSpPr/>
          <p:nvPr/>
        </p:nvSpPr>
        <p:spPr>
          <a:xfrm>
            <a:off x="4168240" y="1140031"/>
            <a:ext cx="7623958" cy="4928260"/>
          </a:xfrm>
          <a:prstGeom prst="rect">
            <a:avLst/>
          </a:prstGeom>
          <a:noFill/>
          <a:ln w="9525">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92411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DFCDD8E-10DF-5593-2069-19D3B4B0D89A}"/>
              </a:ext>
            </a:extLst>
          </p:cNvPr>
          <p:cNvSpPr>
            <a:spLocks noGrp="1"/>
          </p:cNvSpPr>
          <p:nvPr>
            <p:ph type="title"/>
          </p:nvPr>
        </p:nvSpPr>
        <p:spPr/>
        <p:txBody>
          <a:bodyPr/>
          <a:lstStyle/>
          <a:p>
            <a:r>
              <a:rPr lang="en-US" dirty="0"/>
              <a:t>Risk Assessment CSM</a:t>
            </a:r>
          </a:p>
        </p:txBody>
      </p:sp>
      <p:sp>
        <p:nvSpPr>
          <p:cNvPr id="5" name="Slide Number Placeholder 4">
            <a:extLst>
              <a:ext uri="{FF2B5EF4-FFF2-40B4-BE49-F238E27FC236}">
                <a16:creationId xmlns:a16="http://schemas.microsoft.com/office/drawing/2014/main" id="{9359E5E1-2630-E6A6-0314-E31B3CB72982}"/>
              </a:ext>
            </a:extLst>
          </p:cNvPr>
          <p:cNvSpPr>
            <a:spLocks noGrp="1"/>
          </p:cNvSpPr>
          <p:nvPr>
            <p:ph type="sldNum" sz="quarter" idx="12"/>
          </p:nvPr>
        </p:nvSpPr>
        <p:spPr/>
        <p:txBody>
          <a:bodyPr/>
          <a:lstStyle/>
          <a:p>
            <a:fld id="{E130FD56-1AA9-EE4C-9ADF-6D63C47D8FD2}" type="slidenum">
              <a:rPr lang="en-US" smtClean="0"/>
              <a:t>45</a:t>
            </a:fld>
            <a:endParaRPr lang="en-US"/>
          </a:p>
        </p:txBody>
      </p:sp>
      <p:sp>
        <p:nvSpPr>
          <p:cNvPr id="11" name="Text Placeholder 10">
            <a:extLst>
              <a:ext uri="{FF2B5EF4-FFF2-40B4-BE49-F238E27FC236}">
                <a16:creationId xmlns:a16="http://schemas.microsoft.com/office/drawing/2014/main" id="{B82F4D05-E922-01EE-C2F7-72B6C11262DE}"/>
              </a:ext>
            </a:extLst>
          </p:cNvPr>
          <p:cNvSpPr>
            <a:spLocks noGrp="1"/>
          </p:cNvSpPr>
          <p:nvPr>
            <p:ph type="body" sz="quarter" idx="13"/>
          </p:nvPr>
        </p:nvSpPr>
        <p:spPr/>
        <p:txBody>
          <a:bodyPr>
            <a:noAutofit/>
          </a:bodyPr>
          <a:lstStyle/>
          <a:p>
            <a:r>
              <a:rPr lang="en-US" sz="1400" dirty="0"/>
              <a:t>CSM Development</a:t>
            </a:r>
          </a:p>
        </p:txBody>
      </p:sp>
      <p:sp>
        <p:nvSpPr>
          <p:cNvPr id="16" name="Rectangle 15">
            <a:extLst>
              <a:ext uri="{FF2B5EF4-FFF2-40B4-BE49-F238E27FC236}">
                <a16:creationId xmlns:a16="http://schemas.microsoft.com/office/drawing/2014/main" id="{4898C59E-52DF-DB67-8AED-8E53D5E642B0}"/>
              </a:ext>
            </a:extLst>
          </p:cNvPr>
          <p:cNvSpPr/>
          <p:nvPr/>
        </p:nvSpPr>
        <p:spPr>
          <a:xfrm>
            <a:off x="940143" y="1536280"/>
            <a:ext cx="1842752" cy="1039528"/>
          </a:xfrm>
          <a:prstGeom prst="rect">
            <a:avLst/>
          </a:pr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Primary source</a:t>
            </a:r>
          </a:p>
        </p:txBody>
      </p:sp>
      <p:sp>
        <p:nvSpPr>
          <p:cNvPr id="17" name="Rectangle 16">
            <a:extLst>
              <a:ext uri="{FF2B5EF4-FFF2-40B4-BE49-F238E27FC236}">
                <a16:creationId xmlns:a16="http://schemas.microsoft.com/office/drawing/2014/main" id="{5200DF71-688D-8189-27DC-6859C88FBD2B}"/>
              </a:ext>
            </a:extLst>
          </p:cNvPr>
          <p:cNvSpPr/>
          <p:nvPr/>
        </p:nvSpPr>
        <p:spPr>
          <a:xfrm>
            <a:off x="3057384" y="1979042"/>
            <a:ext cx="1842752" cy="1039528"/>
          </a:xfrm>
          <a:prstGeom prst="rect">
            <a:avLst/>
          </a:pr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Primary release mechanism</a:t>
            </a:r>
          </a:p>
        </p:txBody>
      </p:sp>
      <p:sp>
        <p:nvSpPr>
          <p:cNvPr id="18" name="Rectangle 17">
            <a:extLst>
              <a:ext uri="{FF2B5EF4-FFF2-40B4-BE49-F238E27FC236}">
                <a16:creationId xmlns:a16="http://schemas.microsoft.com/office/drawing/2014/main" id="{EE6BBFEA-0572-D1F5-9131-500EFC9313AB}"/>
              </a:ext>
            </a:extLst>
          </p:cNvPr>
          <p:cNvSpPr/>
          <p:nvPr/>
        </p:nvSpPr>
        <p:spPr>
          <a:xfrm>
            <a:off x="5174625" y="2441056"/>
            <a:ext cx="1842752" cy="1039528"/>
          </a:xfrm>
          <a:prstGeom prst="rect">
            <a:avLst/>
          </a:pr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Secondary source/</a:t>
            </a:r>
          </a:p>
          <a:p>
            <a:pPr algn="ctr"/>
            <a:r>
              <a:rPr lang="en-US" dirty="0">
                <a:latin typeface="Arial" panose="020B0604020202020204" pitchFamily="34" charset="0"/>
                <a:cs typeface="Arial" panose="020B0604020202020204" pitchFamily="34" charset="0"/>
              </a:rPr>
              <a:t>exposure point</a:t>
            </a:r>
          </a:p>
        </p:txBody>
      </p:sp>
      <p:sp>
        <p:nvSpPr>
          <p:cNvPr id="19" name="Rectangle 18">
            <a:extLst>
              <a:ext uri="{FF2B5EF4-FFF2-40B4-BE49-F238E27FC236}">
                <a16:creationId xmlns:a16="http://schemas.microsoft.com/office/drawing/2014/main" id="{D4A66EFB-226E-9535-CEB3-9D0510596CB6}"/>
              </a:ext>
            </a:extLst>
          </p:cNvPr>
          <p:cNvSpPr/>
          <p:nvPr/>
        </p:nvSpPr>
        <p:spPr>
          <a:xfrm>
            <a:off x="7291865" y="2864567"/>
            <a:ext cx="1842752" cy="1039528"/>
          </a:xfrm>
          <a:prstGeom prst="rect">
            <a:avLst/>
          </a:pr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Exposure route</a:t>
            </a:r>
          </a:p>
        </p:txBody>
      </p:sp>
      <p:sp>
        <p:nvSpPr>
          <p:cNvPr id="20" name="Rectangle 19">
            <a:extLst>
              <a:ext uri="{FF2B5EF4-FFF2-40B4-BE49-F238E27FC236}">
                <a16:creationId xmlns:a16="http://schemas.microsoft.com/office/drawing/2014/main" id="{E88A1294-0755-EC24-2D10-9A0A00E74AFF}"/>
              </a:ext>
            </a:extLst>
          </p:cNvPr>
          <p:cNvSpPr/>
          <p:nvPr/>
        </p:nvSpPr>
        <p:spPr>
          <a:xfrm>
            <a:off x="9409105" y="3323123"/>
            <a:ext cx="1842752" cy="1039528"/>
          </a:xfrm>
          <a:prstGeom prst="rect">
            <a:avLst/>
          </a:pr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Receptor</a:t>
            </a:r>
          </a:p>
        </p:txBody>
      </p:sp>
      <p:sp>
        <p:nvSpPr>
          <p:cNvPr id="21" name="Rectangle 20">
            <a:extLst>
              <a:ext uri="{FF2B5EF4-FFF2-40B4-BE49-F238E27FC236}">
                <a16:creationId xmlns:a16="http://schemas.microsoft.com/office/drawing/2014/main" id="{28CCA1A2-F28B-9035-D243-AE9760471F43}"/>
              </a:ext>
            </a:extLst>
          </p:cNvPr>
          <p:cNvSpPr/>
          <p:nvPr/>
        </p:nvSpPr>
        <p:spPr>
          <a:xfrm>
            <a:off x="940143" y="2596215"/>
            <a:ext cx="1842752" cy="1039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dirty="0">
                <a:solidFill>
                  <a:schemeClr val="tx1">
                    <a:lumMod val="65000"/>
                    <a:lumOff val="35000"/>
                  </a:schemeClr>
                </a:solidFill>
                <a:latin typeface="Arial" panose="020B0604020202020204" pitchFamily="34" charset="0"/>
                <a:cs typeface="Arial" panose="020B0604020202020204" pitchFamily="34" charset="0"/>
              </a:rPr>
              <a:t>Munitions </a:t>
            </a:r>
          </a:p>
          <a:p>
            <a:pPr marL="285750" indent="-285750">
              <a:buFont typeface="Arial" panose="020B0604020202020204" pitchFamily="34" charset="0"/>
              <a:buChar char="•"/>
            </a:pPr>
            <a:r>
              <a:rPr lang="en-US" dirty="0">
                <a:solidFill>
                  <a:schemeClr val="tx1">
                    <a:lumMod val="65000"/>
                    <a:lumOff val="35000"/>
                  </a:schemeClr>
                </a:solidFill>
                <a:latin typeface="Arial" panose="020B0604020202020204" pitchFamily="34" charset="0"/>
                <a:cs typeface="Arial" panose="020B0604020202020204" pitchFamily="34" charset="0"/>
              </a:rPr>
              <a:t>Waste</a:t>
            </a:r>
          </a:p>
        </p:txBody>
      </p:sp>
      <p:sp>
        <p:nvSpPr>
          <p:cNvPr id="22" name="Rectangle 21">
            <a:extLst>
              <a:ext uri="{FF2B5EF4-FFF2-40B4-BE49-F238E27FC236}">
                <a16:creationId xmlns:a16="http://schemas.microsoft.com/office/drawing/2014/main" id="{E76E5EA9-0F31-40E7-1CDB-ED0CAB196718}"/>
              </a:ext>
            </a:extLst>
          </p:cNvPr>
          <p:cNvSpPr/>
          <p:nvPr/>
        </p:nvSpPr>
        <p:spPr>
          <a:xfrm>
            <a:off x="3057384" y="3038977"/>
            <a:ext cx="1842752" cy="1039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dirty="0">
                <a:solidFill>
                  <a:schemeClr val="tx1">
                    <a:lumMod val="65000"/>
                    <a:lumOff val="35000"/>
                  </a:schemeClr>
                </a:solidFill>
                <a:latin typeface="Arial" panose="020B0604020202020204" pitchFamily="34" charset="0"/>
                <a:cs typeface="Arial" panose="020B0604020202020204" pitchFamily="34" charset="0"/>
              </a:rPr>
              <a:t>Leaching from solid</a:t>
            </a:r>
          </a:p>
          <a:p>
            <a:pPr marL="285750" indent="-285750">
              <a:buFont typeface="Arial" panose="020B0604020202020204" pitchFamily="34" charset="0"/>
              <a:buChar char="•"/>
            </a:pPr>
            <a:r>
              <a:rPr lang="en-US" dirty="0">
                <a:solidFill>
                  <a:schemeClr val="tx1">
                    <a:lumMod val="65000"/>
                    <a:lumOff val="35000"/>
                  </a:schemeClr>
                </a:solidFill>
                <a:latin typeface="Arial" panose="020B0604020202020204" pitchFamily="34" charset="0"/>
                <a:cs typeface="Arial" panose="020B0604020202020204" pitchFamily="34" charset="0"/>
              </a:rPr>
              <a:t>Spill or</a:t>
            </a:r>
            <a:br>
              <a:rPr lang="en-US" dirty="0">
                <a:solidFill>
                  <a:schemeClr val="tx1">
                    <a:lumMod val="65000"/>
                    <a:lumOff val="35000"/>
                  </a:schemeClr>
                </a:solidFill>
                <a:latin typeface="Arial" panose="020B0604020202020204" pitchFamily="34" charset="0"/>
                <a:cs typeface="Arial" panose="020B0604020202020204" pitchFamily="34" charset="0"/>
              </a:rPr>
            </a:br>
            <a:r>
              <a:rPr lang="en-US" dirty="0">
                <a:solidFill>
                  <a:schemeClr val="tx1">
                    <a:lumMod val="65000"/>
                    <a:lumOff val="35000"/>
                  </a:schemeClr>
                </a:solidFill>
                <a:latin typeface="Arial" panose="020B0604020202020204" pitchFamily="34" charset="0"/>
                <a:cs typeface="Arial" panose="020B0604020202020204" pitchFamily="34" charset="0"/>
              </a:rPr>
              <a:t>leak from containment</a:t>
            </a:r>
          </a:p>
        </p:txBody>
      </p:sp>
      <p:sp>
        <p:nvSpPr>
          <p:cNvPr id="23" name="Rectangle 22">
            <a:extLst>
              <a:ext uri="{FF2B5EF4-FFF2-40B4-BE49-F238E27FC236}">
                <a16:creationId xmlns:a16="http://schemas.microsoft.com/office/drawing/2014/main" id="{905F8AB6-E35F-4436-55D5-59B4DC3BF9B5}"/>
              </a:ext>
            </a:extLst>
          </p:cNvPr>
          <p:cNvSpPr/>
          <p:nvPr/>
        </p:nvSpPr>
        <p:spPr>
          <a:xfrm>
            <a:off x="5174624" y="3500991"/>
            <a:ext cx="2189506" cy="1353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dirty="0">
                <a:solidFill>
                  <a:schemeClr val="tx1">
                    <a:lumMod val="65000"/>
                    <a:lumOff val="35000"/>
                  </a:schemeClr>
                </a:solidFill>
                <a:latin typeface="Arial" panose="020B0604020202020204" pitchFamily="34" charset="0"/>
                <a:cs typeface="Arial" panose="020B0604020202020204" pitchFamily="34" charset="0"/>
              </a:rPr>
              <a:t>Soil</a:t>
            </a:r>
          </a:p>
          <a:p>
            <a:pPr marL="285750" indent="-285750">
              <a:buFont typeface="Arial" panose="020B0604020202020204" pitchFamily="34" charset="0"/>
              <a:buChar char="•"/>
            </a:pPr>
            <a:r>
              <a:rPr lang="en-US" dirty="0">
                <a:solidFill>
                  <a:schemeClr val="tx1">
                    <a:lumMod val="65000"/>
                    <a:lumOff val="35000"/>
                  </a:schemeClr>
                </a:solidFill>
                <a:latin typeface="Arial" panose="020B0604020202020204" pitchFamily="34" charset="0"/>
                <a:cs typeface="Arial" panose="020B0604020202020204" pitchFamily="34" charset="0"/>
              </a:rPr>
              <a:t>Surface water</a:t>
            </a:r>
          </a:p>
          <a:p>
            <a:pPr marL="285750" indent="-285750">
              <a:buFont typeface="Arial" panose="020B0604020202020204" pitchFamily="34" charset="0"/>
              <a:buChar char="•"/>
            </a:pPr>
            <a:r>
              <a:rPr lang="en-US" dirty="0">
                <a:solidFill>
                  <a:schemeClr val="tx1">
                    <a:lumMod val="65000"/>
                    <a:lumOff val="35000"/>
                  </a:schemeClr>
                </a:solidFill>
                <a:latin typeface="Arial" panose="020B0604020202020204" pitchFamily="34" charset="0"/>
                <a:cs typeface="Arial" panose="020B0604020202020204" pitchFamily="34" charset="0"/>
              </a:rPr>
              <a:t>Groundwater</a:t>
            </a:r>
          </a:p>
          <a:p>
            <a:endParaRPr lang="en-US"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D3F6D370-B20C-3181-28B2-0E84867F5A44}"/>
              </a:ext>
            </a:extLst>
          </p:cNvPr>
          <p:cNvSpPr/>
          <p:nvPr/>
        </p:nvSpPr>
        <p:spPr>
          <a:xfrm>
            <a:off x="7291865" y="3924502"/>
            <a:ext cx="1954078" cy="1039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dirty="0">
                <a:solidFill>
                  <a:schemeClr val="tx1">
                    <a:lumMod val="65000"/>
                    <a:lumOff val="35000"/>
                  </a:schemeClr>
                </a:solidFill>
                <a:latin typeface="Arial" panose="020B0604020202020204" pitchFamily="34" charset="0"/>
                <a:cs typeface="Arial" panose="020B0604020202020204" pitchFamily="34" charset="0"/>
              </a:rPr>
              <a:t>Direct contact</a:t>
            </a:r>
          </a:p>
          <a:p>
            <a:pPr marL="285750" indent="-285750">
              <a:buFont typeface="Arial" panose="020B0604020202020204" pitchFamily="34" charset="0"/>
              <a:buChar char="•"/>
            </a:pPr>
            <a:r>
              <a:rPr lang="en-US" dirty="0">
                <a:solidFill>
                  <a:schemeClr val="tx1">
                    <a:lumMod val="65000"/>
                    <a:lumOff val="35000"/>
                  </a:schemeClr>
                </a:solidFill>
                <a:latin typeface="Arial" panose="020B0604020202020204" pitchFamily="34" charset="0"/>
                <a:cs typeface="Arial" panose="020B0604020202020204" pitchFamily="34" charset="0"/>
              </a:rPr>
              <a:t>Ingestion</a:t>
            </a:r>
          </a:p>
          <a:p>
            <a:pPr marL="285750" indent="-285750">
              <a:buFont typeface="Arial" panose="020B0604020202020204" pitchFamily="34" charset="0"/>
              <a:buChar char="•"/>
            </a:pPr>
            <a:r>
              <a:rPr lang="en-US" dirty="0">
                <a:solidFill>
                  <a:schemeClr val="tx1">
                    <a:lumMod val="65000"/>
                    <a:lumOff val="35000"/>
                  </a:schemeClr>
                </a:solidFill>
                <a:latin typeface="Arial" panose="020B0604020202020204" pitchFamily="34" charset="0"/>
                <a:cs typeface="Arial" panose="020B0604020202020204" pitchFamily="34" charset="0"/>
              </a:rPr>
              <a:t>Inhalation</a:t>
            </a:r>
          </a:p>
        </p:txBody>
      </p:sp>
      <p:sp>
        <p:nvSpPr>
          <p:cNvPr id="25" name="Rectangle 24">
            <a:extLst>
              <a:ext uri="{FF2B5EF4-FFF2-40B4-BE49-F238E27FC236}">
                <a16:creationId xmlns:a16="http://schemas.microsoft.com/office/drawing/2014/main" id="{F7303A47-7329-FBD6-5947-73642138E134}"/>
              </a:ext>
            </a:extLst>
          </p:cNvPr>
          <p:cNvSpPr/>
          <p:nvPr/>
        </p:nvSpPr>
        <p:spPr>
          <a:xfrm>
            <a:off x="9409105" y="4383058"/>
            <a:ext cx="1842752" cy="1039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dirty="0">
                <a:solidFill>
                  <a:schemeClr val="tx1">
                    <a:lumMod val="65000"/>
                    <a:lumOff val="35000"/>
                  </a:schemeClr>
                </a:solidFill>
                <a:latin typeface="Arial" panose="020B0604020202020204" pitchFamily="34" charset="0"/>
                <a:cs typeface="Arial" panose="020B0604020202020204" pitchFamily="34" charset="0"/>
              </a:rPr>
              <a:t>Plants</a:t>
            </a:r>
          </a:p>
          <a:p>
            <a:pPr marL="285750" indent="-285750">
              <a:buFont typeface="Arial" panose="020B0604020202020204" pitchFamily="34" charset="0"/>
              <a:buChar char="•"/>
            </a:pPr>
            <a:r>
              <a:rPr lang="en-US" dirty="0">
                <a:solidFill>
                  <a:schemeClr val="tx1">
                    <a:lumMod val="65000"/>
                    <a:lumOff val="35000"/>
                  </a:schemeClr>
                </a:solidFill>
                <a:latin typeface="Arial" panose="020B0604020202020204" pitchFamily="34" charset="0"/>
                <a:cs typeface="Arial" panose="020B0604020202020204" pitchFamily="34" charset="0"/>
              </a:rPr>
              <a:t>Invertebrates</a:t>
            </a:r>
          </a:p>
          <a:p>
            <a:pPr marL="285750" indent="-285750">
              <a:buFont typeface="Arial" panose="020B0604020202020204" pitchFamily="34" charset="0"/>
              <a:buChar char="•"/>
            </a:pPr>
            <a:r>
              <a:rPr lang="en-US" dirty="0">
                <a:solidFill>
                  <a:schemeClr val="tx1">
                    <a:lumMod val="65000"/>
                    <a:lumOff val="35000"/>
                  </a:schemeClr>
                </a:solidFill>
                <a:latin typeface="Arial" panose="020B0604020202020204" pitchFamily="34" charset="0"/>
                <a:cs typeface="Arial" panose="020B0604020202020204" pitchFamily="34" charset="0"/>
              </a:rPr>
              <a:t>Amphibians</a:t>
            </a:r>
          </a:p>
          <a:p>
            <a:pPr marL="285750" indent="-285750">
              <a:buFont typeface="Arial" panose="020B0604020202020204" pitchFamily="34" charset="0"/>
              <a:buChar char="•"/>
            </a:pPr>
            <a:r>
              <a:rPr lang="en-US" dirty="0">
                <a:solidFill>
                  <a:schemeClr val="tx1">
                    <a:lumMod val="65000"/>
                    <a:lumOff val="35000"/>
                  </a:schemeClr>
                </a:solidFill>
                <a:latin typeface="Arial" panose="020B0604020202020204" pitchFamily="34" charset="0"/>
                <a:cs typeface="Arial" panose="020B0604020202020204" pitchFamily="34" charset="0"/>
              </a:rPr>
              <a:t>Birds</a:t>
            </a:r>
          </a:p>
          <a:p>
            <a:pPr marL="285750" indent="-285750">
              <a:buFont typeface="Arial" panose="020B0604020202020204" pitchFamily="34" charset="0"/>
              <a:buChar char="•"/>
            </a:pPr>
            <a:r>
              <a:rPr lang="en-US" dirty="0">
                <a:solidFill>
                  <a:schemeClr val="tx1">
                    <a:lumMod val="65000"/>
                    <a:lumOff val="35000"/>
                  </a:schemeClr>
                </a:solidFill>
                <a:latin typeface="Arial" panose="020B0604020202020204" pitchFamily="34" charset="0"/>
                <a:cs typeface="Arial" panose="020B0604020202020204" pitchFamily="34" charset="0"/>
              </a:rPr>
              <a:t>Mammals</a:t>
            </a:r>
          </a:p>
          <a:p>
            <a:pPr marL="285750" indent="-285750">
              <a:buFont typeface="Arial" panose="020B0604020202020204" pitchFamily="34" charset="0"/>
              <a:buChar char="•"/>
            </a:pPr>
            <a:endParaRPr lang="en-US"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29" name="Connector: Curved 28">
            <a:extLst>
              <a:ext uri="{FF2B5EF4-FFF2-40B4-BE49-F238E27FC236}">
                <a16:creationId xmlns:a16="http://schemas.microsoft.com/office/drawing/2014/main" id="{4D1DE024-518E-20BA-E93D-5AEC190164DD}"/>
              </a:ext>
            </a:extLst>
          </p:cNvPr>
          <p:cNvCxnSpPr>
            <a:cxnSpLocks/>
          </p:cNvCxnSpPr>
          <p:nvPr/>
        </p:nvCxnSpPr>
        <p:spPr>
          <a:xfrm>
            <a:off x="2782895" y="1691148"/>
            <a:ext cx="1195865" cy="277690"/>
          </a:xfrm>
          <a:prstGeom prst="curvedConnector3">
            <a:avLst>
              <a:gd name="adj1" fmla="val 100154"/>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 name="Connector: Curved 6">
            <a:extLst>
              <a:ext uri="{FF2B5EF4-FFF2-40B4-BE49-F238E27FC236}">
                <a16:creationId xmlns:a16="http://schemas.microsoft.com/office/drawing/2014/main" id="{38E44A9E-D3D4-16A2-3083-EA8E14E8F8EA}"/>
              </a:ext>
            </a:extLst>
          </p:cNvPr>
          <p:cNvCxnSpPr>
            <a:cxnSpLocks/>
          </p:cNvCxnSpPr>
          <p:nvPr/>
        </p:nvCxnSpPr>
        <p:spPr>
          <a:xfrm>
            <a:off x="4900136" y="2163366"/>
            <a:ext cx="1195865" cy="277690"/>
          </a:xfrm>
          <a:prstGeom prst="curvedConnector3">
            <a:avLst>
              <a:gd name="adj1" fmla="val 100154"/>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 name="Connector: Curved 7">
            <a:extLst>
              <a:ext uri="{FF2B5EF4-FFF2-40B4-BE49-F238E27FC236}">
                <a16:creationId xmlns:a16="http://schemas.microsoft.com/office/drawing/2014/main" id="{CC085FB0-745D-95BF-3C5F-613FBBEF3508}"/>
              </a:ext>
            </a:extLst>
          </p:cNvPr>
          <p:cNvCxnSpPr>
            <a:cxnSpLocks/>
          </p:cNvCxnSpPr>
          <p:nvPr/>
        </p:nvCxnSpPr>
        <p:spPr>
          <a:xfrm>
            <a:off x="7017377" y="2576674"/>
            <a:ext cx="1195865" cy="277690"/>
          </a:xfrm>
          <a:prstGeom prst="curvedConnector3">
            <a:avLst>
              <a:gd name="adj1" fmla="val 100154"/>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Connector: Curved 9">
            <a:extLst>
              <a:ext uri="{FF2B5EF4-FFF2-40B4-BE49-F238E27FC236}">
                <a16:creationId xmlns:a16="http://schemas.microsoft.com/office/drawing/2014/main" id="{96E13D7A-E093-045E-5841-21EEA5380556}"/>
              </a:ext>
            </a:extLst>
          </p:cNvPr>
          <p:cNvCxnSpPr>
            <a:cxnSpLocks/>
          </p:cNvCxnSpPr>
          <p:nvPr/>
        </p:nvCxnSpPr>
        <p:spPr>
          <a:xfrm>
            <a:off x="9134616" y="3045433"/>
            <a:ext cx="1195865" cy="277690"/>
          </a:xfrm>
          <a:prstGeom prst="curvedConnector3">
            <a:avLst>
              <a:gd name="adj1" fmla="val 100154"/>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80844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C8975-158C-70B2-05B9-ED06BC516D70}"/>
              </a:ext>
            </a:extLst>
          </p:cNvPr>
          <p:cNvSpPr>
            <a:spLocks noGrp="1"/>
          </p:cNvSpPr>
          <p:nvPr>
            <p:ph type="title"/>
          </p:nvPr>
        </p:nvSpPr>
        <p:spPr>
          <a:xfrm>
            <a:off x="1212761" y="314905"/>
            <a:ext cx="9521914" cy="549275"/>
          </a:xfrm>
        </p:spPr>
        <p:txBody>
          <a:bodyPr/>
          <a:lstStyle/>
          <a:p>
            <a:r>
              <a:rPr lang="en-US" dirty="0"/>
              <a:t>Human Risk Assessment: Case Study 1</a:t>
            </a:r>
          </a:p>
        </p:txBody>
      </p:sp>
      <p:sp>
        <p:nvSpPr>
          <p:cNvPr id="5" name="Slide Number Placeholder 4">
            <a:extLst>
              <a:ext uri="{FF2B5EF4-FFF2-40B4-BE49-F238E27FC236}">
                <a16:creationId xmlns:a16="http://schemas.microsoft.com/office/drawing/2014/main" id="{CBD1B1C4-E326-39CB-CA14-84C37F4D249D}"/>
              </a:ext>
            </a:extLst>
          </p:cNvPr>
          <p:cNvSpPr>
            <a:spLocks noGrp="1"/>
          </p:cNvSpPr>
          <p:nvPr>
            <p:ph type="sldNum" sz="quarter" idx="12"/>
          </p:nvPr>
        </p:nvSpPr>
        <p:spPr/>
        <p:txBody>
          <a:bodyPr/>
          <a:lstStyle/>
          <a:p>
            <a:fld id="{E130FD56-1AA9-EE4C-9ADF-6D63C47D8FD2}" type="slidenum">
              <a:rPr lang="en-US" smtClean="0"/>
              <a:t>46</a:t>
            </a:fld>
            <a:endParaRPr lang="en-US"/>
          </a:p>
        </p:txBody>
      </p:sp>
      <p:sp>
        <p:nvSpPr>
          <p:cNvPr id="10" name="TextBox 9">
            <a:extLst>
              <a:ext uri="{FF2B5EF4-FFF2-40B4-BE49-F238E27FC236}">
                <a16:creationId xmlns:a16="http://schemas.microsoft.com/office/drawing/2014/main" id="{37C637EF-32D2-13CD-3971-76FE42915755}"/>
              </a:ext>
            </a:extLst>
          </p:cNvPr>
          <p:cNvSpPr txBox="1"/>
          <p:nvPr/>
        </p:nvSpPr>
        <p:spPr>
          <a:xfrm>
            <a:off x="7138208" y="6048573"/>
            <a:ext cx="4652058" cy="307777"/>
          </a:xfrm>
          <a:prstGeom prst="rect">
            <a:avLst/>
          </a:prstGeom>
          <a:noFill/>
        </p:spPr>
        <p:txBody>
          <a:bodyPr wrap="square" rtlCol="0">
            <a:spAutoFit/>
          </a:bodyPr>
          <a:lstStyle/>
          <a:p>
            <a:pPr algn="r"/>
            <a:r>
              <a:rPr lang="en-US" sz="1400" dirty="0">
                <a:solidFill>
                  <a:schemeClr val="bg2">
                    <a:lumMod val="50000"/>
                  </a:schemeClr>
                </a:solidFill>
                <a:latin typeface="Arial Narrow" panose="020B0604020202020204" pitchFamily="34" charset="0"/>
                <a:cs typeface="Arial Narrow" panose="020B0604020202020204" pitchFamily="34" charset="0"/>
              </a:rPr>
              <a:t>(NAVFAC Washington 2022)</a:t>
            </a:r>
          </a:p>
        </p:txBody>
      </p:sp>
      <p:sp>
        <p:nvSpPr>
          <p:cNvPr id="11" name="Text Placeholder 10">
            <a:extLst>
              <a:ext uri="{FF2B5EF4-FFF2-40B4-BE49-F238E27FC236}">
                <a16:creationId xmlns:a16="http://schemas.microsoft.com/office/drawing/2014/main" id="{25CEAB4F-629E-8D03-9E32-2913AEBC5F65}"/>
              </a:ext>
            </a:extLst>
          </p:cNvPr>
          <p:cNvSpPr>
            <a:spLocks noGrp="1"/>
          </p:cNvSpPr>
          <p:nvPr>
            <p:ph type="body" sz="quarter" idx="13"/>
          </p:nvPr>
        </p:nvSpPr>
        <p:spPr>
          <a:xfrm>
            <a:off x="430213" y="6583363"/>
            <a:ext cx="4114800" cy="274637"/>
          </a:xfrm>
        </p:spPr>
        <p:txBody>
          <a:bodyPr>
            <a:noAutofit/>
          </a:bodyPr>
          <a:lstStyle/>
          <a:p>
            <a:r>
              <a:rPr lang="en-US" sz="1400" dirty="0"/>
              <a:t>CSM Development</a:t>
            </a:r>
          </a:p>
        </p:txBody>
      </p:sp>
      <p:sp>
        <p:nvSpPr>
          <p:cNvPr id="3" name="TextBox 2">
            <a:extLst>
              <a:ext uri="{FF2B5EF4-FFF2-40B4-BE49-F238E27FC236}">
                <a16:creationId xmlns:a16="http://schemas.microsoft.com/office/drawing/2014/main" id="{73213F0A-2767-14F4-91B1-5D9D8B4F6B8F}"/>
              </a:ext>
            </a:extLst>
          </p:cNvPr>
          <p:cNvSpPr txBox="1"/>
          <p:nvPr/>
        </p:nvSpPr>
        <p:spPr>
          <a:xfrm>
            <a:off x="935312" y="1484862"/>
            <a:ext cx="1139852" cy="584775"/>
          </a:xfrm>
          <a:prstGeom prst="rect">
            <a:avLst/>
          </a:prstGeom>
          <a:noFill/>
        </p:spPr>
        <p:txBody>
          <a:bodyPr wrap="square" rtlCol="0">
            <a:spAutoFit/>
          </a:bodyPr>
          <a:lstStyle/>
          <a:p>
            <a:pPr algn="ctr"/>
            <a:r>
              <a:rPr lang="en-US" sz="1600" dirty="0">
                <a:solidFill>
                  <a:schemeClr val="tx1">
                    <a:lumMod val="65000"/>
                    <a:lumOff val="35000"/>
                  </a:schemeClr>
                </a:solidFill>
                <a:latin typeface="+mj-lt"/>
              </a:rPr>
              <a:t>Primary source</a:t>
            </a:r>
          </a:p>
        </p:txBody>
      </p:sp>
      <p:sp>
        <p:nvSpPr>
          <p:cNvPr id="6" name="TextBox 5">
            <a:extLst>
              <a:ext uri="{FF2B5EF4-FFF2-40B4-BE49-F238E27FC236}">
                <a16:creationId xmlns:a16="http://schemas.microsoft.com/office/drawing/2014/main" id="{108AFF3B-28F0-28AB-FEB6-2D2ECB8C0612}"/>
              </a:ext>
            </a:extLst>
          </p:cNvPr>
          <p:cNvSpPr txBox="1"/>
          <p:nvPr/>
        </p:nvSpPr>
        <p:spPr>
          <a:xfrm>
            <a:off x="2417838" y="1361750"/>
            <a:ext cx="1542330" cy="830997"/>
          </a:xfrm>
          <a:prstGeom prst="rect">
            <a:avLst/>
          </a:prstGeom>
          <a:noFill/>
        </p:spPr>
        <p:txBody>
          <a:bodyPr wrap="square" rtlCol="0">
            <a:spAutoFit/>
          </a:bodyPr>
          <a:lstStyle/>
          <a:p>
            <a:pPr algn="ctr"/>
            <a:r>
              <a:rPr lang="en-US" sz="1600" dirty="0">
                <a:solidFill>
                  <a:schemeClr val="tx1">
                    <a:lumMod val="65000"/>
                    <a:lumOff val="35000"/>
                  </a:schemeClr>
                </a:solidFill>
                <a:latin typeface="+mj-lt"/>
              </a:rPr>
              <a:t>Primary release mechanism</a:t>
            </a:r>
          </a:p>
        </p:txBody>
      </p:sp>
      <p:sp>
        <p:nvSpPr>
          <p:cNvPr id="7" name="TextBox 6">
            <a:extLst>
              <a:ext uri="{FF2B5EF4-FFF2-40B4-BE49-F238E27FC236}">
                <a16:creationId xmlns:a16="http://schemas.microsoft.com/office/drawing/2014/main" id="{7735B398-D272-6AB5-AAC1-1E7DB419DBB4}"/>
              </a:ext>
            </a:extLst>
          </p:cNvPr>
          <p:cNvSpPr txBox="1"/>
          <p:nvPr/>
        </p:nvSpPr>
        <p:spPr>
          <a:xfrm>
            <a:off x="4909305" y="1361749"/>
            <a:ext cx="1344586" cy="830997"/>
          </a:xfrm>
          <a:prstGeom prst="rect">
            <a:avLst/>
          </a:prstGeom>
          <a:noFill/>
        </p:spPr>
        <p:txBody>
          <a:bodyPr wrap="square" rtlCol="0">
            <a:spAutoFit/>
          </a:bodyPr>
          <a:lstStyle/>
          <a:p>
            <a:pPr algn="ctr"/>
            <a:r>
              <a:rPr lang="en-US" sz="1600" dirty="0">
                <a:solidFill>
                  <a:schemeClr val="tx1">
                    <a:lumMod val="65000"/>
                    <a:lumOff val="35000"/>
                  </a:schemeClr>
                </a:solidFill>
                <a:latin typeface="+mj-lt"/>
              </a:rPr>
              <a:t>Secondary release mechanism</a:t>
            </a:r>
          </a:p>
        </p:txBody>
      </p:sp>
      <p:sp>
        <p:nvSpPr>
          <p:cNvPr id="8" name="TextBox 7">
            <a:extLst>
              <a:ext uri="{FF2B5EF4-FFF2-40B4-BE49-F238E27FC236}">
                <a16:creationId xmlns:a16="http://schemas.microsoft.com/office/drawing/2014/main" id="{75B13F67-1A7D-8547-2CFA-C9691353E586}"/>
              </a:ext>
            </a:extLst>
          </p:cNvPr>
          <p:cNvSpPr txBox="1"/>
          <p:nvPr/>
        </p:nvSpPr>
        <p:spPr>
          <a:xfrm>
            <a:off x="3728182" y="1484862"/>
            <a:ext cx="1265293" cy="584775"/>
          </a:xfrm>
          <a:prstGeom prst="rect">
            <a:avLst/>
          </a:prstGeom>
          <a:noFill/>
        </p:spPr>
        <p:txBody>
          <a:bodyPr wrap="square" rtlCol="0">
            <a:spAutoFit/>
          </a:bodyPr>
          <a:lstStyle/>
          <a:p>
            <a:pPr algn="ctr"/>
            <a:r>
              <a:rPr lang="en-US" sz="1600" dirty="0">
                <a:solidFill>
                  <a:schemeClr val="tx1">
                    <a:lumMod val="65000"/>
                    <a:lumOff val="35000"/>
                  </a:schemeClr>
                </a:solidFill>
                <a:latin typeface="+mj-lt"/>
              </a:rPr>
              <a:t>Secondary source</a:t>
            </a:r>
          </a:p>
        </p:txBody>
      </p:sp>
      <p:sp>
        <p:nvSpPr>
          <p:cNvPr id="9" name="Rectangle 8">
            <a:extLst>
              <a:ext uri="{FF2B5EF4-FFF2-40B4-BE49-F238E27FC236}">
                <a16:creationId xmlns:a16="http://schemas.microsoft.com/office/drawing/2014/main" id="{220CD9DC-81D4-1A3E-1A3D-C5B220DE26E6}"/>
              </a:ext>
            </a:extLst>
          </p:cNvPr>
          <p:cNvSpPr/>
          <p:nvPr/>
        </p:nvSpPr>
        <p:spPr>
          <a:xfrm>
            <a:off x="606056" y="2201222"/>
            <a:ext cx="1798365" cy="1004777"/>
          </a:xfrm>
          <a:prstGeom prst="rect">
            <a:avLst/>
          </a:prstGeom>
          <a:solidFill>
            <a:srgbClr val="0049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mj-lt"/>
              </a:rPr>
              <a:t>Disposal of wastes in former evaporation pond</a:t>
            </a:r>
          </a:p>
        </p:txBody>
      </p:sp>
      <p:sp>
        <p:nvSpPr>
          <p:cNvPr id="12" name="Rectangle 11">
            <a:extLst>
              <a:ext uri="{FF2B5EF4-FFF2-40B4-BE49-F238E27FC236}">
                <a16:creationId xmlns:a16="http://schemas.microsoft.com/office/drawing/2014/main" id="{465310BC-B9FE-C9CC-3D4B-834850E5F1D2}"/>
              </a:ext>
            </a:extLst>
          </p:cNvPr>
          <p:cNvSpPr/>
          <p:nvPr/>
        </p:nvSpPr>
        <p:spPr>
          <a:xfrm>
            <a:off x="2687585" y="2196101"/>
            <a:ext cx="956930" cy="1004777"/>
          </a:xfrm>
          <a:prstGeom prst="rect">
            <a:avLst/>
          </a:prstGeom>
          <a:solidFill>
            <a:srgbClr val="0049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mj-lt"/>
              </a:rPr>
              <a:t>Leaks </a:t>
            </a:r>
          </a:p>
        </p:txBody>
      </p:sp>
      <p:sp>
        <p:nvSpPr>
          <p:cNvPr id="13" name="Rectangle 12">
            <a:extLst>
              <a:ext uri="{FF2B5EF4-FFF2-40B4-BE49-F238E27FC236}">
                <a16:creationId xmlns:a16="http://schemas.microsoft.com/office/drawing/2014/main" id="{0A851A16-A2F0-7820-B0E3-7BD678FF8427}"/>
              </a:ext>
            </a:extLst>
          </p:cNvPr>
          <p:cNvSpPr/>
          <p:nvPr/>
        </p:nvSpPr>
        <p:spPr>
          <a:xfrm>
            <a:off x="3888636" y="2196100"/>
            <a:ext cx="956930" cy="1004777"/>
          </a:xfrm>
          <a:prstGeom prst="rect">
            <a:avLst/>
          </a:prstGeom>
          <a:solidFill>
            <a:srgbClr val="0049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mj-lt"/>
              </a:rPr>
              <a:t>Soil </a:t>
            </a:r>
          </a:p>
        </p:txBody>
      </p:sp>
      <p:sp>
        <p:nvSpPr>
          <p:cNvPr id="14" name="Rectangle 13">
            <a:extLst>
              <a:ext uri="{FF2B5EF4-FFF2-40B4-BE49-F238E27FC236}">
                <a16:creationId xmlns:a16="http://schemas.microsoft.com/office/drawing/2014/main" id="{622B84AE-0807-9D43-9045-3C90FF88C568}"/>
              </a:ext>
            </a:extLst>
          </p:cNvPr>
          <p:cNvSpPr/>
          <p:nvPr/>
        </p:nvSpPr>
        <p:spPr>
          <a:xfrm>
            <a:off x="5103132" y="2196100"/>
            <a:ext cx="1007223" cy="1004777"/>
          </a:xfrm>
          <a:prstGeom prst="rect">
            <a:avLst/>
          </a:prstGeom>
          <a:solidFill>
            <a:srgbClr val="0049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mj-lt"/>
              </a:rPr>
              <a:t>Leaching </a:t>
            </a:r>
          </a:p>
        </p:txBody>
      </p:sp>
      <p:sp>
        <p:nvSpPr>
          <p:cNvPr id="15" name="Rectangle 14">
            <a:extLst>
              <a:ext uri="{FF2B5EF4-FFF2-40B4-BE49-F238E27FC236}">
                <a16:creationId xmlns:a16="http://schemas.microsoft.com/office/drawing/2014/main" id="{68A4DCB3-5A74-1860-292D-4F892C2E5B83}"/>
              </a:ext>
            </a:extLst>
          </p:cNvPr>
          <p:cNvSpPr/>
          <p:nvPr/>
        </p:nvSpPr>
        <p:spPr>
          <a:xfrm>
            <a:off x="6336083" y="2196100"/>
            <a:ext cx="1542330" cy="1004777"/>
          </a:xfrm>
          <a:prstGeom prst="rect">
            <a:avLst/>
          </a:prstGeom>
          <a:solidFill>
            <a:srgbClr val="0049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mj-lt"/>
              </a:rPr>
              <a:t>Groundwater* </a:t>
            </a:r>
          </a:p>
        </p:txBody>
      </p:sp>
      <p:sp>
        <p:nvSpPr>
          <p:cNvPr id="16" name="TextBox 15">
            <a:extLst>
              <a:ext uri="{FF2B5EF4-FFF2-40B4-BE49-F238E27FC236}">
                <a16:creationId xmlns:a16="http://schemas.microsoft.com/office/drawing/2014/main" id="{DE387835-D229-2837-555E-7B4A40CB1C6A}"/>
              </a:ext>
            </a:extLst>
          </p:cNvPr>
          <p:cNvSpPr txBox="1"/>
          <p:nvPr/>
        </p:nvSpPr>
        <p:spPr>
          <a:xfrm>
            <a:off x="6476177" y="1496834"/>
            <a:ext cx="1233179" cy="584775"/>
          </a:xfrm>
          <a:prstGeom prst="rect">
            <a:avLst/>
          </a:prstGeom>
          <a:noFill/>
        </p:spPr>
        <p:txBody>
          <a:bodyPr wrap="square" rtlCol="0">
            <a:spAutoFit/>
          </a:bodyPr>
          <a:lstStyle/>
          <a:p>
            <a:pPr algn="ctr"/>
            <a:r>
              <a:rPr lang="en-US" sz="1600" dirty="0">
                <a:solidFill>
                  <a:schemeClr val="tx1">
                    <a:lumMod val="65000"/>
                    <a:lumOff val="35000"/>
                  </a:schemeClr>
                </a:solidFill>
                <a:latin typeface="+mj-lt"/>
              </a:rPr>
              <a:t>Exposure media</a:t>
            </a:r>
          </a:p>
        </p:txBody>
      </p:sp>
      <p:graphicFrame>
        <p:nvGraphicFramePr>
          <p:cNvPr id="19" name="Table 18">
            <a:extLst>
              <a:ext uri="{FF2B5EF4-FFF2-40B4-BE49-F238E27FC236}">
                <a16:creationId xmlns:a16="http://schemas.microsoft.com/office/drawing/2014/main" id="{67C7BA2F-D254-8EB3-F127-1FBB366DCC9F}"/>
              </a:ext>
            </a:extLst>
          </p:cNvPr>
          <p:cNvGraphicFramePr>
            <a:graphicFrameLocks noGrp="1"/>
          </p:cNvGraphicFramePr>
          <p:nvPr>
            <p:extLst>
              <p:ext uri="{D42A27DB-BD31-4B8C-83A1-F6EECF244321}">
                <p14:modId xmlns:p14="http://schemas.microsoft.com/office/powerpoint/2010/main" val="3655606615"/>
              </p:ext>
            </p:extLst>
          </p:nvPr>
        </p:nvGraphicFramePr>
        <p:xfrm>
          <a:off x="6365915" y="4565068"/>
          <a:ext cx="1453707" cy="914400"/>
        </p:xfrm>
        <a:graphic>
          <a:graphicData uri="http://schemas.openxmlformats.org/drawingml/2006/table">
            <a:tbl>
              <a:tblPr firstRow="1" bandRow="1">
                <a:tableStyleId>{5940675A-B579-460E-94D1-54222C63F5DA}</a:tableStyleId>
              </a:tblPr>
              <a:tblGrid>
                <a:gridCol w="1453707">
                  <a:extLst>
                    <a:ext uri="{9D8B030D-6E8A-4147-A177-3AD203B41FA5}">
                      <a16:colId xmlns:a16="http://schemas.microsoft.com/office/drawing/2014/main" val="3529288004"/>
                    </a:ext>
                  </a:extLst>
                </a:gridCol>
              </a:tblGrid>
              <a:tr h="203890">
                <a:tc>
                  <a:txBody>
                    <a:bodyPr/>
                    <a:lstStyle/>
                    <a:p>
                      <a:r>
                        <a:rPr lang="en-US" sz="1400" dirty="0">
                          <a:solidFill>
                            <a:schemeClr val="tx1">
                              <a:lumMod val="65000"/>
                              <a:lumOff val="35000"/>
                            </a:schemeClr>
                          </a:solidFill>
                        </a:rPr>
                        <a:t>Ingestion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extLst>
                  <a:ext uri="{0D108BD9-81ED-4DB2-BD59-A6C34878D82A}">
                    <a16:rowId xmlns:a16="http://schemas.microsoft.com/office/drawing/2014/main" val="1763849157"/>
                  </a:ext>
                </a:extLst>
              </a:tr>
              <a:tr h="203890">
                <a:tc>
                  <a:txBody>
                    <a:bodyPr/>
                    <a:lstStyle/>
                    <a:p>
                      <a:r>
                        <a:rPr lang="en-US" sz="1400" dirty="0">
                          <a:solidFill>
                            <a:schemeClr val="tx1">
                              <a:lumMod val="65000"/>
                              <a:lumOff val="35000"/>
                            </a:schemeClr>
                          </a:solidFill>
                        </a:rPr>
                        <a:t>Dermal Contact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871755585"/>
                  </a:ext>
                </a:extLst>
              </a:tr>
              <a:tr h="203890">
                <a:tc>
                  <a:txBody>
                    <a:bodyPr/>
                    <a:lstStyle/>
                    <a:p>
                      <a:r>
                        <a:rPr lang="en-US" sz="1400" dirty="0">
                          <a:solidFill>
                            <a:schemeClr val="tx1">
                              <a:lumMod val="65000"/>
                              <a:lumOff val="35000"/>
                            </a:schemeClr>
                          </a:solidFill>
                        </a:rPr>
                        <a:t>Inhalation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extLst>
                  <a:ext uri="{0D108BD9-81ED-4DB2-BD59-A6C34878D82A}">
                    <a16:rowId xmlns:a16="http://schemas.microsoft.com/office/drawing/2014/main" val="3839831306"/>
                  </a:ext>
                </a:extLst>
              </a:tr>
            </a:tbl>
          </a:graphicData>
        </a:graphic>
      </p:graphicFrame>
      <p:graphicFrame>
        <p:nvGraphicFramePr>
          <p:cNvPr id="20" name="Table 18">
            <a:extLst>
              <a:ext uri="{FF2B5EF4-FFF2-40B4-BE49-F238E27FC236}">
                <a16:creationId xmlns:a16="http://schemas.microsoft.com/office/drawing/2014/main" id="{E78E7B86-FBDE-637F-FEB7-068BEF0DE755}"/>
              </a:ext>
            </a:extLst>
          </p:cNvPr>
          <p:cNvGraphicFramePr>
            <a:graphicFrameLocks noGrp="1"/>
          </p:cNvGraphicFramePr>
          <p:nvPr>
            <p:extLst>
              <p:ext uri="{D42A27DB-BD31-4B8C-83A1-F6EECF244321}">
                <p14:modId xmlns:p14="http://schemas.microsoft.com/office/powerpoint/2010/main" val="2050067547"/>
              </p:ext>
            </p:extLst>
          </p:nvPr>
        </p:nvGraphicFramePr>
        <p:xfrm>
          <a:off x="7819620" y="4042510"/>
          <a:ext cx="3726204" cy="1432560"/>
        </p:xfrm>
        <a:graphic>
          <a:graphicData uri="http://schemas.openxmlformats.org/drawingml/2006/table">
            <a:tbl>
              <a:tblPr firstRow="1" bandRow="1">
                <a:tableStyleId>{7DF18680-E054-41AD-8BC1-D1AEF772440D}</a:tableStyleId>
              </a:tblPr>
              <a:tblGrid>
                <a:gridCol w="1196373">
                  <a:extLst>
                    <a:ext uri="{9D8B030D-6E8A-4147-A177-3AD203B41FA5}">
                      <a16:colId xmlns:a16="http://schemas.microsoft.com/office/drawing/2014/main" val="3529288004"/>
                    </a:ext>
                  </a:extLst>
                </a:gridCol>
                <a:gridCol w="1196373">
                  <a:extLst>
                    <a:ext uri="{9D8B030D-6E8A-4147-A177-3AD203B41FA5}">
                      <a16:colId xmlns:a16="http://schemas.microsoft.com/office/drawing/2014/main" val="3817170518"/>
                    </a:ext>
                  </a:extLst>
                </a:gridCol>
                <a:gridCol w="1333458">
                  <a:extLst>
                    <a:ext uri="{9D8B030D-6E8A-4147-A177-3AD203B41FA5}">
                      <a16:colId xmlns:a16="http://schemas.microsoft.com/office/drawing/2014/main" val="4144984980"/>
                    </a:ext>
                  </a:extLst>
                </a:gridCol>
              </a:tblGrid>
              <a:tr h="299664">
                <a:tc>
                  <a:txBody>
                    <a:bodyPr/>
                    <a:lstStyle/>
                    <a:p>
                      <a:pPr algn="ctr"/>
                      <a:r>
                        <a:rPr lang="en-US" sz="1400" dirty="0">
                          <a:solidFill>
                            <a:schemeClr val="bg1"/>
                          </a:solidFill>
                        </a:rPr>
                        <a:t>Resident Adult </a:t>
                      </a:r>
                    </a:p>
                  </a:txBody>
                  <a:tcPr/>
                </a:tc>
                <a:tc>
                  <a:txBody>
                    <a:bodyPr/>
                    <a:lstStyle/>
                    <a:p>
                      <a:pPr algn="ctr"/>
                      <a:r>
                        <a:rPr lang="en-US" sz="1400" dirty="0">
                          <a:solidFill>
                            <a:schemeClr val="bg1"/>
                          </a:solidFill>
                        </a:rPr>
                        <a:t>Resident Child</a:t>
                      </a:r>
                    </a:p>
                  </a:txBody>
                  <a:tcPr/>
                </a:tc>
                <a:tc>
                  <a:txBody>
                    <a:bodyPr/>
                    <a:lstStyle/>
                    <a:p>
                      <a:pPr algn="ctr"/>
                      <a:r>
                        <a:rPr lang="en-US" sz="1400" dirty="0">
                          <a:solidFill>
                            <a:schemeClr val="bg1"/>
                          </a:solidFill>
                        </a:rPr>
                        <a:t>Construction Worker</a:t>
                      </a:r>
                    </a:p>
                  </a:txBody>
                  <a:tcPr/>
                </a:tc>
                <a:extLst>
                  <a:ext uri="{0D108BD9-81ED-4DB2-BD59-A6C34878D82A}">
                    <a16:rowId xmlns:a16="http://schemas.microsoft.com/office/drawing/2014/main" val="64911309"/>
                  </a:ext>
                </a:extLst>
              </a:tr>
              <a:tr h="299664">
                <a:tc>
                  <a:txBody>
                    <a:bodyPr/>
                    <a:lstStyle/>
                    <a:p>
                      <a:pPr algn="ctr"/>
                      <a:r>
                        <a:rPr lang="en-US" sz="1400" dirty="0">
                          <a:solidFill>
                            <a:schemeClr val="tx1">
                              <a:lumMod val="65000"/>
                              <a:lumOff val="35000"/>
                            </a:schemeClr>
                          </a:solidFill>
                          <a:highlight>
                            <a:srgbClr val="FFFF00"/>
                          </a:highlight>
                        </a:rPr>
                        <a:t>X</a:t>
                      </a:r>
                    </a:p>
                  </a:txBody>
                  <a:tcPr/>
                </a:tc>
                <a:tc>
                  <a:txBody>
                    <a:bodyPr/>
                    <a:lstStyle/>
                    <a:p>
                      <a:pPr algn="ctr"/>
                      <a:r>
                        <a:rPr lang="en-US" sz="1400" dirty="0">
                          <a:solidFill>
                            <a:schemeClr val="tx1">
                              <a:lumMod val="65000"/>
                              <a:lumOff val="35000"/>
                            </a:schemeClr>
                          </a:solidFill>
                          <a:highlight>
                            <a:srgbClr val="FFFF00"/>
                          </a:highlight>
                        </a:rPr>
                        <a:t>X</a:t>
                      </a:r>
                    </a:p>
                  </a:txBody>
                  <a:tcPr/>
                </a:tc>
                <a:tc>
                  <a:txBody>
                    <a:bodyPr/>
                    <a:lstStyle/>
                    <a:p>
                      <a:pPr algn="ctr"/>
                      <a:r>
                        <a:rPr lang="en-US" sz="1400" dirty="0">
                          <a:solidFill>
                            <a:schemeClr val="tx1">
                              <a:lumMod val="65000"/>
                              <a:lumOff val="35000"/>
                            </a:schemeClr>
                          </a:solidFill>
                        </a:rPr>
                        <a:t>NA</a:t>
                      </a:r>
                    </a:p>
                  </a:txBody>
                  <a:tcPr/>
                </a:tc>
                <a:extLst>
                  <a:ext uri="{0D108BD9-81ED-4DB2-BD59-A6C34878D82A}">
                    <a16:rowId xmlns:a16="http://schemas.microsoft.com/office/drawing/2014/main" val="1763849157"/>
                  </a:ext>
                </a:extLst>
              </a:tr>
              <a:tr h="304561">
                <a:tc>
                  <a:txBody>
                    <a:bodyPr/>
                    <a:lstStyle/>
                    <a:p>
                      <a:pPr algn="ctr"/>
                      <a:r>
                        <a:rPr lang="en-US" sz="1400" dirty="0">
                          <a:solidFill>
                            <a:schemeClr val="tx1">
                              <a:lumMod val="65000"/>
                              <a:lumOff val="35000"/>
                            </a:schemeClr>
                          </a:solidFill>
                          <a:highlight>
                            <a:srgbClr val="FFFF00"/>
                          </a:highlight>
                        </a:rPr>
                        <a:t>X</a:t>
                      </a:r>
                    </a:p>
                  </a:txBody>
                  <a:tcPr/>
                </a:tc>
                <a:tc>
                  <a:txBody>
                    <a:bodyPr/>
                    <a:lstStyle/>
                    <a:p>
                      <a:pPr algn="ctr"/>
                      <a:r>
                        <a:rPr lang="en-US" sz="1400" dirty="0">
                          <a:solidFill>
                            <a:schemeClr val="tx1">
                              <a:lumMod val="65000"/>
                              <a:lumOff val="35000"/>
                            </a:schemeClr>
                          </a:solidFill>
                          <a:highlight>
                            <a:srgbClr val="FFFF00"/>
                          </a:highlight>
                        </a:rPr>
                        <a:t>X</a:t>
                      </a:r>
                    </a:p>
                  </a:txBody>
                  <a:tcPr/>
                </a:tc>
                <a:tc>
                  <a:txBody>
                    <a:bodyPr/>
                    <a:lstStyle/>
                    <a:p>
                      <a:pPr algn="ctr"/>
                      <a:r>
                        <a:rPr lang="en-US" sz="1400" dirty="0">
                          <a:solidFill>
                            <a:schemeClr val="tx1">
                              <a:lumMod val="65000"/>
                              <a:lumOff val="35000"/>
                            </a:schemeClr>
                          </a:solidFill>
                          <a:highlight>
                            <a:srgbClr val="FFFF00"/>
                          </a:highlight>
                        </a:rPr>
                        <a:t>X</a:t>
                      </a:r>
                    </a:p>
                  </a:txBody>
                  <a:tcPr/>
                </a:tc>
                <a:extLst>
                  <a:ext uri="{0D108BD9-81ED-4DB2-BD59-A6C34878D82A}">
                    <a16:rowId xmlns:a16="http://schemas.microsoft.com/office/drawing/2014/main" val="871755585"/>
                  </a:ext>
                </a:extLst>
              </a:tr>
              <a:tr h="304561">
                <a:tc>
                  <a:txBody>
                    <a:bodyPr/>
                    <a:lstStyle/>
                    <a:p>
                      <a:pPr algn="ctr"/>
                      <a:r>
                        <a:rPr lang="en-US" sz="1400" dirty="0">
                          <a:solidFill>
                            <a:schemeClr val="tx1">
                              <a:lumMod val="65000"/>
                              <a:lumOff val="35000"/>
                            </a:schemeClr>
                          </a:solidFill>
                        </a:rPr>
                        <a:t>NA</a:t>
                      </a:r>
                    </a:p>
                  </a:txBody>
                  <a:tcPr/>
                </a:tc>
                <a:tc>
                  <a:txBody>
                    <a:bodyPr/>
                    <a:lstStyle/>
                    <a:p>
                      <a:pPr algn="ctr"/>
                      <a:r>
                        <a:rPr lang="en-US" sz="1400" dirty="0">
                          <a:solidFill>
                            <a:schemeClr val="tx1">
                              <a:lumMod val="65000"/>
                              <a:lumOff val="35000"/>
                            </a:schemeClr>
                          </a:solidFill>
                        </a:rPr>
                        <a:t>NA</a:t>
                      </a:r>
                    </a:p>
                  </a:txBody>
                  <a:tcPr/>
                </a:tc>
                <a:tc>
                  <a:txBody>
                    <a:bodyPr/>
                    <a:lstStyle/>
                    <a:p>
                      <a:pPr algn="ctr"/>
                      <a:r>
                        <a:rPr lang="en-US" sz="1400" dirty="0">
                          <a:solidFill>
                            <a:schemeClr val="tx1">
                              <a:lumMod val="65000"/>
                              <a:lumOff val="35000"/>
                            </a:schemeClr>
                          </a:solidFill>
                        </a:rPr>
                        <a:t>NA</a:t>
                      </a:r>
                    </a:p>
                  </a:txBody>
                  <a:tcPr/>
                </a:tc>
                <a:extLst>
                  <a:ext uri="{0D108BD9-81ED-4DB2-BD59-A6C34878D82A}">
                    <a16:rowId xmlns:a16="http://schemas.microsoft.com/office/drawing/2014/main" val="3839831306"/>
                  </a:ext>
                </a:extLst>
              </a:tr>
            </a:tbl>
          </a:graphicData>
        </a:graphic>
      </p:graphicFrame>
      <p:sp>
        <p:nvSpPr>
          <p:cNvPr id="22" name="TextBox 21">
            <a:extLst>
              <a:ext uri="{FF2B5EF4-FFF2-40B4-BE49-F238E27FC236}">
                <a16:creationId xmlns:a16="http://schemas.microsoft.com/office/drawing/2014/main" id="{13424109-3495-B0B8-A49E-A961D25D3F68}"/>
              </a:ext>
            </a:extLst>
          </p:cNvPr>
          <p:cNvSpPr txBox="1"/>
          <p:nvPr/>
        </p:nvSpPr>
        <p:spPr>
          <a:xfrm>
            <a:off x="7946050" y="3376094"/>
            <a:ext cx="3336257" cy="584775"/>
          </a:xfrm>
          <a:prstGeom prst="rect">
            <a:avLst/>
          </a:prstGeom>
          <a:noFill/>
        </p:spPr>
        <p:txBody>
          <a:bodyPr wrap="square" rtlCol="0">
            <a:spAutoFit/>
          </a:bodyPr>
          <a:lstStyle/>
          <a:p>
            <a:pPr algn="ctr"/>
            <a:r>
              <a:rPr lang="en-US" sz="1600" dirty="0">
                <a:solidFill>
                  <a:schemeClr val="tx1">
                    <a:lumMod val="65000"/>
                    <a:lumOff val="35000"/>
                  </a:schemeClr>
                </a:solidFill>
                <a:latin typeface="+mj-lt"/>
              </a:rPr>
              <a:t>Potential human receptors</a:t>
            </a:r>
          </a:p>
          <a:p>
            <a:pPr algn="ctr"/>
            <a:r>
              <a:rPr lang="en-US" sz="1600" dirty="0">
                <a:solidFill>
                  <a:schemeClr val="tx1">
                    <a:lumMod val="65000"/>
                    <a:lumOff val="35000"/>
                  </a:schemeClr>
                </a:solidFill>
                <a:latin typeface="+mj-lt"/>
              </a:rPr>
              <a:t>(future)</a:t>
            </a:r>
          </a:p>
        </p:txBody>
      </p:sp>
      <p:cxnSp>
        <p:nvCxnSpPr>
          <p:cNvPr id="24" name="Straight Arrow Connector 23">
            <a:extLst>
              <a:ext uri="{FF2B5EF4-FFF2-40B4-BE49-F238E27FC236}">
                <a16:creationId xmlns:a16="http://schemas.microsoft.com/office/drawing/2014/main" id="{FB80D599-1047-55F1-7DBB-E679CBFB0892}"/>
              </a:ext>
            </a:extLst>
          </p:cNvPr>
          <p:cNvCxnSpPr>
            <a:cxnSpLocks/>
            <a:stCxn id="9" idx="3"/>
            <a:endCxn id="12" idx="1"/>
          </p:cNvCxnSpPr>
          <p:nvPr/>
        </p:nvCxnSpPr>
        <p:spPr>
          <a:xfrm flipV="1">
            <a:off x="2404421" y="2698490"/>
            <a:ext cx="283164" cy="51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D9263FC-7690-B548-39D9-68C5EA00A0C8}"/>
              </a:ext>
            </a:extLst>
          </p:cNvPr>
          <p:cNvCxnSpPr>
            <a:cxnSpLocks/>
            <a:stCxn id="12" idx="3"/>
            <a:endCxn id="13" idx="1"/>
          </p:cNvCxnSpPr>
          <p:nvPr/>
        </p:nvCxnSpPr>
        <p:spPr>
          <a:xfrm flipV="1">
            <a:off x="3644515" y="2698489"/>
            <a:ext cx="244121"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A3FF26B-5D10-7D39-5EF0-78C831533C3B}"/>
              </a:ext>
            </a:extLst>
          </p:cNvPr>
          <p:cNvCxnSpPr>
            <a:cxnSpLocks/>
            <a:stCxn id="13" idx="3"/>
            <a:endCxn id="14" idx="1"/>
          </p:cNvCxnSpPr>
          <p:nvPr/>
        </p:nvCxnSpPr>
        <p:spPr>
          <a:xfrm>
            <a:off x="4845566" y="2698489"/>
            <a:ext cx="25756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17D6285-5AB8-8FA8-78CF-61AA3E4CE4C9}"/>
              </a:ext>
            </a:extLst>
          </p:cNvPr>
          <p:cNvCxnSpPr>
            <a:cxnSpLocks/>
            <a:endCxn id="15" idx="1"/>
          </p:cNvCxnSpPr>
          <p:nvPr/>
        </p:nvCxnSpPr>
        <p:spPr>
          <a:xfrm>
            <a:off x="6142254" y="2698489"/>
            <a:ext cx="1938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5148584-DDCB-44DC-3DB9-58A5B60A6B53}"/>
              </a:ext>
            </a:extLst>
          </p:cNvPr>
          <p:cNvCxnSpPr>
            <a:cxnSpLocks/>
          </p:cNvCxnSpPr>
          <p:nvPr/>
        </p:nvCxnSpPr>
        <p:spPr>
          <a:xfrm>
            <a:off x="7092768" y="3200877"/>
            <a:ext cx="0" cy="13641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3CDA1824-4B83-8094-25A0-058AFD0BF4EF}"/>
              </a:ext>
            </a:extLst>
          </p:cNvPr>
          <p:cNvGrpSpPr/>
          <p:nvPr/>
        </p:nvGrpSpPr>
        <p:grpSpPr>
          <a:xfrm>
            <a:off x="3166050" y="3200877"/>
            <a:ext cx="3404871" cy="244922"/>
            <a:chOff x="3166050" y="3200877"/>
            <a:chExt cx="3404871" cy="244922"/>
          </a:xfrm>
        </p:grpSpPr>
        <p:cxnSp>
          <p:nvCxnSpPr>
            <p:cNvPr id="38" name="Straight Arrow Connector 37">
              <a:extLst>
                <a:ext uri="{FF2B5EF4-FFF2-40B4-BE49-F238E27FC236}">
                  <a16:creationId xmlns:a16="http://schemas.microsoft.com/office/drawing/2014/main" id="{67E9235D-4ED1-CC4D-CBCA-74DFF01FE1EB}"/>
                </a:ext>
              </a:extLst>
            </p:cNvPr>
            <p:cNvCxnSpPr>
              <a:cxnSpLocks/>
            </p:cNvCxnSpPr>
            <p:nvPr/>
          </p:nvCxnSpPr>
          <p:spPr>
            <a:xfrm flipV="1">
              <a:off x="6570921" y="3200877"/>
              <a:ext cx="0" cy="2438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9B2810D-A9C7-D5A1-8076-9ED9ABEEC869}"/>
                </a:ext>
              </a:extLst>
            </p:cNvPr>
            <p:cNvCxnSpPr>
              <a:cxnSpLocks/>
            </p:cNvCxnSpPr>
            <p:nvPr/>
          </p:nvCxnSpPr>
          <p:spPr>
            <a:xfrm flipH="1">
              <a:off x="3167737" y="3445799"/>
              <a:ext cx="34031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E821AC6-D8E1-07E2-917B-237FF6981BC7}"/>
                </a:ext>
              </a:extLst>
            </p:cNvPr>
            <p:cNvCxnSpPr>
              <a:cxnSpLocks/>
              <a:endCxn id="12" idx="2"/>
            </p:cNvCxnSpPr>
            <p:nvPr/>
          </p:nvCxnSpPr>
          <p:spPr>
            <a:xfrm flipV="1">
              <a:off x="3166050" y="3200878"/>
              <a:ext cx="0" cy="243839"/>
            </a:xfrm>
            <a:prstGeom prst="line">
              <a:avLst/>
            </a:prstGeom>
          </p:spPr>
          <p:style>
            <a:lnRef idx="1">
              <a:schemeClr val="accent1"/>
            </a:lnRef>
            <a:fillRef idx="0">
              <a:schemeClr val="accent1"/>
            </a:fillRef>
            <a:effectRef idx="0">
              <a:schemeClr val="accent1"/>
            </a:effectRef>
            <a:fontRef idx="minor">
              <a:schemeClr val="tx1"/>
            </a:fontRef>
          </p:style>
        </p:cxnSp>
      </p:grpSp>
      <p:sp>
        <p:nvSpPr>
          <p:cNvPr id="52" name="TextBox 51">
            <a:extLst>
              <a:ext uri="{FF2B5EF4-FFF2-40B4-BE49-F238E27FC236}">
                <a16:creationId xmlns:a16="http://schemas.microsoft.com/office/drawing/2014/main" id="{4DA85F53-9B70-484A-7CDE-5A5F225A4D9B}"/>
              </a:ext>
            </a:extLst>
          </p:cNvPr>
          <p:cNvSpPr txBox="1"/>
          <p:nvPr/>
        </p:nvSpPr>
        <p:spPr>
          <a:xfrm>
            <a:off x="692350" y="4042510"/>
            <a:ext cx="4495141" cy="1815882"/>
          </a:xfrm>
          <a:prstGeom prst="rect">
            <a:avLst/>
          </a:prstGeom>
          <a:noFill/>
        </p:spPr>
        <p:txBody>
          <a:bodyPr wrap="square" rtlCol="0">
            <a:spAutoFit/>
          </a:bodyPr>
          <a:lstStyle/>
          <a:p>
            <a:r>
              <a:rPr lang="en-US" sz="1600" b="1" dirty="0">
                <a:solidFill>
                  <a:schemeClr val="tx1">
                    <a:lumMod val="65000"/>
                    <a:lumOff val="35000"/>
                  </a:schemeClr>
                </a:solidFill>
                <a:latin typeface="+mj-lt"/>
              </a:rPr>
              <a:t>Notes:</a:t>
            </a:r>
          </a:p>
          <a:p>
            <a:r>
              <a:rPr lang="en-US" sz="1600" dirty="0">
                <a:solidFill>
                  <a:schemeClr val="tx1">
                    <a:lumMod val="65000"/>
                    <a:lumOff val="35000"/>
                  </a:schemeClr>
                </a:solidFill>
                <a:latin typeface="+mj-lt"/>
              </a:rPr>
              <a:t>X: potentially complete exposure pathway</a:t>
            </a:r>
          </a:p>
          <a:p>
            <a:r>
              <a:rPr lang="en-US" sz="1600" dirty="0">
                <a:solidFill>
                  <a:schemeClr val="tx1">
                    <a:lumMod val="65000"/>
                    <a:lumOff val="35000"/>
                  </a:schemeClr>
                </a:solidFill>
                <a:latin typeface="+mj-lt"/>
              </a:rPr>
              <a:t>NA: not applicable or pathway is incomplete</a:t>
            </a:r>
          </a:p>
          <a:p>
            <a:r>
              <a:rPr lang="en-US" sz="1600" dirty="0">
                <a:solidFill>
                  <a:schemeClr val="tx1">
                    <a:lumMod val="65000"/>
                    <a:lumOff val="35000"/>
                  </a:schemeClr>
                </a:solidFill>
                <a:latin typeface="+mj-lt"/>
              </a:rPr>
              <a:t>*Resident exposed to groundwater through use as a water supply; construction worker exposed to groundwater during excavation </a:t>
            </a:r>
          </a:p>
          <a:p>
            <a:pPr algn="ctr"/>
            <a:endParaRPr lang="en-US" sz="1600" dirty="0">
              <a:solidFill>
                <a:schemeClr val="tx1">
                  <a:lumMod val="65000"/>
                  <a:lumOff val="35000"/>
                </a:schemeClr>
              </a:solidFill>
              <a:latin typeface="+mj-lt"/>
            </a:endParaRPr>
          </a:p>
        </p:txBody>
      </p:sp>
      <p:sp>
        <p:nvSpPr>
          <p:cNvPr id="53" name="TextBox 52">
            <a:extLst>
              <a:ext uri="{FF2B5EF4-FFF2-40B4-BE49-F238E27FC236}">
                <a16:creationId xmlns:a16="http://schemas.microsoft.com/office/drawing/2014/main" id="{C07F9624-FB2A-F37C-312E-6AF339DF76A5}"/>
              </a:ext>
            </a:extLst>
          </p:cNvPr>
          <p:cNvSpPr txBox="1"/>
          <p:nvPr/>
        </p:nvSpPr>
        <p:spPr>
          <a:xfrm>
            <a:off x="6431777" y="3586587"/>
            <a:ext cx="1321981" cy="584775"/>
          </a:xfrm>
          <a:prstGeom prst="rect">
            <a:avLst/>
          </a:prstGeom>
          <a:solidFill>
            <a:schemeClr val="bg1"/>
          </a:solidFill>
        </p:spPr>
        <p:txBody>
          <a:bodyPr wrap="square" rtlCol="0">
            <a:spAutoFit/>
          </a:bodyPr>
          <a:lstStyle/>
          <a:p>
            <a:pPr algn="ctr"/>
            <a:r>
              <a:rPr lang="en-US" sz="1600" dirty="0">
                <a:solidFill>
                  <a:schemeClr val="tx1">
                    <a:lumMod val="65000"/>
                    <a:lumOff val="35000"/>
                  </a:schemeClr>
                </a:solidFill>
                <a:latin typeface="+mj-lt"/>
              </a:rPr>
              <a:t>Exposure route</a:t>
            </a:r>
          </a:p>
        </p:txBody>
      </p:sp>
    </p:spTree>
    <p:extLst>
      <p:ext uri="{BB962C8B-B14F-4D97-AF65-F5344CB8AC3E}">
        <p14:creationId xmlns:p14="http://schemas.microsoft.com/office/powerpoint/2010/main" val="10193757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961713-4FAB-E3F3-8272-C4E900086130}"/>
              </a:ext>
            </a:extLst>
          </p:cNvPr>
          <p:cNvSpPr>
            <a:spLocks noGrp="1"/>
          </p:cNvSpPr>
          <p:nvPr>
            <p:ph type="body" sz="quarter" idx="13"/>
          </p:nvPr>
        </p:nvSpPr>
        <p:spPr/>
        <p:txBody>
          <a:bodyPr>
            <a:noAutofit/>
          </a:bodyPr>
          <a:lstStyle/>
          <a:p>
            <a:r>
              <a:rPr lang="en-US" sz="1400" dirty="0"/>
              <a:t>CSM Development</a:t>
            </a:r>
          </a:p>
        </p:txBody>
      </p:sp>
      <p:sp>
        <p:nvSpPr>
          <p:cNvPr id="3" name="Title 2">
            <a:extLst>
              <a:ext uri="{FF2B5EF4-FFF2-40B4-BE49-F238E27FC236}">
                <a16:creationId xmlns:a16="http://schemas.microsoft.com/office/drawing/2014/main" id="{81D4D141-39E8-814E-A567-75FC858A86E3}"/>
              </a:ext>
            </a:extLst>
          </p:cNvPr>
          <p:cNvSpPr>
            <a:spLocks noGrp="1"/>
          </p:cNvSpPr>
          <p:nvPr>
            <p:ph type="title"/>
          </p:nvPr>
        </p:nvSpPr>
        <p:spPr/>
        <p:txBody>
          <a:bodyPr/>
          <a:lstStyle/>
          <a:p>
            <a:r>
              <a:rPr lang="en-US" dirty="0"/>
              <a:t>Geochemical Modeling</a:t>
            </a:r>
          </a:p>
        </p:txBody>
      </p:sp>
      <p:sp>
        <p:nvSpPr>
          <p:cNvPr id="4" name="Content Placeholder 3">
            <a:extLst>
              <a:ext uri="{FF2B5EF4-FFF2-40B4-BE49-F238E27FC236}">
                <a16:creationId xmlns:a16="http://schemas.microsoft.com/office/drawing/2014/main" id="{BD6F999C-EBBB-AE6A-6CFD-284C22D42C6E}"/>
              </a:ext>
            </a:extLst>
          </p:cNvPr>
          <p:cNvSpPr>
            <a:spLocks noGrp="1"/>
          </p:cNvSpPr>
          <p:nvPr>
            <p:ph idx="1"/>
          </p:nvPr>
        </p:nvSpPr>
        <p:spPr>
          <a:xfrm>
            <a:off x="838200" y="1623721"/>
            <a:ext cx="9918290" cy="4806575"/>
          </a:xfrm>
        </p:spPr>
        <p:txBody>
          <a:bodyPr/>
          <a:lstStyle/>
          <a:p>
            <a:r>
              <a:rPr lang="en-US" dirty="0"/>
              <a:t>Developmental tool helps create CSMs and design</a:t>
            </a:r>
            <a:br>
              <a:rPr lang="en-US" dirty="0"/>
            </a:br>
            <a:r>
              <a:rPr lang="en-US" dirty="0"/>
              <a:t>remediation strategies</a:t>
            </a:r>
          </a:p>
          <a:p>
            <a:r>
              <a:rPr lang="en-US" dirty="0"/>
              <a:t>Model calculates reaction through simulations based on chemistry and physics of system</a:t>
            </a:r>
          </a:p>
          <a:p>
            <a:pPr lvl="1">
              <a:spcBef>
                <a:spcPts val="1000"/>
              </a:spcBef>
            </a:pPr>
            <a:r>
              <a:rPr lang="en-US" dirty="0"/>
              <a:t>Acid-base, complexation, dissolution and precipitation, redox, sorption, ion exchange, gas dissolution and volatilization</a:t>
            </a:r>
          </a:p>
          <a:p>
            <a:r>
              <a:rPr lang="en-US" dirty="0"/>
              <a:t>There are two types of models</a:t>
            </a:r>
          </a:p>
          <a:p>
            <a:pPr lvl="1">
              <a:spcBef>
                <a:spcPts val="1000"/>
              </a:spcBef>
            </a:pPr>
            <a:r>
              <a:rPr lang="en-US" dirty="0"/>
              <a:t>Equilibrium speciation modeling: what it will be (thermodynamics)</a:t>
            </a:r>
          </a:p>
          <a:p>
            <a:pPr lvl="1">
              <a:spcBef>
                <a:spcPts val="1000"/>
              </a:spcBef>
            </a:pPr>
            <a:r>
              <a:rPr lang="en-US" dirty="0"/>
              <a:t>Reactive transport modeling: how it gets there (kinetics)</a:t>
            </a:r>
          </a:p>
        </p:txBody>
      </p:sp>
      <p:sp>
        <p:nvSpPr>
          <p:cNvPr id="5" name="Slide Number Placeholder 4">
            <a:extLst>
              <a:ext uri="{FF2B5EF4-FFF2-40B4-BE49-F238E27FC236}">
                <a16:creationId xmlns:a16="http://schemas.microsoft.com/office/drawing/2014/main" id="{4AD5F628-B0EA-C491-5CEF-3C9D8D13703F}"/>
              </a:ext>
            </a:extLst>
          </p:cNvPr>
          <p:cNvSpPr>
            <a:spLocks noGrp="1"/>
          </p:cNvSpPr>
          <p:nvPr>
            <p:ph type="sldNum" sz="quarter" idx="12"/>
          </p:nvPr>
        </p:nvSpPr>
        <p:spPr/>
        <p:txBody>
          <a:bodyPr/>
          <a:lstStyle/>
          <a:p>
            <a:fld id="{E130FD56-1AA9-EE4C-9ADF-6D63C47D8FD2}" type="slidenum">
              <a:rPr lang="en-US" smtClean="0"/>
              <a:pPr/>
              <a:t>47</a:t>
            </a:fld>
            <a:endParaRPr lang="en-US" dirty="0"/>
          </a:p>
        </p:txBody>
      </p:sp>
    </p:spTree>
    <p:extLst>
      <p:ext uri="{BB962C8B-B14F-4D97-AF65-F5344CB8AC3E}">
        <p14:creationId xmlns:p14="http://schemas.microsoft.com/office/powerpoint/2010/main" val="24783001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93F05D-8604-1EF0-22CF-74EBEA4C738C}"/>
              </a:ext>
            </a:extLst>
          </p:cNvPr>
          <p:cNvSpPr>
            <a:spLocks noGrp="1"/>
          </p:cNvSpPr>
          <p:nvPr>
            <p:ph type="body" sz="quarter" idx="13"/>
          </p:nvPr>
        </p:nvSpPr>
        <p:spPr/>
        <p:txBody>
          <a:bodyPr>
            <a:noAutofit/>
          </a:bodyPr>
          <a:lstStyle/>
          <a:p>
            <a:r>
              <a:rPr lang="en-US" sz="1400" dirty="0"/>
              <a:t>CSM Development</a:t>
            </a:r>
          </a:p>
        </p:txBody>
      </p:sp>
      <p:sp>
        <p:nvSpPr>
          <p:cNvPr id="3" name="Title 2">
            <a:extLst>
              <a:ext uri="{FF2B5EF4-FFF2-40B4-BE49-F238E27FC236}">
                <a16:creationId xmlns:a16="http://schemas.microsoft.com/office/drawing/2014/main" id="{A197075E-E5DB-71FD-09D9-C51CA47E992C}"/>
              </a:ext>
            </a:extLst>
          </p:cNvPr>
          <p:cNvSpPr>
            <a:spLocks noGrp="1"/>
          </p:cNvSpPr>
          <p:nvPr>
            <p:ph type="title"/>
          </p:nvPr>
        </p:nvSpPr>
        <p:spPr/>
        <p:txBody>
          <a:bodyPr/>
          <a:lstStyle/>
          <a:p>
            <a:r>
              <a:rPr lang="en-US" dirty="0"/>
              <a:t>Equilibrium Speciation Modeling</a:t>
            </a:r>
          </a:p>
        </p:txBody>
      </p:sp>
      <p:sp>
        <p:nvSpPr>
          <p:cNvPr id="4" name="Content Placeholder 3">
            <a:extLst>
              <a:ext uri="{FF2B5EF4-FFF2-40B4-BE49-F238E27FC236}">
                <a16:creationId xmlns:a16="http://schemas.microsoft.com/office/drawing/2014/main" id="{8CA72498-79A1-6EB0-5AF2-FCF8DDDBF95F}"/>
              </a:ext>
            </a:extLst>
          </p:cNvPr>
          <p:cNvSpPr>
            <a:spLocks noGrp="1"/>
          </p:cNvSpPr>
          <p:nvPr>
            <p:ph idx="1"/>
          </p:nvPr>
        </p:nvSpPr>
        <p:spPr>
          <a:xfrm>
            <a:off x="838200" y="1623722"/>
            <a:ext cx="5805413" cy="4351338"/>
          </a:xfrm>
        </p:spPr>
        <p:txBody>
          <a:bodyPr/>
          <a:lstStyle/>
          <a:p>
            <a:r>
              <a:rPr lang="en-US" dirty="0"/>
              <a:t>Predicts form of a metal under set conditions and mixtures</a:t>
            </a:r>
          </a:p>
          <a:p>
            <a:pPr lvl="1"/>
            <a:r>
              <a:rPr lang="en-US" dirty="0"/>
              <a:t>Input site conditions and determine mobility, toxicity for CSM</a:t>
            </a:r>
          </a:p>
          <a:p>
            <a:r>
              <a:rPr lang="en-US" dirty="0"/>
              <a:t>Common software</a:t>
            </a:r>
          </a:p>
          <a:p>
            <a:pPr lvl="1"/>
            <a:r>
              <a:rPr lang="en-US" dirty="0"/>
              <a:t>MINTEQ (free from US EPA, equilibrium speciation only)</a:t>
            </a:r>
          </a:p>
          <a:p>
            <a:pPr lvl="1"/>
            <a:r>
              <a:rPr lang="en-US" dirty="0"/>
              <a:t>PHREEQC (free from USGS)</a:t>
            </a:r>
          </a:p>
          <a:p>
            <a:pPr lvl="1"/>
            <a:r>
              <a:rPr lang="en-US" dirty="0"/>
              <a:t>Geochemist’s Workbench</a:t>
            </a:r>
          </a:p>
        </p:txBody>
      </p:sp>
      <p:sp>
        <p:nvSpPr>
          <p:cNvPr id="5" name="Slide Number Placeholder 4">
            <a:extLst>
              <a:ext uri="{FF2B5EF4-FFF2-40B4-BE49-F238E27FC236}">
                <a16:creationId xmlns:a16="http://schemas.microsoft.com/office/drawing/2014/main" id="{3F422243-AE94-E873-32EE-136702E984EC}"/>
              </a:ext>
            </a:extLst>
          </p:cNvPr>
          <p:cNvSpPr>
            <a:spLocks noGrp="1"/>
          </p:cNvSpPr>
          <p:nvPr>
            <p:ph type="sldNum" sz="quarter" idx="12"/>
          </p:nvPr>
        </p:nvSpPr>
        <p:spPr/>
        <p:txBody>
          <a:bodyPr/>
          <a:lstStyle/>
          <a:p>
            <a:fld id="{E130FD56-1AA9-EE4C-9ADF-6D63C47D8FD2}" type="slidenum">
              <a:rPr lang="en-US" smtClean="0"/>
              <a:pPr/>
              <a:t>48</a:t>
            </a:fld>
            <a:endParaRPr lang="en-US" dirty="0"/>
          </a:p>
        </p:txBody>
      </p:sp>
      <p:grpSp>
        <p:nvGrpSpPr>
          <p:cNvPr id="25" name="Group 24">
            <a:extLst>
              <a:ext uri="{FF2B5EF4-FFF2-40B4-BE49-F238E27FC236}">
                <a16:creationId xmlns:a16="http://schemas.microsoft.com/office/drawing/2014/main" id="{6F517B8B-8598-BBC3-7DB1-4B9666928F94}"/>
              </a:ext>
            </a:extLst>
          </p:cNvPr>
          <p:cNvGrpSpPr/>
          <p:nvPr/>
        </p:nvGrpSpPr>
        <p:grpSpPr>
          <a:xfrm>
            <a:off x="7306552" y="1385745"/>
            <a:ext cx="4047248" cy="4075941"/>
            <a:chOff x="1259341" y="-1441949"/>
            <a:chExt cx="9673318" cy="9741897"/>
          </a:xfrm>
        </p:grpSpPr>
        <p:graphicFrame>
          <p:nvGraphicFramePr>
            <p:cNvPr id="21" name="Chart 20">
              <a:extLst>
                <a:ext uri="{FF2B5EF4-FFF2-40B4-BE49-F238E27FC236}">
                  <a16:creationId xmlns:a16="http://schemas.microsoft.com/office/drawing/2014/main" id="{176D55D0-8296-49B9-8BE2-E71722681896}"/>
                </a:ext>
              </a:extLst>
            </p:cNvPr>
            <p:cNvGraphicFramePr>
              <a:graphicFrameLocks/>
            </p:cNvGraphicFramePr>
            <p:nvPr>
              <p:extLst>
                <p:ext uri="{D42A27DB-BD31-4B8C-83A1-F6EECF244321}">
                  <p14:modId xmlns:p14="http://schemas.microsoft.com/office/powerpoint/2010/main" val="1741452101"/>
                </p:ext>
              </p:extLst>
            </p:nvPr>
          </p:nvGraphicFramePr>
          <p:xfrm>
            <a:off x="1259341" y="-1441949"/>
            <a:ext cx="9673318" cy="9741897"/>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4">
              <a:extLst>
                <a:ext uri="{FF2B5EF4-FFF2-40B4-BE49-F238E27FC236}">
                  <a16:creationId xmlns:a16="http://schemas.microsoft.com/office/drawing/2014/main" id="{4E2C2C4B-3E1B-45DF-91D2-55C72CD4A4F9}"/>
                </a:ext>
              </a:extLst>
            </p:cNvPr>
            <p:cNvSpPr txBox="1"/>
            <p:nvPr/>
          </p:nvSpPr>
          <p:spPr>
            <a:xfrm>
              <a:off x="4100861" y="741494"/>
              <a:ext cx="1826283" cy="79102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600" dirty="0">
                  <a:latin typeface="Arial" panose="020B0604020202020204" pitchFamily="34" charset="0"/>
                  <a:cs typeface="Arial" panose="020B0604020202020204" pitchFamily="34" charset="0"/>
                </a:rPr>
                <a:t>Cd</a:t>
              </a:r>
              <a:r>
                <a:rPr lang="en-US" sz="1600" baseline="30000" dirty="0">
                  <a:latin typeface="Arial" panose="020B0604020202020204" pitchFamily="34" charset="0"/>
                  <a:cs typeface="Arial" panose="020B0604020202020204" pitchFamily="34" charset="0"/>
                </a:rPr>
                <a:t>++</a:t>
              </a:r>
            </a:p>
          </p:txBody>
        </p:sp>
        <p:sp>
          <p:nvSpPr>
            <p:cNvPr id="23" name="TextBox 5">
              <a:extLst>
                <a:ext uri="{FF2B5EF4-FFF2-40B4-BE49-F238E27FC236}">
                  <a16:creationId xmlns:a16="http://schemas.microsoft.com/office/drawing/2014/main" id="{745F7748-43A6-4FC9-9122-8B1154080728}"/>
                </a:ext>
              </a:extLst>
            </p:cNvPr>
            <p:cNvSpPr txBox="1"/>
            <p:nvPr/>
          </p:nvSpPr>
          <p:spPr>
            <a:xfrm>
              <a:off x="8354724" y="3273465"/>
              <a:ext cx="2447926" cy="88686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600" dirty="0">
                  <a:latin typeface="Arial" panose="020B0604020202020204" pitchFamily="34" charset="0"/>
                  <a:cs typeface="Arial" panose="020B0604020202020204" pitchFamily="34" charset="0"/>
                </a:rPr>
                <a:t>Cd(OH)</a:t>
              </a:r>
              <a:r>
                <a:rPr lang="en-US" sz="1600" baseline="-25000" dirty="0">
                  <a:latin typeface="Arial" panose="020B0604020202020204" pitchFamily="34" charset="0"/>
                  <a:cs typeface="Arial" panose="020B0604020202020204" pitchFamily="34" charset="0"/>
                </a:rPr>
                <a:t>2</a:t>
              </a:r>
            </a:p>
          </p:txBody>
        </p:sp>
        <p:sp>
          <p:nvSpPr>
            <p:cNvPr id="24" name="TextBox 7">
              <a:extLst>
                <a:ext uri="{FF2B5EF4-FFF2-40B4-BE49-F238E27FC236}">
                  <a16:creationId xmlns:a16="http://schemas.microsoft.com/office/drawing/2014/main" id="{0387781D-BAEA-4B5A-A19C-6B7C319BFF5B}"/>
                </a:ext>
              </a:extLst>
            </p:cNvPr>
            <p:cNvSpPr txBox="1"/>
            <p:nvPr/>
          </p:nvSpPr>
          <p:spPr>
            <a:xfrm>
              <a:off x="7240847" y="5123685"/>
              <a:ext cx="1719943" cy="48060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600" dirty="0">
                  <a:latin typeface="Arial" panose="020B0604020202020204" pitchFamily="34" charset="0"/>
                  <a:cs typeface="Arial" panose="020B0604020202020204" pitchFamily="34" charset="0"/>
                </a:rPr>
                <a:t>CdS</a:t>
              </a:r>
              <a:endParaRPr lang="en-US" sz="1600" baseline="-25000" dirty="0">
                <a:latin typeface="Arial" panose="020B0604020202020204" pitchFamily="34" charset="0"/>
                <a:cs typeface="Arial" panose="020B0604020202020204" pitchFamily="34" charset="0"/>
              </a:endParaRPr>
            </a:p>
          </p:txBody>
        </p:sp>
      </p:grpSp>
      <p:sp>
        <p:nvSpPr>
          <p:cNvPr id="26" name="TextBox 25">
            <a:extLst>
              <a:ext uri="{FF2B5EF4-FFF2-40B4-BE49-F238E27FC236}">
                <a16:creationId xmlns:a16="http://schemas.microsoft.com/office/drawing/2014/main" id="{CC636E5C-CFE4-CB68-437A-1D519EB8D56F}"/>
              </a:ext>
            </a:extLst>
          </p:cNvPr>
          <p:cNvSpPr txBox="1"/>
          <p:nvPr/>
        </p:nvSpPr>
        <p:spPr>
          <a:xfrm>
            <a:off x="6979534" y="5536133"/>
            <a:ext cx="4750202" cy="800219"/>
          </a:xfrm>
          <a:prstGeom prst="rect">
            <a:avLst/>
          </a:prstGeom>
          <a:noFill/>
        </p:spPr>
        <p:txBody>
          <a:bodyPr wrap="square">
            <a:spAutoFit/>
          </a:bodyPr>
          <a:lstStyle/>
          <a:p>
            <a:pPr algn="ctr"/>
            <a:r>
              <a:rPr lang="en-US" sz="1600" b="1" i="1" dirty="0">
                <a:solidFill>
                  <a:schemeClr val="tx1">
                    <a:lumMod val="65000"/>
                    <a:lumOff val="35000"/>
                  </a:schemeClr>
                </a:solidFill>
                <a:effectLst/>
                <a:latin typeface="Arial Narrow" panose="020B0604020202020204" pitchFamily="34" charset="0"/>
                <a:cs typeface="Arial Narrow" panose="020B0604020202020204" pitchFamily="34" charset="0"/>
              </a:rPr>
              <a:t>Cd with S speciation diagram, with site conditions</a:t>
            </a:r>
            <a:br>
              <a:rPr lang="en-US" sz="1600" b="1" i="1" dirty="0">
                <a:solidFill>
                  <a:schemeClr val="tx1">
                    <a:lumMod val="65000"/>
                    <a:lumOff val="35000"/>
                  </a:schemeClr>
                </a:solidFill>
                <a:effectLst/>
                <a:latin typeface="Arial Narrow" panose="020B0604020202020204" pitchFamily="34" charset="0"/>
                <a:cs typeface="Arial Narrow" panose="020B0604020202020204" pitchFamily="34" charset="0"/>
              </a:rPr>
            </a:br>
            <a:r>
              <a:rPr lang="en-US" sz="1600" b="1" i="1" dirty="0">
                <a:solidFill>
                  <a:srgbClr val="FF0000"/>
                </a:solidFill>
                <a:effectLst/>
                <a:latin typeface="Arial Narrow" panose="020B0604020202020204" pitchFamily="34" charset="0"/>
                <a:cs typeface="Arial Narrow" panose="020B0604020202020204" pitchFamily="34" charset="0"/>
              </a:rPr>
              <a:t>pre-</a:t>
            </a:r>
            <a:r>
              <a:rPr lang="en-US" sz="1600" b="1" i="1" dirty="0">
                <a:solidFill>
                  <a:schemeClr val="accent3">
                    <a:lumMod val="50000"/>
                  </a:schemeClr>
                </a:solidFill>
                <a:effectLst/>
                <a:latin typeface="Arial Narrow" panose="020B0604020202020204" pitchFamily="34" charset="0"/>
                <a:cs typeface="Arial Narrow" panose="020B0604020202020204" pitchFamily="34" charset="0"/>
              </a:rPr>
              <a:t> </a:t>
            </a:r>
            <a:r>
              <a:rPr lang="en-US" sz="1600" b="1" i="1" dirty="0">
                <a:solidFill>
                  <a:schemeClr val="tx1">
                    <a:lumMod val="65000"/>
                    <a:lumOff val="35000"/>
                  </a:schemeClr>
                </a:solidFill>
                <a:effectLst/>
                <a:latin typeface="Arial Narrow" panose="020B0604020202020204" pitchFamily="34" charset="0"/>
                <a:cs typeface="Arial Narrow" panose="020B0604020202020204" pitchFamily="34" charset="0"/>
              </a:rPr>
              <a:t>and</a:t>
            </a:r>
            <a:r>
              <a:rPr lang="en-US" sz="1600" b="1" i="1" dirty="0">
                <a:solidFill>
                  <a:schemeClr val="accent3">
                    <a:lumMod val="50000"/>
                  </a:schemeClr>
                </a:solidFill>
                <a:effectLst/>
                <a:latin typeface="Arial Narrow" panose="020B0604020202020204" pitchFamily="34" charset="0"/>
                <a:cs typeface="Arial Narrow" panose="020B0604020202020204" pitchFamily="34" charset="0"/>
              </a:rPr>
              <a:t> </a:t>
            </a:r>
            <a:r>
              <a:rPr lang="en-US" sz="1600" b="1" i="1" dirty="0">
                <a:solidFill>
                  <a:schemeClr val="accent6">
                    <a:lumMod val="75000"/>
                  </a:schemeClr>
                </a:solidFill>
                <a:effectLst/>
                <a:latin typeface="Arial Narrow" panose="020B0604020202020204" pitchFamily="34" charset="0"/>
                <a:cs typeface="Arial Narrow" panose="020B0604020202020204" pitchFamily="34" charset="0"/>
              </a:rPr>
              <a:t>post</a:t>
            </a:r>
            <a:r>
              <a:rPr lang="en-US" sz="1600" b="1" i="1" dirty="0">
                <a:solidFill>
                  <a:schemeClr val="tx1">
                    <a:lumMod val="65000"/>
                    <a:lumOff val="35000"/>
                  </a:schemeClr>
                </a:solidFill>
                <a:effectLst/>
                <a:latin typeface="Arial Narrow" panose="020B0604020202020204" pitchFamily="34" charset="0"/>
                <a:cs typeface="Arial Narrow" panose="020B0604020202020204" pitchFamily="34" charset="0"/>
              </a:rPr>
              <a:t>-treatment</a:t>
            </a:r>
            <a:r>
              <a:rPr lang="en-US" sz="1600" b="1" i="1" dirty="0">
                <a:solidFill>
                  <a:schemeClr val="accent3">
                    <a:lumMod val="50000"/>
                  </a:schemeClr>
                </a:solidFill>
                <a:effectLst/>
                <a:latin typeface="Arial Narrow" panose="020B0604020202020204" pitchFamily="34" charset="0"/>
                <a:cs typeface="Arial Narrow" panose="020B0604020202020204" pitchFamily="34" charset="0"/>
              </a:rPr>
              <a:t> </a:t>
            </a:r>
          </a:p>
          <a:p>
            <a:pPr algn="ctr"/>
            <a:r>
              <a:rPr lang="en-US" sz="1400" dirty="0">
                <a:solidFill>
                  <a:schemeClr val="bg2">
                    <a:lumMod val="50000"/>
                  </a:schemeClr>
                </a:solidFill>
                <a:effectLst/>
                <a:latin typeface="Arial Narrow" panose="020B0604020202020204" pitchFamily="34" charset="0"/>
                <a:cs typeface="Arial Narrow" panose="020B0604020202020204" pitchFamily="34" charset="0"/>
              </a:rPr>
              <a:t>(Geosyntec 2022)</a:t>
            </a:r>
            <a:endParaRPr lang="en-US" sz="1600" dirty="0">
              <a:solidFill>
                <a:schemeClr val="bg2">
                  <a:lumMod val="50000"/>
                </a:schemeClr>
              </a:solidFill>
              <a:effectLst/>
              <a:latin typeface="Arial Narrow" panose="020B0604020202020204" pitchFamily="34" charset="0"/>
              <a:cs typeface="Arial Narrow" panose="020B0604020202020204" pitchFamily="34" charset="0"/>
            </a:endParaRPr>
          </a:p>
        </p:txBody>
      </p:sp>
      <p:sp>
        <p:nvSpPr>
          <p:cNvPr id="18" name="TextBox 6">
            <a:extLst>
              <a:ext uri="{FF2B5EF4-FFF2-40B4-BE49-F238E27FC236}">
                <a16:creationId xmlns:a16="http://schemas.microsoft.com/office/drawing/2014/main" id="{4CAE67C7-0C65-4456-B03F-9439E67234BC}"/>
              </a:ext>
            </a:extLst>
          </p:cNvPr>
          <p:cNvSpPr txBox="1"/>
          <p:nvPr/>
        </p:nvSpPr>
        <p:spPr>
          <a:xfrm>
            <a:off x="7983620" y="4595878"/>
            <a:ext cx="698368" cy="28238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600" dirty="0">
                <a:latin typeface="Arial" panose="020B0604020202020204" pitchFamily="34" charset="0"/>
                <a:cs typeface="Arial" panose="020B0604020202020204" pitchFamily="34" charset="0"/>
              </a:rPr>
              <a:t>10°C</a:t>
            </a:r>
            <a:endParaRPr lang="en-US" sz="1600" baseline="-25000"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F5021FD8-2DC7-8BFD-7E6E-579BA92D9F80}"/>
              </a:ext>
            </a:extLst>
          </p:cNvPr>
          <p:cNvSpPr/>
          <p:nvPr/>
        </p:nvSpPr>
        <p:spPr>
          <a:xfrm>
            <a:off x="7306552" y="1409809"/>
            <a:ext cx="4047248" cy="4075941"/>
          </a:xfrm>
          <a:prstGeom prst="rect">
            <a:avLst/>
          </a:prstGeom>
          <a:noFill/>
          <a:ln w="95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F7B5AEB4-26B3-886C-9588-94A22C73A2E2}"/>
              </a:ext>
            </a:extLst>
          </p:cNvPr>
          <p:cNvSpPr/>
          <p:nvPr/>
        </p:nvSpPr>
        <p:spPr>
          <a:xfrm>
            <a:off x="8012934" y="1632488"/>
            <a:ext cx="2240123" cy="2478351"/>
          </a:xfrm>
          <a:custGeom>
            <a:avLst/>
            <a:gdLst>
              <a:gd name="connsiteX0" fmla="*/ 0 w 5905500"/>
              <a:gd name="connsiteY0" fmla="*/ 0 h 6544235"/>
              <a:gd name="connsiteX1" fmla="*/ 0 w 5905500"/>
              <a:gd name="connsiteY1" fmla="*/ 4112559 h 6544235"/>
              <a:gd name="connsiteX2" fmla="*/ 5905500 w 5905500"/>
              <a:gd name="connsiteY2" fmla="*/ 6544235 h 6544235"/>
              <a:gd name="connsiteX3" fmla="*/ 5905500 w 5905500"/>
              <a:gd name="connsiteY3" fmla="*/ 2465294 h 6544235"/>
              <a:gd name="connsiteX4" fmla="*/ 0 w 5905500"/>
              <a:gd name="connsiteY4" fmla="*/ 0 h 6544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5500" h="6544235">
                <a:moveTo>
                  <a:pt x="0" y="0"/>
                </a:moveTo>
                <a:lnTo>
                  <a:pt x="0" y="4112559"/>
                </a:lnTo>
                <a:lnTo>
                  <a:pt x="5905500" y="6544235"/>
                </a:lnTo>
                <a:lnTo>
                  <a:pt x="5905500" y="2465294"/>
                </a:lnTo>
                <a:lnTo>
                  <a:pt x="0" y="0"/>
                </a:lnTo>
                <a:close/>
              </a:path>
            </a:pathLst>
          </a:custGeom>
          <a:solidFill>
            <a:srgbClr val="AABFF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l"/>
            <a:endParaRPr lang="en-US" sz="1100" dirty="0">
              <a:solidFill>
                <a:schemeClr val="lt1"/>
              </a:solidFill>
              <a:latin typeface="+mn-lt"/>
              <a:ea typeface="+mn-ea"/>
              <a:cs typeface="+mn-cs"/>
            </a:endParaRPr>
          </a:p>
        </p:txBody>
      </p:sp>
      <p:sp>
        <p:nvSpPr>
          <p:cNvPr id="9" name="Freeform: Shape 8">
            <a:extLst>
              <a:ext uri="{FF2B5EF4-FFF2-40B4-BE49-F238E27FC236}">
                <a16:creationId xmlns:a16="http://schemas.microsoft.com/office/drawing/2014/main" id="{7AC35DC7-DC13-EB46-A0AD-A6F86367FD09}"/>
              </a:ext>
            </a:extLst>
          </p:cNvPr>
          <p:cNvSpPr/>
          <p:nvPr/>
        </p:nvSpPr>
        <p:spPr>
          <a:xfrm>
            <a:off x="10249930" y="2562842"/>
            <a:ext cx="944251" cy="2019014"/>
          </a:xfrm>
          <a:custGeom>
            <a:avLst/>
            <a:gdLst>
              <a:gd name="connsiteX0" fmla="*/ 2498481 w 2498481"/>
              <a:gd name="connsiteY0" fmla="*/ 1040423 h 5326673"/>
              <a:gd name="connsiteX1" fmla="*/ 2498481 w 2498481"/>
              <a:gd name="connsiteY1" fmla="*/ 5326673 h 5326673"/>
              <a:gd name="connsiteX2" fmla="*/ 0 w 2498481"/>
              <a:gd name="connsiteY2" fmla="*/ 4081096 h 5326673"/>
              <a:gd name="connsiteX3" fmla="*/ 0 w 2498481"/>
              <a:gd name="connsiteY3" fmla="*/ 0 h 5326673"/>
              <a:gd name="connsiteX4" fmla="*/ 2498481 w 2498481"/>
              <a:gd name="connsiteY4" fmla="*/ 1040423 h 5326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8481" h="5326673">
                <a:moveTo>
                  <a:pt x="2498481" y="1040423"/>
                </a:moveTo>
                <a:lnTo>
                  <a:pt x="2498481" y="5326673"/>
                </a:lnTo>
                <a:lnTo>
                  <a:pt x="0" y="4081096"/>
                </a:lnTo>
                <a:lnTo>
                  <a:pt x="0" y="0"/>
                </a:lnTo>
                <a:lnTo>
                  <a:pt x="2498481" y="1040423"/>
                </a:lnTo>
                <a:close/>
              </a:path>
            </a:pathLst>
          </a:custGeom>
          <a:solidFill>
            <a:srgbClr val="FFAA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dirty="0"/>
          </a:p>
        </p:txBody>
      </p:sp>
      <p:sp>
        <p:nvSpPr>
          <p:cNvPr id="10" name="Freeform: Shape 9">
            <a:extLst>
              <a:ext uri="{FF2B5EF4-FFF2-40B4-BE49-F238E27FC236}">
                <a16:creationId xmlns:a16="http://schemas.microsoft.com/office/drawing/2014/main" id="{BEC34E30-1E36-0BDE-1F04-76240F4A233F}"/>
              </a:ext>
            </a:extLst>
          </p:cNvPr>
          <p:cNvSpPr/>
          <p:nvPr/>
        </p:nvSpPr>
        <p:spPr>
          <a:xfrm>
            <a:off x="8014955" y="3165457"/>
            <a:ext cx="3176768" cy="1766702"/>
          </a:xfrm>
          <a:custGeom>
            <a:avLst/>
            <a:gdLst>
              <a:gd name="connsiteX0" fmla="*/ 7953375 w 8448675"/>
              <a:gd name="connsiteY0" fmla="*/ 4572000 h 4581525"/>
              <a:gd name="connsiteX1" fmla="*/ 8448675 w 8448675"/>
              <a:gd name="connsiteY1" fmla="*/ 4581525 h 4581525"/>
              <a:gd name="connsiteX2" fmla="*/ 8448675 w 8448675"/>
              <a:gd name="connsiteY2" fmla="*/ 3695700 h 4581525"/>
              <a:gd name="connsiteX3" fmla="*/ 5934075 w 8448675"/>
              <a:gd name="connsiteY3" fmla="*/ 2466975 h 4581525"/>
              <a:gd name="connsiteX4" fmla="*/ 0 w 8448675"/>
              <a:gd name="connsiteY4" fmla="*/ 0 h 4581525"/>
              <a:gd name="connsiteX5" fmla="*/ 1238250 w 8448675"/>
              <a:gd name="connsiteY5" fmla="*/ 895350 h 4581525"/>
              <a:gd name="connsiteX6" fmla="*/ 7296150 w 8448675"/>
              <a:gd name="connsiteY6" fmla="*/ 4276725 h 4581525"/>
              <a:gd name="connsiteX7" fmla="*/ 7258050 w 8448675"/>
              <a:gd name="connsiteY7" fmla="*/ 4295775 h 4581525"/>
              <a:gd name="connsiteX8" fmla="*/ 7953375 w 8448675"/>
              <a:gd name="connsiteY8" fmla="*/ 4572000 h 4581525"/>
              <a:gd name="connsiteX0" fmla="*/ 7972815 w 8468115"/>
              <a:gd name="connsiteY0" fmla="*/ 4572000 h 4581525"/>
              <a:gd name="connsiteX1" fmla="*/ 8468115 w 8468115"/>
              <a:gd name="connsiteY1" fmla="*/ 4581525 h 4581525"/>
              <a:gd name="connsiteX2" fmla="*/ 8468115 w 8468115"/>
              <a:gd name="connsiteY2" fmla="*/ 3695700 h 4581525"/>
              <a:gd name="connsiteX3" fmla="*/ 5953515 w 8468115"/>
              <a:gd name="connsiteY3" fmla="*/ 2466975 h 4581525"/>
              <a:gd name="connsiteX4" fmla="*/ 19440 w 8468115"/>
              <a:gd name="connsiteY4" fmla="*/ 0 h 4581525"/>
              <a:gd name="connsiteX5" fmla="*/ 0 w 8468115"/>
              <a:gd name="connsiteY5" fmla="*/ 1339850 h 4581525"/>
              <a:gd name="connsiteX6" fmla="*/ 7315590 w 8468115"/>
              <a:gd name="connsiteY6" fmla="*/ 4276725 h 4581525"/>
              <a:gd name="connsiteX7" fmla="*/ 7277490 w 8468115"/>
              <a:gd name="connsiteY7" fmla="*/ 4295775 h 4581525"/>
              <a:gd name="connsiteX8" fmla="*/ 7972815 w 8468115"/>
              <a:gd name="connsiteY8" fmla="*/ 4572000 h 4581525"/>
              <a:gd name="connsiteX0" fmla="*/ 7972815 w 8468115"/>
              <a:gd name="connsiteY0" fmla="*/ 4572000 h 4581525"/>
              <a:gd name="connsiteX1" fmla="*/ 8468115 w 8468115"/>
              <a:gd name="connsiteY1" fmla="*/ 4581525 h 4581525"/>
              <a:gd name="connsiteX2" fmla="*/ 8468115 w 8468115"/>
              <a:gd name="connsiteY2" fmla="*/ 3695700 h 4581525"/>
              <a:gd name="connsiteX3" fmla="*/ 5905143 w 8468115"/>
              <a:gd name="connsiteY3" fmla="*/ 2403475 h 4581525"/>
              <a:gd name="connsiteX4" fmla="*/ 19440 w 8468115"/>
              <a:gd name="connsiteY4" fmla="*/ 0 h 4581525"/>
              <a:gd name="connsiteX5" fmla="*/ 0 w 8468115"/>
              <a:gd name="connsiteY5" fmla="*/ 1339850 h 4581525"/>
              <a:gd name="connsiteX6" fmla="*/ 7315590 w 8468115"/>
              <a:gd name="connsiteY6" fmla="*/ 4276725 h 4581525"/>
              <a:gd name="connsiteX7" fmla="*/ 7277490 w 8468115"/>
              <a:gd name="connsiteY7" fmla="*/ 4295775 h 4581525"/>
              <a:gd name="connsiteX8" fmla="*/ 7972815 w 8468115"/>
              <a:gd name="connsiteY8" fmla="*/ 4572000 h 45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8115" h="4581525">
                <a:moveTo>
                  <a:pt x="7972815" y="4572000"/>
                </a:moveTo>
                <a:lnTo>
                  <a:pt x="8468115" y="4581525"/>
                </a:lnTo>
                <a:lnTo>
                  <a:pt x="8468115" y="3695700"/>
                </a:lnTo>
                <a:lnTo>
                  <a:pt x="5905143" y="2403475"/>
                </a:lnTo>
                <a:lnTo>
                  <a:pt x="19440" y="0"/>
                </a:lnTo>
                <a:lnTo>
                  <a:pt x="0" y="1339850"/>
                </a:lnTo>
                <a:lnTo>
                  <a:pt x="7315590" y="4276725"/>
                </a:lnTo>
                <a:lnTo>
                  <a:pt x="7277490" y="4295775"/>
                </a:lnTo>
                <a:lnTo>
                  <a:pt x="7972815" y="4572000"/>
                </a:lnTo>
                <a:close/>
              </a:path>
            </a:pathLst>
          </a:custGeom>
          <a:solidFill>
            <a:srgbClr val="FFAA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l"/>
            <a:endParaRPr lang="en-US" sz="1100" dirty="0">
              <a:solidFill>
                <a:schemeClr val="lt1"/>
              </a:solidFill>
              <a:latin typeface="+mn-lt"/>
              <a:ea typeface="+mn-ea"/>
              <a:cs typeface="+mn-cs"/>
            </a:endParaRPr>
          </a:p>
        </p:txBody>
      </p:sp>
    </p:spTree>
    <p:extLst>
      <p:ext uri="{BB962C8B-B14F-4D97-AF65-F5344CB8AC3E}">
        <p14:creationId xmlns:p14="http://schemas.microsoft.com/office/powerpoint/2010/main" val="22381363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5BA9BE-F4AF-1B61-AA5A-EAE412265FD6}"/>
              </a:ext>
            </a:extLst>
          </p:cNvPr>
          <p:cNvSpPr>
            <a:spLocks noGrp="1"/>
          </p:cNvSpPr>
          <p:nvPr>
            <p:ph type="title"/>
          </p:nvPr>
        </p:nvSpPr>
        <p:spPr>
          <a:xfrm>
            <a:off x="1212761" y="314905"/>
            <a:ext cx="9712414" cy="549275"/>
          </a:xfrm>
        </p:spPr>
        <p:txBody>
          <a:bodyPr/>
          <a:lstStyle/>
          <a:p>
            <a:r>
              <a:rPr lang="en-US" dirty="0"/>
              <a:t>Common Geochemical Data Visualization</a:t>
            </a:r>
          </a:p>
        </p:txBody>
      </p:sp>
      <p:sp>
        <p:nvSpPr>
          <p:cNvPr id="5" name="Slide Number Placeholder 4">
            <a:extLst>
              <a:ext uri="{FF2B5EF4-FFF2-40B4-BE49-F238E27FC236}">
                <a16:creationId xmlns:a16="http://schemas.microsoft.com/office/drawing/2014/main" id="{2D32C616-92D8-458E-D718-1BCECDE4F064}"/>
              </a:ext>
            </a:extLst>
          </p:cNvPr>
          <p:cNvSpPr>
            <a:spLocks noGrp="1"/>
          </p:cNvSpPr>
          <p:nvPr>
            <p:ph type="sldNum" sz="quarter" idx="12"/>
          </p:nvPr>
        </p:nvSpPr>
        <p:spPr/>
        <p:txBody>
          <a:bodyPr/>
          <a:lstStyle/>
          <a:p>
            <a:fld id="{E130FD56-1AA9-EE4C-9ADF-6D63C47D8FD2}" type="slidenum">
              <a:rPr lang="en-US" smtClean="0"/>
              <a:t>49</a:t>
            </a:fld>
            <a:endParaRPr lang="en-US" dirty="0"/>
          </a:p>
        </p:txBody>
      </p:sp>
      <p:sp>
        <p:nvSpPr>
          <p:cNvPr id="2" name="Text Placeholder 1">
            <a:extLst>
              <a:ext uri="{FF2B5EF4-FFF2-40B4-BE49-F238E27FC236}">
                <a16:creationId xmlns:a16="http://schemas.microsoft.com/office/drawing/2014/main" id="{756C7D07-FD51-4669-3B46-FD1856B4A22B}"/>
              </a:ext>
            </a:extLst>
          </p:cNvPr>
          <p:cNvSpPr>
            <a:spLocks noGrp="1"/>
          </p:cNvSpPr>
          <p:nvPr>
            <p:ph type="body" sz="quarter" idx="13"/>
          </p:nvPr>
        </p:nvSpPr>
        <p:spPr/>
        <p:txBody>
          <a:bodyPr>
            <a:noAutofit/>
          </a:bodyPr>
          <a:lstStyle/>
          <a:p>
            <a:r>
              <a:rPr lang="en-US" sz="1400" dirty="0"/>
              <a:t>CSM Development</a:t>
            </a:r>
          </a:p>
        </p:txBody>
      </p:sp>
      <p:sp>
        <p:nvSpPr>
          <p:cNvPr id="9" name="TextBox 8">
            <a:extLst>
              <a:ext uri="{FF2B5EF4-FFF2-40B4-BE49-F238E27FC236}">
                <a16:creationId xmlns:a16="http://schemas.microsoft.com/office/drawing/2014/main" id="{1AF11537-631D-A298-4BFF-DEBC0098AE18}"/>
              </a:ext>
            </a:extLst>
          </p:cNvPr>
          <p:cNvSpPr txBox="1"/>
          <p:nvPr/>
        </p:nvSpPr>
        <p:spPr>
          <a:xfrm>
            <a:off x="372553" y="5224107"/>
            <a:ext cx="3433110" cy="338554"/>
          </a:xfrm>
          <a:prstGeom prst="rect">
            <a:avLst/>
          </a:prstGeom>
          <a:noFill/>
        </p:spPr>
        <p:txBody>
          <a:bodyPr wrap="square" rtlCol="0">
            <a:spAutoFit/>
          </a:bodyPr>
          <a:lstStyle/>
          <a:p>
            <a:pPr algn="ctr"/>
            <a:r>
              <a:rPr lang="en-US" sz="1600" b="1" i="1" dirty="0">
                <a:solidFill>
                  <a:schemeClr val="tx1">
                    <a:lumMod val="65000"/>
                    <a:lumOff val="35000"/>
                  </a:schemeClr>
                </a:solidFill>
                <a:latin typeface="Arial Narrow" panose="020B0604020202020204" pitchFamily="34" charset="0"/>
                <a:cs typeface="Arial Narrow" panose="020B0604020202020204" pitchFamily="34" charset="0"/>
              </a:rPr>
              <a:t>Piper diagram</a:t>
            </a:r>
          </a:p>
        </p:txBody>
      </p:sp>
      <p:sp>
        <p:nvSpPr>
          <p:cNvPr id="10" name="TextBox 9">
            <a:extLst>
              <a:ext uri="{FF2B5EF4-FFF2-40B4-BE49-F238E27FC236}">
                <a16:creationId xmlns:a16="http://schemas.microsoft.com/office/drawing/2014/main" id="{12986E58-DE55-357B-8F9A-7F59B5069293}"/>
              </a:ext>
            </a:extLst>
          </p:cNvPr>
          <p:cNvSpPr txBox="1"/>
          <p:nvPr/>
        </p:nvSpPr>
        <p:spPr>
          <a:xfrm>
            <a:off x="5236602" y="5208229"/>
            <a:ext cx="1657826" cy="338554"/>
          </a:xfrm>
          <a:prstGeom prst="rect">
            <a:avLst/>
          </a:prstGeom>
          <a:noFill/>
        </p:spPr>
        <p:txBody>
          <a:bodyPr wrap="none" rtlCol="0">
            <a:spAutoFit/>
          </a:bodyPr>
          <a:lstStyle/>
          <a:p>
            <a:r>
              <a:rPr lang="en-US" sz="1600" b="1" i="1" dirty="0" err="1">
                <a:solidFill>
                  <a:schemeClr val="tx1">
                    <a:lumMod val="65000"/>
                    <a:lumOff val="35000"/>
                  </a:schemeClr>
                </a:solidFill>
                <a:latin typeface="Arial Narrow" panose="020B0604020202020204" pitchFamily="34" charset="0"/>
                <a:cs typeface="Arial Narrow" panose="020B0604020202020204" pitchFamily="34" charset="0"/>
              </a:rPr>
              <a:t>Schoeller</a:t>
            </a:r>
            <a:r>
              <a:rPr lang="en-US" sz="1600" b="1" i="1" dirty="0">
                <a:solidFill>
                  <a:schemeClr val="tx1">
                    <a:lumMod val="65000"/>
                    <a:lumOff val="35000"/>
                  </a:schemeClr>
                </a:solidFill>
                <a:latin typeface="Arial Narrow" panose="020B0604020202020204" pitchFamily="34" charset="0"/>
                <a:cs typeface="Arial Narrow" panose="020B0604020202020204" pitchFamily="34" charset="0"/>
              </a:rPr>
              <a:t> diagram</a:t>
            </a:r>
          </a:p>
        </p:txBody>
      </p:sp>
      <p:sp>
        <p:nvSpPr>
          <p:cNvPr id="11" name="TextBox 10">
            <a:extLst>
              <a:ext uri="{FF2B5EF4-FFF2-40B4-BE49-F238E27FC236}">
                <a16:creationId xmlns:a16="http://schemas.microsoft.com/office/drawing/2014/main" id="{B7BFD8CE-4D48-AB2A-16A4-61CA8CFDA3CF}"/>
              </a:ext>
            </a:extLst>
          </p:cNvPr>
          <p:cNvSpPr txBox="1"/>
          <p:nvPr/>
        </p:nvSpPr>
        <p:spPr>
          <a:xfrm>
            <a:off x="9472188" y="5224107"/>
            <a:ext cx="1229824" cy="338554"/>
          </a:xfrm>
          <a:prstGeom prst="rect">
            <a:avLst/>
          </a:prstGeom>
          <a:noFill/>
        </p:spPr>
        <p:txBody>
          <a:bodyPr wrap="none" rtlCol="0">
            <a:spAutoFit/>
          </a:bodyPr>
          <a:lstStyle/>
          <a:p>
            <a:r>
              <a:rPr lang="en-US" sz="1600" b="1" i="1" dirty="0">
                <a:solidFill>
                  <a:schemeClr val="tx1">
                    <a:lumMod val="65000"/>
                    <a:lumOff val="35000"/>
                  </a:schemeClr>
                </a:solidFill>
                <a:latin typeface="Arial Narrow" panose="020B0604020202020204" pitchFamily="34" charset="0"/>
                <a:cs typeface="Arial Narrow" panose="020B0604020202020204" pitchFamily="34" charset="0"/>
              </a:rPr>
              <a:t>Stiff diagram</a:t>
            </a:r>
          </a:p>
        </p:txBody>
      </p:sp>
      <p:pic>
        <p:nvPicPr>
          <p:cNvPr id="12" name="Picture 11">
            <a:extLst>
              <a:ext uri="{FF2B5EF4-FFF2-40B4-BE49-F238E27FC236}">
                <a16:creationId xmlns:a16="http://schemas.microsoft.com/office/drawing/2014/main" id="{CD3B9F8B-AC43-1243-6173-B25FA5C97D0A}"/>
              </a:ext>
            </a:extLst>
          </p:cNvPr>
          <p:cNvPicPr>
            <a:picLocks noChangeAspect="1"/>
          </p:cNvPicPr>
          <p:nvPr/>
        </p:nvPicPr>
        <p:blipFill>
          <a:blip r:embed="rId3"/>
          <a:stretch>
            <a:fillRect/>
          </a:stretch>
        </p:blipFill>
        <p:spPr>
          <a:xfrm>
            <a:off x="8144190" y="2702248"/>
            <a:ext cx="3885821" cy="2043364"/>
          </a:xfrm>
          <a:prstGeom prst="rect">
            <a:avLst/>
          </a:prstGeom>
          <a:ln>
            <a:solidFill>
              <a:schemeClr val="bg2">
                <a:lumMod val="90000"/>
              </a:schemeClr>
            </a:solidFill>
          </a:ln>
        </p:spPr>
      </p:pic>
      <p:sp>
        <p:nvSpPr>
          <p:cNvPr id="14" name="TextBox 13">
            <a:extLst>
              <a:ext uri="{FF2B5EF4-FFF2-40B4-BE49-F238E27FC236}">
                <a16:creationId xmlns:a16="http://schemas.microsoft.com/office/drawing/2014/main" id="{EAEEC7ED-0532-C4C1-6A6C-083F001BC23C}"/>
              </a:ext>
            </a:extLst>
          </p:cNvPr>
          <p:cNvSpPr txBox="1"/>
          <p:nvPr/>
        </p:nvSpPr>
        <p:spPr>
          <a:xfrm>
            <a:off x="10010664" y="6230963"/>
            <a:ext cx="1751568" cy="307777"/>
          </a:xfrm>
          <a:prstGeom prst="rect">
            <a:avLst/>
          </a:prstGeom>
          <a:noFill/>
        </p:spPr>
        <p:txBody>
          <a:bodyPr wrap="square" rtlCol="0">
            <a:spAutoFit/>
          </a:bodyPr>
          <a:lstStyle/>
          <a:p>
            <a:pPr algn="r"/>
            <a:r>
              <a:rPr lang="en-US" sz="1400" dirty="0">
                <a:solidFill>
                  <a:schemeClr val="bg2">
                    <a:lumMod val="50000"/>
                  </a:schemeClr>
                </a:solidFill>
                <a:latin typeface="Arial Narrow" panose="020B0604020202020204" pitchFamily="34" charset="0"/>
                <a:cs typeface="Arial Narrow" panose="020B0604020202020204" pitchFamily="34" charset="0"/>
              </a:rPr>
              <a:t>(Geosyntec 2023)</a:t>
            </a:r>
          </a:p>
        </p:txBody>
      </p:sp>
      <p:graphicFrame>
        <p:nvGraphicFramePr>
          <p:cNvPr id="13" name="Chart 12">
            <a:extLst>
              <a:ext uri="{FF2B5EF4-FFF2-40B4-BE49-F238E27FC236}">
                <a16:creationId xmlns:a16="http://schemas.microsoft.com/office/drawing/2014/main" id="{00000000-0008-0000-0500-000003000000}"/>
              </a:ext>
            </a:extLst>
          </p:cNvPr>
          <p:cNvGraphicFramePr>
            <a:graphicFrameLocks/>
          </p:cNvGraphicFramePr>
          <p:nvPr>
            <p:extLst>
              <p:ext uri="{D42A27DB-BD31-4B8C-83A1-F6EECF244321}">
                <p14:modId xmlns:p14="http://schemas.microsoft.com/office/powerpoint/2010/main" val="75495971"/>
              </p:ext>
            </p:extLst>
          </p:nvPr>
        </p:nvGraphicFramePr>
        <p:xfrm>
          <a:off x="4233535" y="2239631"/>
          <a:ext cx="3663960" cy="2804190"/>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2DD707A5-2C6C-048F-9F10-B7079BF4B560}"/>
              </a:ext>
            </a:extLst>
          </p:cNvPr>
          <p:cNvSpPr txBox="1"/>
          <p:nvPr/>
        </p:nvSpPr>
        <p:spPr>
          <a:xfrm>
            <a:off x="429768" y="6000211"/>
            <a:ext cx="4329045" cy="523220"/>
          </a:xfrm>
          <a:prstGeom prst="rect">
            <a:avLst/>
          </a:prstGeom>
          <a:noFill/>
        </p:spPr>
        <p:txBody>
          <a:bodyPr wrap="square" rtlCol="0">
            <a:spAutoFit/>
          </a:bodyPr>
          <a:lstStyle/>
          <a:p>
            <a:r>
              <a:rPr lang="en-US" sz="1400" dirty="0" err="1">
                <a:solidFill>
                  <a:schemeClr val="tx1">
                    <a:lumMod val="75000"/>
                    <a:lumOff val="25000"/>
                  </a:schemeClr>
                </a:solidFill>
              </a:rPr>
              <a:t>meq</a:t>
            </a:r>
            <a:r>
              <a:rPr lang="en-US" sz="1400" dirty="0">
                <a:solidFill>
                  <a:schemeClr val="tx1">
                    <a:lumMod val="75000"/>
                    <a:lumOff val="25000"/>
                  </a:schemeClr>
                </a:solidFill>
              </a:rPr>
              <a:t>/kg: milliequivalent(s) per kilogram</a:t>
            </a:r>
          </a:p>
          <a:p>
            <a:r>
              <a:rPr lang="en-US" sz="1400" dirty="0" err="1">
                <a:solidFill>
                  <a:schemeClr val="tx1">
                    <a:lumMod val="75000"/>
                    <a:lumOff val="25000"/>
                  </a:schemeClr>
                </a:solidFill>
              </a:rPr>
              <a:t>meq</a:t>
            </a:r>
            <a:r>
              <a:rPr lang="en-US" sz="1400" dirty="0">
                <a:solidFill>
                  <a:schemeClr val="tx1">
                    <a:lumMod val="75000"/>
                    <a:lumOff val="25000"/>
                  </a:schemeClr>
                </a:solidFill>
              </a:rPr>
              <a:t>/L: milliequivalent(s) per liter</a:t>
            </a:r>
          </a:p>
        </p:txBody>
      </p:sp>
      <p:pic>
        <p:nvPicPr>
          <p:cNvPr id="8" name="Picture 7">
            <a:extLst>
              <a:ext uri="{FF2B5EF4-FFF2-40B4-BE49-F238E27FC236}">
                <a16:creationId xmlns:a16="http://schemas.microsoft.com/office/drawing/2014/main" id="{F66A8012-248C-D545-CB53-3701FFAF571E}"/>
              </a:ext>
            </a:extLst>
          </p:cNvPr>
          <p:cNvPicPr>
            <a:picLocks noChangeAspect="1"/>
          </p:cNvPicPr>
          <p:nvPr/>
        </p:nvPicPr>
        <p:blipFill>
          <a:blip r:embed="rId5"/>
          <a:stretch>
            <a:fillRect/>
          </a:stretch>
        </p:blipFill>
        <p:spPr>
          <a:xfrm>
            <a:off x="131499" y="1569496"/>
            <a:ext cx="3915217" cy="3638733"/>
          </a:xfrm>
          <a:prstGeom prst="rect">
            <a:avLst/>
          </a:prstGeom>
          <a:ln>
            <a:solidFill>
              <a:schemeClr val="bg2"/>
            </a:solidFill>
          </a:ln>
        </p:spPr>
      </p:pic>
    </p:spTree>
    <p:extLst>
      <p:ext uri="{BB962C8B-B14F-4D97-AF65-F5344CB8AC3E}">
        <p14:creationId xmlns:p14="http://schemas.microsoft.com/office/powerpoint/2010/main" val="2787395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EA248E-0783-05AC-EB41-1986BA0215A3}"/>
              </a:ext>
            </a:extLst>
          </p:cNvPr>
          <p:cNvSpPr>
            <a:spLocks noGrp="1"/>
          </p:cNvSpPr>
          <p:nvPr>
            <p:ph type="sldNum" sz="quarter" idx="12"/>
          </p:nvPr>
        </p:nvSpPr>
        <p:spPr/>
        <p:txBody>
          <a:bodyPr/>
          <a:lstStyle/>
          <a:p>
            <a:fld id="{E130FD56-1AA9-EE4C-9ADF-6D63C47D8FD2}" type="slidenum">
              <a:rPr lang="en-US" smtClean="0"/>
              <a:pPr/>
              <a:t>5</a:t>
            </a:fld>
            <a:endParaRPr lang="en-US" dirty="0"/>
          </a:p>
        </p:txBody>
      </p:sp>
      <p:sp>
        <p:nvSpPr>
          <p:cNvPr id="9" name="Content Placeholder 1">
            <a:extLst>
              <a:ext uri="{FF2B5EF4-FFF2-40B4-BE49-F238E27FC236}">
                <a16:creationId xmlns:a16="http://schemas.microsoft.com/office/drawing/2014/main" id="{3C0447F9-EE5F-1203-9E87-536636643F43}"/>
              </a:ext>
            </a:extLst>
          </p:cNvPr>
          <p:cNvSpPr>
            <a:spLocks noGrp="1"/>
          </p:cNvSpPr>
          <p:nvPr>
            <p:ph idx="1"/>
          </p:nvPr>
        </p:nvSpPr>
        <p:spPr>
          <a:xfrm>
            <a:off x="591126" y="1401019"/>
            <a:ext cx="11083639" cy="4763366"/>
          </a:xfrm>
        </p:spPr>
        <p:txBody>
          <a:bodyPr/>
          <a:lstStyle/>
          <a:p>
            <a:pPr marL="0" indent="0">
              <a:buNone/>
            </a:pPr>
            <a:r>
              <a:rPr lang="en-US" dirty="0"/>
              <a:t>Today’s presentation will feature three interactive poll questions.</a:t>
            </a:r>
          </a:p>
        </p:txBody>
      </p:sp>
      <p:pic>
        <p:nvPicPr>
          <p:cNvPr id="10" name="Picture 9">
            <a:extLst>
              <a:ext uri="{FF2B5EF4-FFF2-40B4-BE49-F238E27FC236}">
                <a16:creationId xmlns:a16="http://schemas.microsoft.com/office/drawing/2014/main" id="{0BC58EEF-21B5-8658-1ED1-EEDD8B6B4E59}"/>
              </a:ext>
            </a:extLst>
          </p:cNvPr>
          <p:cNvPicPr>
            <a:picLocks noChangeAspect="1"/>
          </p:cNvPicPr>
          <p:nvPr/>
        </p:nvPicPr>
        <p:blipFill rotWithShape="1">
          <a:blip r:embed="rId3"/>
          <a:srcRect r="60389"/>
          <a:stretch/>
        </p:blipFill>
        <p:spPr>
          <a:xfrm>
            <a:off x="3158844" y="1999665"/>
            <a:ext cx="4112482" cy="4543425"/>
          </a:xfrm>
          <a:prstGeom prst="rect">
            <a:avLst/>
          </a:prstGeom>
        </p:spPr>
      </p:pic>
      <p:sp>
        <p:nvSpPr>
          <p:cNvPr id="11" name="Title 3">
            <a:extLst>
              <a:ext uri="{FF2B5EF4-FFF2-40B4-BE49-F238E27FC236}">
                <a16:creationId xmlns:a16="http://schemas.microsoft.com/office/drawing/2014/main" id="{5B59F543-80DB-9C8F-F451-1C0C5616F830}"/>
              </a:ext>
            </a:extLst>
          </p:cNvPr>
          <p:cNvSpPr>
            <a:spLocks noGrp="1"/>
          </p:cNvSpPr>
          <p:nvPr>
            <p:ph type="title"/>
          </p:nvPr>
        </p:nvSpPr>
        <p:spPr>
          <a:xfrm>
            <a:off x="1212761" y="314905"/>
            <a:ext cx="8769439" cy="549275"/>
          </a:xfrm>
        </p:spPr>
        <p:txBody>
          <a:bodyPr/>
          <a:lstStyle/>
          <a:p>
            <a:r>
              <a:rPr lang="en-US" dirty="0"/>
              <a:t>Interactive Polling!</a:t>
            </a:r>
          </a:p>
        </p:txBody>
      </p:sp>
      <p:pic>
        <p:nvPicPr>
          <p:cNvPr id="2" name="Picture 1" descr="Qr code&#10;&#10;Description automatically generated">
            <a:extLst>
              <a:ext uri="{FF2B5EF4-FFF2-40B4-BE49-F238E27FC236}">
                <a16:creationId xmlns:a16="http://schemas.microsoft.com/office/drawing/2014/main" id="{0EA1B028-54DB-D031-BDA7-BD1090FC4EAA}"/>
              </a:ext>
            </a:extLst>
          </p:cNvPr>
          <p:cNvPicPr>
            <a:picLocks noChangeAspect="1"/>
          </p:cNvPicPr>
          <p:nvPr/>
        </p:nvPicPr>
        <p:blipFill>
          <a:blip r:embed="rId4"/>
          <a:stretch>
            <a:fillRect/>
          </a:stretch>
        </p:blipFill>
        <p:spPr>
          <a:xfrm>
            <a:off x="1212761" y="3120656"/>
            <a:ext cx="2474728" cy="2474728"/>
          </a:xfrm>
          <a:prstGeom prst="rect">
            <a:avLst/>
          </a:prstGeom>
        </p:spPr>
      </p:pic>
      <p:pic>
        <p:nvPicPr>
          <p:cNvPr id="4" name="Picture 3">
            <a:extLst>
              <a:ext uri="{FF2B5EF4-FFF2-40B4-BE49-F238E27FC236}">
                <a16:creationId xmlns:a16="http://schemas.microsoft.com/office/drawing/2014/main" id="{29763400-479A-2FB3-C687-AB88823033D7}"/>
              </a:ext>
            </a:extLst>
          </p:cNvPr>
          <p:cNvPicPr>
            <a:picLocks noChangeAspect="1"/>
          </p:cNvPicPr>
          <p:nvPr/>
        </p:nvPicPr>
        <p:blipFill rotWithShape="1">
          <a:blip r:embed="rId3"/>
          <a:srcRect l="56543" r="1"/>
          <a:stretch/>
        </p:blipFill>
        <p:spPr>
          <a:xfrm>
            <a:off x="7271326" y="1999666"/>
            <a:ext cx="4518940" cy="4543425"/>
          </a:xfrm>
          <a:prstGeom prst="rect">
            <a:avLst/>
          </a:prstGeom>
        </p:spPr>
      </p:pic>
      <p:sp>
        <p:nvSpPr>
          <p:cNvPr id="5" name="Text Placeholder 1">
            <a:extLst>
              <a:ext uri="{FF2B5EF4-FFF2-40B4-BE49-F238E27FC236}">
                <a16:creationId xmlns:a16="http://schemas.microsoft.com/office/drawing/2014/main" id="{CC871ABC-20C4-242B-1020-6487F89406FC}"/>
              </a:ext>
            </a:extLst>
          </p:cNvPr>
          <p:cNvSpPr txBox="1">
            <a:spLocks/>
          </p:cNvSpPr>
          <p:nvPr/>
        </p:nvSpPr>
        <p:spPr>
          <a:xfrm>
            <a:off x="429768" y="6583680"/>
            <a:ext cx="4114800" cy="27432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t>Overview</a:t>
            </a:r>
            <a:endParaRPr lang="en-US" sz="1400" dirty="0"/>
          </a:p>
        </p:txBody>
      </p:sp>
    </p:spTree>
    <p:extLst>
      <p:ext uri="{BB962C8B-B14F-4D97-AF65-F5344CB8AC3E}">
        <p14:creationId xmlns:p14="http://schemas.microsoft.com/office/powerpoint/2010/main" val="2564733968"/>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6DB512-5192-BDCD-95E5-DC7AB4ACA668}"/>
              </a:ext>
            </a:extLst>
          </p:cNvPr>
          <p:cNvSpPr>
            <a:spLocks noGrp="1"/>
          </p:cNvSpPr>
          <p:nvPr>
            <p:ph type="body" sz="quarter" idx="13"/>
          </p:nvPr>
        </p:nvSpPr>
        <p:spPr/>
        <p:txBody>
          <a:bodyPr>
            <a:noAutofit/>
          </a:bodyPr>
          <a:lstStyle/>
          <a:p>
            <a:r>
              <a:rPr lang="en-US" sz="1400" dirty="0"/>
              <a:t>CSM Development</a:t>
            </a:r>
          </a:p>
        </p:txBody>
      </p:sp>
      <p:sp>
        <p:nvSpPr>
          <p:cNvPr id="3" name="Title 2">
            <a:extLst>
              <a:ext uri="{FF2B5EF4-FFF2-40B4-BE49-F238E27FC236}">
                <a16:creationId xmlns:a16="http://schemas.microsoft.com/office/drawing/2014/main" id="{0D336CCE-0654-B2D6-A17B-5FEC7F8DB64D}"/>
              </a:ext>
            </a:extLst>
          </p:cNvPr>
          <p:cNvSpPr>
            <a:spLocks noGrp="1"/>
          </p:cNvSpPr>
          <p:nvPr>
            <p:ph type="title"/>
          </p:nvPr>
        </p:nvSpPr>
        <p:spPr/>
        <p:txBody>
          <a:bodyPr/>
          <a:lstStyle/>
          <a:p>
            <a:r>
              <a:rPr lang="en-US" dirty="0"/>
              <a:t>Reactive Transport Modeling</a:t>
            </a:r>
          </a:p>
        </p:txBody>
      </p:sp>
      <p:sp>
        <p:nvSpPr>
          <p:cNvPr id="4" name="Content Placeholder 3">
            <a:extLst>
              <a:ext uri="{FF2B5EF4-FFF2-40B4-BE49-F238E27FC236}">
                <a16:creationId xmlns:a16="http://schemas.microsoft.com/office/drawing/2014/main" id="{45393D7E-9248-0F83-8362-C4B923C9F8F6}"/>
              </a:ext>
            </a:extLst>
          </p:cNvPr>
          <p:cNvSpPr>
            <a:spLocks noGrp="1"/>
          </p:cNvSpPr>
          <p:nvPr>
            <p:ph idx="1"/>
          </p:nvPr>
        </p:nvSpPr>
        <p:spPr>
          <a:xfrm>
            <a:off x="838200" y="1623722"/>
            <a:ext cx="6320589" cy="4351338"/>
          </a:xfrm>
        </p:spPr>
        <p:txBody>
          <a:bodyPr>
            <a:normAutofit/>
          </a:bodyPr>
          <a:lstStyle/>
          <a:p>
            <a:pPr>
              <a:buFont typeface="Arial" panose="020B0604020202020204" pitchFamily="34" charset="0"/>
              <a:buChar char="•"/>
            </a:pPr>
            <a:r>
              <a:rPr lang="en-US" dirty="0"/>
              <a:t>Computer simulations to calculate  reactions within flow and time</a:t>
            </a:r>
          </a:p>
          <a:p>
            <a:pPr marL="690563" lvl="1">
              <a:spcBef>
                <a:spcPts val="1000"/>
              </a:spcBef>
            </a:pPr>
            <a:r>
              <a:rPr lang="en-US" dirty="0"/>
              <a:t>Varied levels of complexity and scale</a:t>
            </a:r>
          </a:p>
          <a:p>
            <a:pPr>
              <a:buFont typeface="Arial" panose="020B0604020202020204" pitchFamily="34" charset="0"/>
              <a:buChar char="•"/>
            </a:pPr>
            <a:r>
              <a:rPr lang="en-US" dirty="0"/>
              <a:t>Common software</a:t>
            </a:r>
          </a:p>
          <a:p>
            <a:pPr marL="690563" lvl="1">
              <a:spcBef>
                <a:spcPts val="1000"/>
              </a:spcBef>
            </a:pPr>
            <a:r>
              <a:rPr lang="en-US" dirty="0"/>
              <a:t>TOUGHREACT and variations </a:t>
            </a:r>
          </a:p>
          <a:p>
            <a:pPr marL="690563" lvl="1">
              <a:spcBef>
                <a:spcPts val="1000"/>
              </a:spcBef>
            </a:pPr>
            <a:r>
              <a:rPr lang="en-US" dirty="0"/>
              <a:t>PHREEQC (free from USGS)</a:t>
            </a:r>
          </a:p>
          <a:p>
            <a:pPr marL="690563" lvl="1">
              <a:spcBef>
                <a:spcPts val="1000"/>
              </a:spcBef>
            </a:pPr>
            <a:r>
              <a:rPr lang="en-US" dirty="0"/>
              <a:t>Geochemist’s Workbench</a:t>
            </a:r>
            <a:endParaRPr lang="en-US" b="1" dirty="0"/>
          </a:p>
          <a:p>
            <a:pPr marL="690563" lvl="1">
              <a:spcBef>
                <a:spcPts val="1000"/>
              </a:spcBef>
            </a:pPr>
            <a:r>
              <a:rPr lang="en-US" dirty="0"/>
              <a:t>MODFLOW 6 (free from USGS) hydrologic, but can incorporate reactive transport </a:t>
            </a:r>
          </a:p>
        </p:txBody>
      </p:sp>
      <p:sp>
        <p:nvSpPr>
          <p:cNvPr id="5" name="Slide Number Placeholder 4">
            <a:extLst>
              <a:ext uri="{FF2B5EF4-FFF2-40B4-BE49-F238E27FC236}">
                <a16:creationId xmlns:a16="http://schemas.microsoft.com/office/drawing/2014/main" id="{5D9FEB95-4185-8694-A251-BF0697BDE1D9}"/>
              </a:ext>
            </a:extLst>
          </p:cNvPr>
          <p:cNvSpPr>
            <a:spLocks noGrp="1"/>
          </p:cNvSpPr>
          <p:nvPr>
            <p:ph type="sldNum" sz="quarter" idx="12"/>
          </p:nvPr>
        </p:nvSpPr>
        <p:spPr/>
        <p:txBody>
          <a:bodyPr/>
          <a:lstStyle/>
          <a:p>
            <a:fld id="{E130FD56-1AA9-EE4C-9ADF-6D63C47D8FD2}" type="slidenum">
              <a:rPr lang="en-US" smtClean="0"/>
              <a:t>50</a:t>
            </a:fld>
            <a:endParaRPr lang="en-US"/>
          </a:p>
        </p:txBody>
      </p:sp>
      <p:pic>
        <p:nvPicPr>
          <p:cNvPr id="7" name="Picture 6">
            <a:extLst>
              <a:ext uri="{FF2B5EF4-FFF2-40B4-BE49-F238E27FC236}">
                <a16:creationId xmlns:a16="http://schemas.microsoft.com/office/drawing/2014/main" id="{434DA9A3-D700-2C6F-3263-2D0363423F42}"/>
              </a:ext>
            </a:extLst>
          </p:cNvPr>
          <p:cNvPicPr>
            <a:picLocks noChangeAspect="1"/>
          </p:cNvPicPr>
          <p:nvPr/>
        </p:nvPicPr>
        <p:blipFill rotWithShape="1">
          <a:blip r:embed="rId3"/>
          <a:srcRect l="7830" t="12350" r="10802"/>
          <a:stretch/>
        </p:blipFill>
        <p:spPr>
          <a:xfrm>
            <a:off x="7040004" y="1791480"/>
            <a:ext cx="4951129" cy="3442797"/>
          </a:xfrm>
          <a:prstGeom prst="rect">
            <a:avLst/>
          </a:prstGeom>
          <a:ln>
            <a:noFill/>
          </a:ln>
        </p:spPr>
      </p:pic>
      <p:sp>
        <p:nvSpPr>
          <p:cNvPr id="8" name="TextBox 7">
            <a:extLst>
              <a:ext uri="{FF2B5EF4-FFF2-40B4-BE49-F238E27FC236}">
                <a16:creationId xmlns:a16="http://schemas.microsoft.com/office/drawing/2014/main" id="{AA0A612E-1ABB-4039-F876-2B7B4BC3F7D7}"/>
              </a:ext>
            </a:extLst>
          </p:cNvPr>
          <p:cNvSpPr txBox="1"/>
          <p:nvPr/>
        </p:nvSpPr>
        <p:spPr>
          <a:xfrm>
            <a:off x="8024178" y="5315557"/>
            <a:ext cx="2982781" cy="800219"/>
          </a:xfrm>
          <a:prstGeom prst="rect">
            <a:avLst/>
          </a:prstGeom>
          <a:noFill/>
        </p:spPr>
        <p:txBody>
          <a:bodyPr wrap="square">
            <a:spAutoFit/>
          </a:bodyPr>
          <a:lstStyle/>
          <a:p>
            <a:pPr algn="ctr"/>
            <a:r>
              <a:rPr lang="en-US" sz="1600" b="1" i="1" dirty="0">
                <a:solidFill>
                  <a:schemeClr val="tx1">
                    <a:lumMod val="65000"/>
                    <a:lumOff val="35000"/>
                  </a:schemeClr>
                </a:solidFill>
                <a:latin typeface="Arial Narrow" panose="020B0604020202020204" pitchFamily="34" charset="0"/>
                <a:cs typeface="Arial Narrow" panose="020B0604020202020204" pitchFamily="34" charset="0"/>
              </a:rPr>
              <a:t>Arsenic plume extent model with demo data</a:t>
            </a:r>
            <a:endParaRPr lang="en-US" sz="1600" b="1" i="1" dirty="0">
              <a:solidFill>
                <a:schemeClr val="tx1">
                  <a:lumMod val="65000"/>
                  <a:lumOff val="35000"/>
                </a:schemeClr>
              </a:solidFill>
              <a:effectLst/>
              <a:latin typeface="Arial Narrow" panose="020B0604020202020204" pitchFamily="34" charset="0"/>
              <a:cs typeface="Arial Narrow" panose="020B0604020202020204" pitchFamily="34" charset="0"/>
            </a:endParaRPr>
          </a:p>
          <a:p>
            <a:pPr algn="ctr"/>
            <a:endParaRPr lang="en-US" sz="1400" dirty="0">
              <a:solidFill>
                <a:schemeClr val="bg2">
                  <a:lumMod val="50000"/>
                </a:schemeClr>
              </a:solidFill>
              <a:effectLst/>
              <a:latin typeface="Arial Narrow" panose="020B0604020202020204" pitchFamily="34" charset="0"/>
              <a:cs typeface="Arial Narrow" panose="020B0604020202020204" pitchFamily="34" charset="0"/>
            </a:endParaRPr>
          </a:p>
        </p:txBody>
      </p:sp>
      <p:sp>
        <p:nvSpPr>
          <p:cNvPr id="6" name="Rectangle 5">
            <a:extLst>
              <a:ext uri="{FF2B5EF4-FFF2-40B4-BE49-F238E27FC236}">
                <a16:creationId xmlns:a16="http://schemas.microsoft.com/office/drawing/2014/main" id="{AD1EB851-9339-1F39-D35C-E5537F587895}"/>
              </a:ext>
            </a:extLst>
          </p:cNvPr>
          <p:cNvSpPr/>
          <p:nvPr/>
        </p:nvSpPr>
        <p:spPr>
          <a:xfrm>
            <a:off x="6947065" y="1567542"/>
            <a:ext cx="5106389" cy="3728853"/>
          </a:xfrm>
          <a:prstGeom prst="rect">
            <a:avLst/>
          </a:prstGeom>
          <a:noFill/>
          <a:ln w="9525">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98420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88BFB-C775-0480-15CA-0A393938679E}"/>
              </a:ext>
            </a:extLst>
          </p:cNvPr>
          <p:cNvSpPr>
            <a:spLocks noGrp="1"/>
          </p:cNvSpPr>
          <p:nvPr>
            <p:ph type="ctrTitle"/>
          </p:nvPr>
        </p:nvSpPr>
        <p:spPr/>
        <p:txBody>
          <a:bodyPr/>
          <a:lstStyle/>
          <a:p>
            <a:r>
              <a:rPr lang="en-US" dirty="0"/>
              <a:t>Break</a:t>
            </a:r>
          </a:p>
        </p:txBody>
      </p:sp>
    </p:spTree>
    <p:extLst>
      <p:ext uri="{BB962C8B-B14F-4D97-AF65-F5344CB8AC3E}">
        <p14:creationId xmlns:p14="http://schemas.microsoft.com/office/powerpoint/2010/main" val="15085751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CF0154B-D2D8-0707-5D3C-5373F23EC8B0}"/>
              </a:ext>
            </a:extLst>
          </p:cNvPr>
          <p:cNvSpPr/>
          <p:nvPr/>
        </p:nvSpPr>
        <p:spPr bwMode="auto">
          <a:xfrm>
            <a:off x="0" y="2948634"/>
            <a:ext cx="10386391" cy="429768"/>
          </a:xfrm>
          <a:prstGeom prst="rect">
            <a:avLst/>
          </a:prstGeom>
          <a:solidFill>
            <a:srgbClr val="0099FF"/>
          </a:solidFill>
          <a:ln w="38100" cap="flat" cmpd="sng" algn="ctr">
            <a:noFill/>
            <a:prstDash val="solid"/>
            <a:round/>
            <a:headEnd type="none" w="med" len="med"/>
            <a:tailEnd type="none" w="med" len="med"/>
          </a:ln>
          <a:effectLst/>
        </p:spPr>
        <p:txBody>
          <a:bodyPr vert="horz" wrap="square" lIns="99276" tIns="49638" rIns="99276" bIns="49638" numCol="1" rtlCol="0" anchor="t" anchorCtr="0" compatLnSpc="1">
            <a:prstTxWarp prst="textNoShape">
              <a:avLst/>
            </a:prstTxWarp>
            <a:spAutoFit/>
          </a:bodyPr>
          <a:lstStyle/>
          <a:p>
            <a:pPr marL="0" marR="0" indent="0" algn="ctr" defTabSz="992188"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bg1"/>
              </a:solidFill>
              <a:effectLst/>
              <a:latin typeface="Arial" charset="0"/>
            </a:endParaRPr>
          </a:p>
        </p:txBody>
      </p:sp>
      <p:sp>
        <p:nvSpPr>
          <p:cNvPr id="2" name="Content Placeholder 1">
            <a:extLst>
              <a:ext uri="{FF2B5EF4-FFF2-40B4-BE49-F238E27FC236}">
                <a16:creationId xmlns:a16="http://schemas.microsoft.com/office/drawing/2014/main" id="{7BEFCD76-5AEF-56DE-1D19-187B07096F79}"/>
              </a:ext>
            </a:extLst>
          </p:cNvPr>
          <p:cNvSpPr>
            <a:spLocks noGrp="1"/>
          </p:cNvSpPr>
          <p:nvPr>
            <p:ph idx="1"/>
          </p:nvPr>
        </p:nvSpPr>
        <p:spPr/>
        <p:txBody>
          <a:bodyPr/>
          <a:lstStyle/>
          <a:p>
            <a:r>
              <a:rPr lang="en-US" dirty="0"/>
              <a:t>Overview</a:t>
            </a:r>
          </a:p>
          <a:p>
            <a:r>
              <a:rPr lang="en-US" dirty="0"/>
              <a:t>Key chemistry</a:t>
            </a:r>
          </a:p>
          <a:p>
            <a:r>
              <a:rPr lang="en-US" dirty="0"/>
              <a:t>CSM development</a:t>
            </a:r>
          </a:p>
          <a:p>
            <a:r>
              <a:rPr lang="en-US" dirty="0">
                <a:solidFill>
                  <a:schemeClr val="bg1"/>
                </a:solidFill>
              </a:rPr>
              <a:t>Environmental site assessment for metals-impacted sites</a:t>
            </a:r>
          </a:p>
          <a:p>
            <a:r>
              <a:rPr lang="en-US" dirty="0"/>
              <a:t>Technical challenges at NAVFAC sites</a:t>
            </a:r>
          </a:p>
          <a:p>
            <a:r>
              <a:rPr lang="en-US" dirty="0"/>
              <a:t>Summary and closing statements</a:t>
            </a:r>
          </a:p>
        </p:txBody>
      </p:sp>
      <p:sp>
        <p:nvSpPr>
          <p:cNvPr id="3" name="Slide Number Placeholder 2">
            <a:extLst>
              <a:ext uri="{FF2B5EF4-FFF2-40B4-BE49-F238E27FC236}">
                <a16:creationId xmlns:a16="http://schemas.microsoft.com/office/drawing/2014/main" id="{9C430249-9DE5-058A-4229-CD4651ECB79C}"/>
              </a:ext>
            </a:extLst>
          </p:cNvPr>
          <p:cNvSpPr>
            <a:spLocks noGrp="1"/>
          </p:cNvSpPr>
          <p:nvPr>
            <p:ph type="sldNum" sz="quarter" idx="12"/>
          </p:nvPr>
        </p:nvSpPr>
        <p:spPr/>
        <p:txBody>
          <a:bodyPr/>
          <a:lstStyle/>
          <a:p>
            <a:fld id="{E130FD56-1AA9-EE4C-9ADF-6D63C47D8FD2}" type="slidenum">
              <a:rPr lang="en-US" smtClean="0"/>
              <a:pPr/>
              <a:t>52</a:t>
            </a:fld>
            <a:endParaRPr lang="en-US" dirty="0"/>
          </a:p>
        </p:txBody>
      </p:sp>
      <p:sp>
        <p:nvSpPr>
          <p:cNvPr id="4" name="Title 3">
            <a:extLst>
              <a:ext uri="{FF2B5EF4-FFF2-40B4-BE49-F238E27FC236}">
                <a16:creationId xmlns:a16="http://schemas.microsoft.com/office/drawing/2014/main" id="{795D2E60-9D20-702B-9B6A-CBB40E4C1118}"/>
              </a:ext>
            </a:extLst>
          </p:cNvPr>
          <p:cNvSpPr>
            <a:spLocks noGrp="1"/>
          </p:cNvSpPr>
          <p:nvPr>
            <p:ph type="title"/>
          </p:nvPr>
        </p:nvSpPr>
        <p:spPr/>
        <p:txBody>
          <a:bodyPr/>
          <a:lstStyle/>
          <a:p>
            <a:r>
              <a:rPr lang="en-US" dirty="0"/>
              <a:t>Presentation Overview</a:t>
            </a:r>
          </a:p>
        </p:txBody>
      </p:sp>
    </p:spTree>
    <p:extLst>
      <p:ext uri="{BB962C8B-B14F-4D97-AF65-F5344CB8AC3E}">
        <p14:creationId xmlns:p14="http://schemas.microsoft.com/office/powerpoint/2010/main" val="408907025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E6D654-C08B-3A5F-8A43-EAF65EC6EB93}"/>
              </a:ext>
            </a:extLst>
          </p:cNvPr>
          <p:cNvSpPr>
            <a:spLocks noGrp="1"/>
          </p:cNvSpPr>
          <p:nvPr>
            <p:ph type="body" sz="quarter" idx="13"/>
          </p:nvPr>
        </p:nvSpPr>
        <p:spPr/>
        <p:txBody>
          <a:bodyPr>
            <a:noAutofit/>
          </a:bodyPr>
          <a:lstStyle/>
          <a:p>
            <a:r>
              <a:rPr lang="en-US" sz="1400" dirty="0"/>
              <a:t>Environmental Site Assessment</a:t>
            </a:r>
          </a:p>
        </p:txBody>
      </p:sp>
      <p:sp>
        <p:nvSpPr>
          <p:cNvPr id="3" name="Title 2">
            <a:extLst>
              <a:ext uri="{FF2B5EF4-FFF2-40B4-BE49-F238E27FC236}">
                <a16:creationId xmlns:a16="http://schemas.microsoft.com/office/drawing/2014/main" id="{1E082DAE-C08D-00EA-FBA5-35C53D100A08}"/>
              </a:ext>
            </a:extLst>
          </p:cNvPr>
          <p:cNvSpPr>
            <a:spLocks noGrp="1"/>
          </p:cNvSpPr>
          <p:nvPr>
            <p:ph type="title"/>
          </p:nvPr>
        </p:nvSpPr>
        <p:spPr/>
        <p:txBody>
          <a:bodyPr/>
          <a:lstStyle/>
          <a:p>
            <a:r>
              <a:rPr lang="en-US" dirty="0"/>
              <a:t>Background Considerations</a:t>
            </a:r>
          </a:p>
        </p:txBody>
      </p:sp>
      <p:sp>
        <p:nvSpPr>
          <p:cNvPr id="4" name="Content Placeholder 3">
            <a:extLst>
              <a:ext uri="{FF2B5EF4-FFF2-40B4-BE49-F238E27FC236}">
                <a16:creationId xmlns:a16="http://schemas.microsoft.com/office/drawing/2014/main" id="{271DAA8A-CB60-5CD1-A2B9-8C26BA21EBF0}"/>
              </a:ext>
            </a:extLst>
          </p:cNvPr>
          <p:cNvSpPr>
            <a:spLocks noGrp="1"/>
          </p:cNvSpPr>
          <p:nvPr>
            <p:ph idx="1"/>
          </p:nvPr>
        </p:nvSpPr>
        <p:spPr>
          <a:xfrm>
            <a:off x="647788" y="1548261"/>
            <a:ext cx="7643457" cy="4595686"/>
          </a:xfrm>
        </p:spPr>
        <p:txBody>
          <a:bodyPr>
            <a:normAutofit lnSpcReduction="10000"/>
          </a:bodyPr>
          <a:lstStyle/>
          <a:p>
            <a:r>
              <a:rPr lang="en-US" dirty="0"/>
              <a:t>Natural background vs anthropogenic background</a:t>
            </a:r>
          </a:p>
          <a:p>
            <a:pPr lvl="1"/>
            <a:r>
              <a:rPr lang="en-US" dirty="0"/>
              <a:t>Soil and groundwater</a:t>
            </a:r>
          </a:p>
          <a:p>
            <a:pPr lvl="1">
              <a:spcBef>
                <a:spcPts val="1000"/>
              </a:spcBef>
            </a:pPr>
            <a:r>
              <a:rPr lang="en-US" dirty="0"/>
              <a:t>Point and nonpoint sources</a:t>
            </a:r>
          </a:p>
          <a:p>
            <a:r>
              <a:rPr lang="en-US" dirty="0"/>
              <a:t>Methods for evaluating background soil</a:t>
            </a:r>
          </a:p>
          <a:p>
            <a:pPr lvl="1">
              <a:spcBef>
                <a:spcPts val="1000"/>
              </a:spcBef>
            </a:pPr>
            <a:r>
              <a:rPr lang="en-US" dirty="0"/>
              <a:t>View state-specific studies and established values</a:t>
            </a:r>
          </a:p>
          <a:p>
            <a:pPr lvl="2">
              <a:spcBef>
                <a:spcPts val="1000"/>
              </a:spcBef>
            </a:pPr>
            <a:r>
              <a:rPr lang="en-US" dirty="0"/>
              <a:t>Many states have soil-specific data, often by county</a:t>
            </a:r>
          </a:p>
          <a:p>
            <a:pPr lvl="1">
              <a:spcBef>
                <a:spcPts val="1000"/>
              </a:spcBef>
            </a:pPr>
            <a:r>
              <a:rPr lang="en-US" dirty="0"/>
              <a:t>Identify and collect samples from reference area</a:t>
            </a:r>
          </a:p>
          <a:p>
            <a:pPr lvl="2">
              <a:spcBef>
                <a:spcPts val="1000"/>
              </a:spcBef>
            </a:pPr>
            <a:r>
              <a:rPr lang="en-US" dirty="0"/>
              <a:t>Develop sampling plan and statistical approach for comparison</a:t>
            </a:r>
          </a:p>
          <a:p>
            <a:pPr lvl="2">
              <a:spcBef>
                <a:spcPts val="1000"/>
              </a:spcBef>
            </a:pPr>
            <a:r>
              <a:rPr lang="en-US" dirty="0"/>
              <a:t>Use available tools, e.g., US EPA ProUCL</a:t>
            </a:r>
          </a:p>
        </p:txBody>
      </p:sp>
      <p:sp>
        <p:nvSpPr>
          <p:cNvPr id="5" name="Slide Number Placeholder 4">
            <a:extLst>
              <a:ext uri="{FF2B5EF4-FFF2-40B4-BE49-F238E27FC236}">
                <a16:creationId xmlns:a16="http://schemas.microsoft.com/office/drawing/2014/main" id="{A3D49511-03B5-18A6-0579-AD6A58D623C3}"/>
              </a:ext>
            </a:extLst>
          </p:cNvPr>
          <p:cNvSpPr>
            <a:spLocks noGrp="1"/>
          </p:cNvSpPr>
          <p:nvPr>
            <p:ph type="sldNum" sz="quarter" idx="12"/>
          </p:nvPr>
        </p:nvSpPr>
        <p:spPr/>
        <p:txBody>
          <a:bodyPr/>
          <a:lstStyle/>
          <a:p>
            <a:fld id="{E130FD56-1AA9-EE4C-9ADF-6D63C47D8FD2}" type="slidenum">
              <a:rPr lang="en-US" smtClean="0"/>
              <a:pPr/>
              <a:t>53</a:t>
            </a:fld>
            <a:endParaRPr lang="en-US"/>
          </a:p>
        </p:txBody>
      </p:sp>
      <p:pic>
        <p:nvPicPr>
          <p:cNvPr id="7" name="Picture 6">
            <a:extLst>
              <a:ext uri="{FF2B5EF4-FFF2-40B4-BE49-F238E27FC236}">
                <a16:creationId xmlns:a16="http://schemas.microsoft.com/office/drawing/2014/main" id="{C83FBEB1-2999-C712-59A8-48D701B01A3D}"/>
              </a:ext>
            </a:extLst>
          </p:cNvPr>
          <p:cNvPicPr>
            <a:picLocks noChangeAspect="1"/>
          </p:cNvPicPr>
          <p:nvPr/>
        </p:nvPicPr>
        <p:blipFill rotWithShape="1">
          <a:blip r:embed="rId3"/>
          <a:srcRect t="31304"/>
          <a:stretch/>
        </p:blipFill>
        <p:spPr>
          <a:xfrm>
            <a:off x="8549670" y="1813352"/>
            <a:ext cx="3387763" cy="2562973"/>
          </a:xfrm>
          <a:prstGeom prst="rect">
            <a:avLst/>
          </a:prstGeom>
        </p:spPr>
      </p:pic>
      <p:sp>
        <p:nvSpPr>
          <p:cNvPr id="6" name="TextBox 5">
            <a:extLst>
              <a:ext uri="{FF2B5EF4-FFF2-40B4-BE49-F238E27FC236}">
                <a16:creationId xmlns:a16="http://schemas.microsoft.com/office/drawing/2014/main" id="{665430B9-6D43-E4FE-79FA-A6D4F689D976}"/>
              </a:ext>
            </a:extLst>
          </p:cNvPr>
          <p:cNvSpPr txBox="1"/>
          <p:nvPr/>
        </p:nvSpPr>
        <p:spPr>
          <a:xfrm>
            <a:off x="8462097" y="1255873"/>
            <a:ext cx="3529521" cy="553998"/>
          </a:xfrm>
          <a:prstGeom prst="rect">
            <a:avLst/>
          </a:prstGeom>
          <a:noFill/>
        </p:spPr>
        <p:txBody>
          <a:bodyPr wrap="square" rtlCol="0">
            <a:spAutoFit/>
          </a:bodyPr>
          <a:lstStyle/>
          <a:p>
            <a:pPr algn="ctr"/>
            <a:r>
              <a:rPr lang="en-US" sz="1600" b="1" i="1" dirty="0">
                <a:solidFill>
                  <a:schemeClr val="tx1">
                    <a:lumMod val="65000"/>
                    <a:lumOff val="35000"/>
                  </a:schemeClr>
                </a:solidFill>
                <a:latin typeface="Arial Narrow" panose="020B0606020202030204" pitchFamily="34" charset="0"/>
              </a:rPr>
              <a:t>Generalized soil map for the State of Ohio</a:t>
            </a:r>
          </a:p>
          <a:p>
            <a:pPr algn="ctr"/>
            <a:r>
              <a:rPr lang="en-US" sz="1400" dirty="0">
                <a:solidFill>
                  <a:schemeClr val="bg2">
                    <a:lumMod val="50000"/>
                  </a:schemeClr>
                </a:solidFill>
                <a:latin typeface="Arial Narrow" panose="020B0606020202030204" pitchFamily="34" charset="0"/>
              </a:rPr>
              <a:t>(Ohio EPA 2013)</a:t>
            </a:r>
          </a:p>
        </p:txBody>
      </p:sp>
      <p:grpSp>
        <p:nvGrpSpPr>
          <p:cNvPr id="8" name="Group 7">
            <a:extLst>
              <a:ext uri="{FF2B5EF4-FFF2-40B4-BE49-F238E27FC236}">
                <a16:creationId xmlns:a16="http://schemas.microsoft.com/office/drawing/2014/main" id="{D91063A2-D111-F337-EAEC-7F8F5BD4CA29}"/>
              </a:ext>
            </a:extLst>
          </p:cNvPr>
          <p:cNvGrpSpPr/>
          <p:nvPr/>
        </p:nvGrpSpPr>
        <p:grpSpPr>
          <a:xfrm>
            <a:off x="9362519" y="4413955"/>
            <a:ext cx="1894469" cy="2031325"/>
            <a:chOff x="9348871" y="4378740"/>
            <a:chExt cx="1894469" cy="2031325"/>
          </a:xfrm>
        </p:grpSpPr>
        <p:sp>
          <p:nvSpPr>
            <p:cNvPr id="10" name="TextBox 9">
              <a:extLst>
                <a:ext uri="{FF2B5EF4-FFF2-40B4-BE49-F238E27FC236}">
                  <a16:creationId xmlns:a16="http://schemas.microsoft.com/office/drawing/2014/main" id="{A2E95303-D51F-3C74-4653-5A9B3217E50D}"/>
                </a:ext>
              </a:extLst>
            </p:cNvPr>
            <p:cNvSpPr txBox="1"/>
            <p:nvPr/>
          </p:nvSpPr>
          <p:spPr>
            <a:xfrm>
              <a:off x="9348871" y="4378740"/>
              <a:ext cx="864339" cy="2031325"/>
            </a:xfrm>
            <a:prstGeom prst="rect">
              <a:avLst/>
            </a:prstGeom>
            <a:noFill/>
          </p:spPr>
          <p:txBody>
            <a:bodyPr wrap="none" rtlCol="0">
              <a:spAutoFit/>
            </a:bodyPr>
            <a:lstStyle/>
            <a:p>
              <a:pPr algn="ctr"/>
              <a:r>
                <a:rPr lang="en-US" sz="1400" dirty="0">
                  <a:latin typeface="Arial Narrow" panose="020B0606020202030204" pitchFamily="34" charset="0"/>
                </a:rPr>
                <a:t>Arsenic</a:t>
              </a:r>
            </a:p>
            <a:p>
              <a:pPr algn="ctr"/>
              <a:r>
                <a:rPr lang="en-US" sz="1400" dirty="0">
                  <a:latin typeface="Arial Narrow" panose="020B0606020202030204" pitchFamily="34" charset="0"/>
                </a:rPr>
                <a:t>Barium</a:t>
              </a:r>
            </a:p>
            <a:p>
              <a:pPr algn="ctr"/>
              <a:r>
                <a:rPr lang="en-US" sz="1400" dirty="0">
                  <a:latin typeface="Arial Narrow" panose="020B0606020202030204" pitchFamily="34" charset="0"/>
                </a:rPr>
                <a:t>Cadmium</a:t>
              </a:r>
            </a:p>
            <a:p>
              <a:pPr algn="ctr"/>
              <a:r>
                <a:rPr lang="en-US" sz="1400" dirty="0">
                  <a:latin typeface="Arial Narrow" panose="020B0606020202030204" pitchFamily="34" charset="0"/>
                </a:rPr>
                <a:t>Chromium</a:t>
              </a:r>
            </a:p>
            <a:p>
              <a:pPr algn="ctr"/>
              <a:r>
                <a:rPr lang="en-US" sz="1400" dirty="0">
                  <a:latin typeface="Arial Narrow" panose="020B0606020202030204" pitchFamily="34" charset="0"/>
                </a:rPr>
                <a:t>Lead</a:t>
              </a:r>
            </a:p>
            <a:p>
              <a:pPr algn="ctr"/>
              <a:r>
                <a:rPr lang="en-US" sz="1400" dirty="0">
                  <a:latin typeface="Arial Narrow" panose="020B0606020202030204" pitchFamily="34" charset="0"/>
                </a:rPr>
                <a:t>Mercury</a:t>
              </a:r>
            </a:p>
            <a:p>
              <a:pPr algn="ctr"/>
              <a:r>
                <a:rPr lang="en-US" sz="1400" dirty="0">
                  <a:latin typeface="Arial Narrow" panose="020B0606020202030204" pitchFamily="34" charset="0"/>
                </a:rPr>
                <a:t>Nickel</a:t>
              </a:r>
            </a:p>
            <a:p>
              <a:pPr algn="ctr"/>
              <a:r>
                <a:rPr lang="en-US" sz="1400" dirty="0">
                  <a:latin typeface="Arial Narrow" panose="020B0606020202030204" pitchFamily="34" charset="0"/>
                </a:rPr>
                <a:t>Selenium</a:t>
              </a:r>
            </a:p>
            <a:p>
              <a:pPr algn="ctr"/>
              <a:r>
                <a:rPr lang="en-US" sz="1400" dirty="0">
                  <a:latin typeface="Arial Narrow" panose="020B0606020202030204" pitchFamily="34" charset="0"/>
                </a:rPr>
                <a:t>Thallium</a:t>
              </a:r>
            </a:p>
          </p:txBody>
        </p:sp>
        <p:sp>
          <p:nvSpPr>
            <p:cNvPr id="11" name="TextBox 10">
              <a:extLst>
                <a:ext uri="{FF2B5EF4-FFF2-40B4-BE49-F238E27FC236}">
                  <a16:creationId xmlns:a16="http://schemas.microsoft.com/office/drawing/2014/main" id="{FC7619CA-AD9F-8EAE-28B7-680ABB37602A}"/>
                </a:ext>
              </a:extLst>
            </p:cNvPr>
            <p:cNvSpPr txBox="1"/>
            <p:nvPr/>
          </p:nvSpPr>
          <p:spPr>
            <a:xfrm>
              <a:off x="10245952" y="4378740"/>
              <a:ext cx="997388" cy="2031325"/>
            </a:xfrm>
            <a:prstGeom prst="rect">
              <a:avLst/>
            </a:prstGeom>
            <a:noFill/>
          </p:spPr>
          <p:txBody>
            <a:bodyPr wrap="none" rtlCol="0">
              <a:spAutoFit/>
            </a:bodyPr>
            <a:lstStyle/>
            <a:p>
              <a:pPr marL="0" algn="ctr" rtl="0" eaLnBrk="1" fontAlgn="t" latinLnBrk="0" hangingPunct="1">
                <a:spcBef>
                  <a:spcPts val="0"/>
                </a:spcBef>
                <a:spcAft>
                  <a:spcPts val="0"/>
                </a:spcAft>
              </a:pPr>
              <a:r>
                <a:rPr lang="en-US" sz="1400" b="0" i="0" u="none" strike="noStrike" kern="1200" dirty="0">
                  <a:solidFill>
                    <a:srgbClr val="000000"/>
                  </a:solidFill>
                  <a:effectLst/>
                  <a:latin typeface="Arial Narrow" panose="020B0606020202030204" pitchFamily="34" charset="0"/>
                </a:rPr>
                <a:t>20.7 mg/kg</a:t>
              </a:r>
              <a:endParaRPr lang="en-US" sz="1400" b="0" i="0" u="none" strike="noStrike" dirty="0">
                <a:effectLst/>
                <a:latin typeface="Arial Narrow" panose="020B0606020202030204" pitchFamily="34" charset="0"/>
              </a:endParaRPr>
            </a:p>
            <a:p>
              <a:pPr marL="0" algn="ctr" rtl="0" eaLnBrk="1" fontAlgn="t" latinLnBrk="0" hangingPunct="1">
                <a:spcBef>
                  <a:spcPts val="0"/>
                </a:spcBef>
                <a:spcAft>
                  <a:spcPts val="0"/>
                </a:spcAft>
              </a:pPr>
              <a:r>
                <a:rPr lang="en-US" sz="1400" b="0" i="0" u="none" strike="noStrike" kern="1200" dirty="0">
                  <a:solidFill>
                    <a:srgbClr val="000000"/>
                  </a:solidFill>
                  <a:effectLst/>
                  <a:latin typeface="Arial Narrow" panose="020B0606020202030204" pitchFamily="34" charset="0"/>
                </a:rPr>
                <a:t>163 mg/kg</a:t>
              </a:r>
              <a:endParaRPr lang="en-US" sz="1400" b="0" i="0" u="none" strike="noStrike" dirty="0">
                <a:effectLst/>
                <a:latin typeface="Arial Narrow" panose="020B0606020202030204" pitchFamily="34" charset="0"/>
              </a:endParaRPr>
            </a:p>
            <a:p>
              <a:pPr marL="0" algn="ctr" rtl="0" eaLnBrk="1" fontAlgn="t" latinLnBrk="0" hangingPunct="1">
                <a:spcBef>
                  <a:spcPts val="0"/>
                </a:spcBef>
                <a:spcAft>
                  <a:spcPts val="0"/>
                </a:spcAft>
              </a:pPr>
              <a:r>
                <a:rPr lang="en-US" sz="1400" b="0" i="0" u="none" strike="noStrike" kern="1200" dirty="0">
                  <a:solidFill>
                    <a:srgbClr val="000000"/>
                  </a:solidFill>
                  <a:effectLst/>
                  <a:latin typeface="Arial Narrow" panose="020B0606020202030204" pitchFamily="34" charset="0"/>
                </a:rPr>
                <a:t>0.789 mg/kg</a:t>
              </a:r>
              <a:endParaRPr lang="en-US" sz="1400" b="0" i="0" u="none" strike="noStrike" dirty="0">
                <a:effectLst/>
                <a:latin typeface="Arial Narrow" panose="020B0606020202030204" pitchFamily="34" charset="0"/>
              </a:endParaRPr>
            </a:p>
            <a:p>
              <a:pPr marL="0" algn="ctr" rtl="0" eaLnBrk="1" fontAlgn="t" latinLnBrk="0" hangingPunct="1">
                <a:spcBef>
                  <a:spcPts val="0"/>
                </a:spcBef>
                <a:spcAft>
                  <a:spcPts val="0"/>
                </a:spcAft>
              </a:pPr>
              <a:r>
                <a:rPr lang="en-US" sz="1400" b="0" i="0" u="none" strike="noStrike" kern="1200" dirty="0">
                  <a:solidFill>
                    <a:srgbClr val="000000"/>
                  </a:solidFill>
                  <a:effectLst/>
                  <a:latin typeface="Arial Narrow" panose="020B0606020202030204" pitchFamily="34" charset="0"/>
                </a:rPr>
                <a:t>16.4 mg/kg</a:t>
              </a:r>
              <a:endParaRPr lang="en-US" sz="1400" b="0" i="0" u="none" strike="noStrike" dirty="0">
                <a:effectLst/>
                <a:latin typeface="Arial Narrow" panose="020B0606020202030204" pitchFamily="34" charset="0"/>
              </a:endParaRPr>
            </a:p>
            <a:p>
              <a:pPr marL="0" algn="ctr" rtl="0" eaLnBrk="1" fontAlgn="t" latinLnBrk="0" hangingPunct="1">
                <a:spcBef>
                  <a:spcPts val="0"/>
                </a:spcBef>
                <a:spcAft>
                  <a:spcPts val="0"/>
                </a:spcAft>
              </a:pPr>
              <a:r>
                <a:rPr lang="en-US" sz="1400" b="0" i="0" u="none" strike="noStrike" kern="1200" dirty="0">
                  <a:solidFill>
                    <a:srgbClr val="000000"/>
                  </a:solidFill>
                  <a:effectLst/>
                  <a:latin typeface="Arial Narrow" panose="020B0606020202030204" pitchFamily="34" charset="0"/>
                </a:rPr>
                <a:t>41.5 mg/kg</a:t>
              </a:r>
              <a:endParaRPr lang="en-US" sz="1400" b="0" i="0" u="none" strike="noStrike" dirty="0">
                <a:effectLst/>
                <a:latin typeface="Arial Narrow" panose="020B0606020202030204" pitchFamily="34" charset="0"/>
              </a:endParaRPr>
            </a:p>
            <a:p>
              <a:pPr marL="0" algn="ctr" rtl="0" eaLnBrk="1" fontAlgn="t" latinLnBrk="0" hangingPunct="1">
                <a:spcBef>
                  <a:spcPts val="0"/>
                </a:spcBef>
                <a:spcAft>
                  <a:spcPts val="0"/>
                </a:spcAft>
              </a:pPr>
              <a:r>
                <a:rPr lang="en-US" sz="1400" b="0" i="0" u="none" strike="noStrike" kern="1200" dirty="0">
                  <a:solidFill>
                    <a:srgbClr val="000000"/>
                  </a:solidFill>
                  <a:effectLst/>
                  <a:latin typeface="Arial Narrow" panose="020B0606020202030204" pitchFamily="34" charset="0"/>
                </a:rPr>
                <a:t>0.081 mg/kg</a:t>
              </a:r>
              <a:endParaRPr lang="en-US" sz="1400" b="0" i="0" u="none" strike="noStrike" dirty="0">
                <a:effectLst/>
                <a:latin typeface="Arial Narrow" panose="020B0606020202030204" pitchFamily="34" charset="0"/>
              </a:endParaRPr>
            </a:p>
            <a:p>
              <a:pPr marL="0" algn="ctr" rtl="0" eaLnBrk="1" fontAlgn="t" latinLnBrk="0" hangingPunct="1">
                <a:spcBef>
                  <a:spcPts val="0"/>
                </a:spcBef>
                <a:spcAft>
                  <a:spcPts val="0"/>
                </a:spcAft>
              </a:pPr>
              <a:r>
                <a:rPr lang="en-US" sz="1400" b="0" i="0" u="none" strike="noStrike" kern="1200" dirty="0">
                  <a:solidFill>
                    <a:srgbClr val="000000"/>
                  </a:solidFill>
                  <a:effectLst/>
                  <a:latin typeface="Arial Narrow" panose="020B0606020202030204" pitchFamily="34" charset="0"/>
                </a:rPr>
                <a:t>36.4 mg/kg</a:t>
              </a:r>
              <a:endParaRPr lang="en-US" sz="1400" b="0" i="0" u="none" strike="noStrike" dirty="0">
                <a:effectLst/>
                <a:latin typeface="Arial Narrow" panose="020B0606020202030204" pitchFamily="34" charset="0"/>
              </a:endParaRPr>
            </a:p>
            <a:p>
              <a:pPr marL="0" algn="ctr" rtl="0" eaLnBrk="1" fontAlgn="t" latinLnBrk="0" hangingPunct="1">
                <a:spcBef>
                  <a:spcPts val="0"/>
                </a:spcBef>
                <a:spcAft>
                  <a:spcPts val="0"/>
                </a:spcAft>
              </a:pPr>
              <a:r>
                <a:rPr lang="en-US" sz="1400" b="0" i="0" u="none" strike="noStrike" kern="1200" dirty="0">
                  <a:solidFill>
                    <a:srgbClr val="000000"/>
                  </a:solidFill>
                  <a:effectLst/>
                  <a:latin typeface="Arial Narrow" panose="020B0606020202030204" pitchFamily="34" charset="0"/>
                </a:rPr>
                <a:t>1.07 mg/kg</a:t>
              </a:r>
              <a:endParaRPr lang="en-US" sz="1400" b="0" i="0" u="none" strike="noStrike" dirty="0">
                <a:effectLst/>
                <a:latin typeface="Arial Narrow" panose="020B0606020202030204" pitchFamily="34" charset="0"/>
              </a:endParaRPr>
            </a:p>
            <a:p>
              <a:pPr marL="0" algn="ctr" rtl="0" eaLnBrk="1" fontAlgn="t" latinLnBrk="0" hangingPunct="1">
                <a:spcBef>
                  <a:spcPts val="0"/>
                </a:spcBef>
                <a:spcAft>
                  <a:spcPts val="0"/>
                </a:spcAft>
              </a:pPr>
              <a:r>
                <a:rPr lang="en-US" sz="1400" b="0" i="0" u="none" strike="noStrike" kern="1200" dirty="0">
                  <a:solidFill>
                    <a:srgbClr val="000000"/>
                  </a:solidFill>
                  <a:effectLst/>
                  <a:latin typeface="Arial Narrow" panose="020B0606020202030204" pitchFamily="34" charset="0"/>
                </a:rPr>
                <a:t>0.743 mg/kg</a:t>
              </a:r>
              <a:endParaRPr lang="en-US" sz="1400" b="0" i="0" u="none" strike="noStrike" dirty="0">
                <a:effectLst/>
                <a:latin typeface="Arial Narrow" panose="020B0606020202030204" pitchFamily="34" charset="0"/>
              </a:endParaRPr>
            </a:p>
          </p:txBody>
        </p:sp>
      </p:grpSp>
    </p:spTree>
    <p:extLst>
      <p:ext uri="{BB962C8B-B14F-4D97-AF65-F5344CB8AC3E}">
        <p14:creationId xmlns:p14="http://schemas.microsoft.com/office/powerpoint/2010/main" val="35745718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C008A9D-C2C4-B525-D631-1D3CFE7B7061}"/>
              </a:ext>
            </a:extLst>
          </p:cNvPr>
          <p:cNvSpPr>
            <a:spLocks noGrp="1"/>
          </p:cNvSpPr>
          <p:nvPr>
            <p:ph idx="1"/>
          </p:nvPr>
        </p:nvSpPr>
        <p:spPr>
          <a:xfrm>
            <a:off x="787399" y="1453355"/>
            <a:ext cx="6961989" cy="4876165"/>
          </a:xfrm>
        </p:spPr>
        <p:txBody>
          <a:bodyPr>
            <a:normAutofit fontScale="92500" lnSpcReduction="10000"/>
          </a:bodyPr>
          <a:lstStyle/>
          <a:p>
            <a:pPr>
              <a:lnSpc>
                <a:spcPct val="100000"/>
              </a:lnSpc>
            </a:pPr>
            <a:r>
              <a:rPr lang="en-US" dirty="0">
                <a:latin typeface="+mj-lt"/>
              </a:rPr>
              <a:t>Methods for evaluating background groundwater</a:t>
            </a:r>
          </a:p>
          <a:p>
            <a:pPr lvl="1">
              <a:lnSpc>
                <a:spcPct val="100000"/>
              </a:lnSpc>
              <a:spcBef>
                <a:spcPts val="1000"/>
              </a:spcBef>
            </a:pPr>
            <a:r>
              <a:rPr lang="en-US" dirty="0">
                <a:latin typeface="+mj-lt"/>
              </a:rPr>
              <a:t>Use available databases (e.g., USGS National Water Quality Assessment)</a:t>
            </a:r>
          </a:p>
          <a:p>
            <a:pPr lvl="1">
              <a:lnSpc>
                <a:spcPct val="100000"/>
              </a:lnSpc>
              <a:spcBef>
                <a:spcPts val="1000"/>
              </a:spcBef>
            </a:pPr>
            <a:r>
              <a:rPr lang="en-US" dirty="0">
                <a:latin typeface="+mj-lt"/>
              </a:rPr>
              <a:t>Be mindful of your site conditions</a:t>
            </a:r>
          </a:p>
          <a:p>
            <a:pPr lvl="2">
              <a:lnSpc>
                <a:spcPct val="100000"/>
              </a:lnSpc>
              <a:spcBef>
                <a:spcPts val="1000"/>
              </a:spcBef>
            </a:pPr>
            <a:r>
              <a:rPr lang="en-US" dirty="0">
                <a:latin typeface="+mj-lt"/>
              </a:rPr>
              <a:t>Upgradient land uses</a:t>
            </a:r>
          </a:p>
          <a:p>
            <a:pPr lvl="2">
              <a:lnSpc>
                <a:spcPct val="100000"/>
              </a:lnSpc>
              <a:spcBef>
                <a:spcPts val="1000"/>
              </a:spcBef>
            </a:pPr>
            <a:r>
              <a:rPr lang="en-US" dirty="0">
                <a:latin typeface="+mj-lt"/>
              </a:rPr>
              <a:t>Local geology/hydrogeology</a:t>
            </a:r>
          </a:p>
          <a:p>
            <a:pPr lvl="2">
              <a:lnSpc>
                <a:spcPct val="100000"/>
              </a:lnSpc>
              <a:spcBef>
                <a:spcPts val="1000"/>
              </a:spcBef>
            </a:pPr>
            <a:r>
              <a:rPr lang="en-US" dirty="0">
                <a:latin typeface="+mj-lt"/>
              </a:rPr>
              <a:t>Features (incorporate into sampling plan)</a:t>
            </a:r>
          </a:p>
          <a:p>
            <a:pPr>
              <a:lnSpc>
                <a:spcPct val="100000"/>
              </a:lnSpc>
            </a:pPr>
            <a:r>
              <a:rPr lang="en-US" dirty="0">
                <a:effectLst/>
                <a:latin typeface="+mj-lt"/>
                <a:ea typeface="Calibri" panose="020F0502020204030204" pitchFamily="34" charset="0"/>
              </a:rPr>
              <a:t>The US EPA “How’s My Waterway” tool </a:t>
            </a:r>
          </a:p>
          <a:p>
            <a:pPr lvl="1">
              <a:lnSpc>
                <a:spcPct val="100000"/>
              </a:lnSpc>
            </a:pPr>
            <a:r>
              <a:rPr lang="en-US" u="sng" dirty="0">
                <a:solidFill>
                  <a:srgbClr val="0563C1"/>
                </a:solidFill>
                <a:latin typeface="+mj-lt"/>
                <a:ea typeface="Calibri" panose="020F0502020204030204" pitchFamily="34" charset="0"/>
                <a:hlinkClick r:id="rId3"/>
              </a:rPr>
              <a:t>Available at </a:t>
            </a:r>
            <a:r>
              <a:rPr lang="en-US" u="sng" dirty="0">
                <a:solidFill>
                  <a:srgbClr val="0563C1"/>
                </a:solidFill>
                <a:effectLst/>
                <a:latin typeface="+mj-lt"/>
                <a:ea typeface="Calibri" panose="020F0502020204030204" pitchFamily="34" charset="0"/>
                <a:hlinkClick r:id="rId3"/>
              </a:rPr>
              <a:t>https://mywaterway.epa.gov/</a:t>
            </a:r>
            <a:endParaRPr lang="en-US" dirty="0">
              <a:effectLst/>
              <a:latin typeface="+mj-lt"/>
              <a:ea typeface="Calibri" panose="020F0502020204030204" pitchFamily="34" charset="0"/>
            </a:endParaRPr>
          </a:p>
          <a:p>
            <a:pPr lvl="1">
              <a:lnSpc>
                <a:spcPct val="100000"/>
              </a:lnSpc>
            </a:pPr>
            <a:r>
              <a:rPr lang="en-US" dirty="0">
                <a:effectLst/>
                <a:latin typeface="+mj-lt"/>
                <a:ea typeface="Calibri" panose="020F0502020204030204" pitchFamily="34" charset="0"/>
              </a:rPr>
              <a:t>Compiles information on a watershed scale, including water quality monitoring</a:t>
            </a:r>
          </a:p>
          <a:p>
            <a:pPr lvl="1">
              <a:lnSpc>
                <a:spcPct val="100000"/>
              </a:lnSpc>
            </a:pPr>
            <a:endParaRPr lang="en-US" dirty="0"/>
          </a:p>
          <a:p>
            <a:pPr>
              <a:lnSpc>
                <a:spcPct val="100000"/>
              </a:lnSpc>
            </a:pPr>
            <a:endParaRPr lang="en-US" dirty="0"/>
          </a:p>
        </p:txBody>
      </p:sp>
      <p:sp>
        <p:nvSpPr>
          <p:cNvPr id="5" name="Slide Number Placeholder 4">
            <a:extLst>
              <a:ext uri="{FF2B5EF4-FFF2-40B4-BE49-F238E27FC236}">
                <a16:creationId xmlns:a16="http://schemas.microsoft.com/office/drawing/2014/main" id="{B651988A-60F4-E01F-B717-F5C8242CBBFD}"/>
              </a:ext>
            </a:extLst>
          </p:cNvPr>
          <p:cNvSpPr>
            <a:spLocks noGrp="1"/>
          </p:cNvSpPr>
          <p:nvPr>
            <p:ph type="sldNum" sz="quarter" idx="12"/>
          </p:nvPr>
        </p:nvSpPr>
        <p:spPr/>
        <p:txBody>
          <a:bodyPr/>
          <a:lstStyle/>
          <a:p>
            <a:fld id="{E130FD56-1AA9-EE4C-9ADF-6D63C47D8FD2}" type="slidenum">
              <a:rPr lang="en-US" smtClean="0"/>
              <a:pPr/>
              <a:t>54</a:t>
            </a:fld>
            <a:endParaRPr lang="en-US" dirty="0"/>
          </a:p>
        </p:txBody>
      </p:sp>
      <p:sp>
        <p:nvSpPr>
          <p:cNvPr id="6" name="Title 2">
            <a:extLst>
              <a:ext uri="{FF2B5EF4-FFF2-40B4-BE49-F238E27FC236}">
                <a16:creationId xmlns:a16="http://schemas.microsoft.com/office/drawing/2014/main" id="{C3E5C830-3FD2-4AE1-097D-C7826482C9F4}"/>
              </a:ext>
            </a:extLst>
          </p:cNvPr>
          <p:cNvSpPr>
            <a:spLocks noGrp="1"/>
          </p:cNvSpPr>
          <p:nvPr>
            <p:ph type="title"/>
          </p:nvPr>
        </p:nvSpPr>
        <p:spPr>
          <a:xfrm>
            <a:off x="1212761" y="314905"/>
            <a:ext cx="8769439" cy="549275"/>
          </a:xfrm>
        </p:spPr>
        <p:txBody>
          <a:bodyPr/>
          <a:lstStyle/>
          <a:p>
            <a:r>
              <a:rPr lang="en-US" dirty="0"/>
              <a:t>Background Considerations</a:t>
            </a:r>
          </a:p>
        </p:txBody>
      </p:sp>
      <p:pic>
        <p:nvPicPr>
          <p:cNvPr id="8" name="Picture 7">
            <a:extLst>
              <a:ext uri="{FF2B5EF4-FFF2-40B4-BE49-F238E27FC236}">
                <a16:creationId xmlns:a16="http://schemas.microsoft.com/office/drawing/2014/main" id="{E1B2E407-84EF-CE0F-D484-7CCF6AA1CF18}"/>
              </a:ext>
            </a:extLst>
          </p:cNvPr>
          <p:cNvPicPr>
            <a:picLocks noChangeAspect="1"/>
          </p:cNvPicPr>
          <p:nvPr/>
        </p:nvPicPr>
        <p:blipFill rotWithShape="1">
          <a:blip r:embed="rId4"/>
          <a:srcRect t="12374" b="13523"/>
          <a:stretch/>
        </p:blipFill>
        <p:spPr>
          <a:xfrm>
            <a:off x="7590687" y="1674918"/>
            <a:ext cx="4202892" cy="2614082"/>
          </a:xfrm>
          <a:prstGeom prst="rect">
            <a:avLst/>
          </a:prstGeom>
        </p:spPr>
      </p:pic>
      <p:sp>
        <p:nvSpPr>
          <p:cNvPr id="13" name="Text Placeholder 1">
            <a:extLst>
              <a:ext uri="{FF2B5EF4-FFF2-40B4-BE49-F238E27FC236}">
                <a16:creationId xmlns:a16="http://schemas.microsoft.com/office/drawing/2014/main" id="{BC68AD8C-D196-E03E-246C-269F07BA3C38}"/>
              </a:ext>
            </a:extLst>
          </p:cNvPr>
          <p:cNvSpPr>
            <a:spLocks noGrp="1"/>
          </p:cNvSpPr>
          <p:nvPr>
            <p:ph type="body" sz="quarter" idx="13"/>
          </p:nvPr>
        </p:nvSpPr>
        <p:spPr>
          <a:xfrm>
            <a:off x="430213" y="6583363"/>
            <a:ext cx="4114800" cy="274637"/>
          </a:xfrm>
        </p:spPr>
        <p:txBody>
          <a:bodyPr>
            <a:noAutofit/>
          </a:bodyPr>
          <a:lstStyle/>
          <a:p>
            <a:r>
              <a:rPr lang="en-US" sz="1400" dirty="0"/>
              <a:t>Environmental Site Assessment</a:t>
            </a:r>
          </a:p>
        </p:txBody>
      </p:sp>
      <p:sp>
        <p:nvSpPr>
          <p:cNvPr id="2" name="TextBox 1">
            <a:extLst>
              <a:ext uri="{FF2B5EF4-FFF2-40B4-BE49-F238E27FC236}">
                <a16:creationId xmlns:a16="http://schemas.microsoft.com/office/drawing/2014/main" id="{E6B2CF4E-5C08-0F2E-2F41-0FEAB6705EE2}"/>
              </a:ext>
            </a:extLst>
          </p:cNvPr>
          <p:cNvSpPr txBox="1"/>
          <p:nvPr/>
        </p:nvSpPr>
        <p:spPr>
          <a:xfrm>
            <a:off x="7992187" y="4706028"/>
            <a:ext cx="3399891" cy="1292662"/>
          </a:xfrm>
          <a:prstGeom prst="rect">
            <a:avLst/>
          </a:prstGeom>
          <a:solidFill>
            <a:schemeClr val="bg1"/>
          </a:solidFill>
        </p:spPr>
        <p:txBody>
          <a:bodyPr wrap="square" rtlCol="0">
            <a:spAutoFit/>
          </a:bodyPr>
          <a:lstStyle/>
          <a:p>
            <a:pPr algn="ctr"/>
            <a:r>
              <a:rPr lang="en-US" sz="1600" b="1" i="1" dirty="0">
                <a:solidFill>
                  <a:schemeClr val="bg2">
                    <a:lumMod val="50000"/>
                  </a:schemeClr>
                </a:solidFill>
                <a:latin typeface="Arial Narrow" panose="020B0604020202020204" pitchFamily="34" charset="0"/>
                <a:cs typeface="Arial Narrow" panose="020B0604020202020204" pitchFamily="34" charset="0"/>
              </a:rPr>
              <a:t>Median arsenic concentrations in micrograms per liter. Each symbol represents a study network of 20 to 30 wells, mostly domestic supply wells</a:t>
            </a:r>
            <a:r>
              <a:rPr lang="en-US" sz="1600" dirty="0">
                <a:solidFill>
                  <a:schemeClr val="bg2">
                    <a:lumMod val="50000"/>
                  </a:schemeClr>
                </a:solidFill>
                <a:latin typeface="Arial Narrow" panose="020B0604020202020204" pitchFamily="34" charset="0"/>
                <a:cs typeface="Arial Narrow" panose="020B0604020202020204" pitchFamily="34" charset="0"/>
              </a:rPr>
              <a:t> </a:t>
            </a:r>
          </a:p>
          <a:p>
            <a:pPr algn="ctr"/>
            <a:r>
              <a:rPr lang="en-US" sz="1400" dirty="0">
                <a:solidFill>
                  <a:schemeClr val="bg2">
                    <a:lumMod val="50000"/>
                  </a:schemeClr>
                </a:solidFill>
                <a:latin typeface="Arial Narrow" panose="020B0604020202020204" pitchFamily="34" charset="0"/>
                <a:cs typeface="Arial Narrow" panose="020B0604020202020204" pitchFamily="34" charset="0"/>
              </a:rPr>
              <a:t>(DeSimone 2010)</a:t>
            </a:r>
          </a:p>
        </p:txBody>
      </p:sp>
      <p:pic>
        <p:nvPicPr>
          <p:cNvPr id="1026" name="Picture 2" descr="U.S. map showing arsenic concentrations in groundwater wells">
            <a:extLst>
              <a:ext uri="{FF2B5EF4-FFF2-40B4-BE49-F238E27FC236}">
                <a16:creationId xmlns:a16="http://schemas.microsoft.com/office/drawing/2014/main" id="{A15D6656-6D43-0F0E-F535-0536D1B16E8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211" t="96710" r="21255" b="-43"/>
          <a:stretch/>
        </p:blipFill>
        <p:spPr bwMode="auto">
          <a:xfrm>
            <a:off x="8020607" y="4351469"/>
            <a:ext cx="3538601" cy="22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32208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466FA7-A575-35B5-37B8-B01D7485EA13}"/>
              </a:ext>
            </a:extLst>
          </p:cNvPr>
          <p:cNvSpPr>
            <a:spLocks noGrp="1"/>
          </p:cNvSpPr>
          <p:nvPr>
            <p:ph type="body" sz="quarter" idx="13"/>
          </p:nvPr>
        </p:nvSpPr>
        <p:spPr/>
        <p:txBody>
          <a:bodyPr>
            <a:noAutofit/>
          </a:bodyPr>
          <a:lstStyle/>
          <a:p>
            <a:r>
              <a:rPr lang="en-US" sz="1400" dirty="0"/>
              <a:t>Environmental Site Assessment</a:t>
            </a:r>
          </a:p>
        </p:txBody>
      </p:sp>
      <p:sp>
        <p:nvSpPr>
          <p:cNvPr id="3" name="Title 2">
            <a:extLst>
              <a:ext uri="{FF2B5EF4-FFF2-40B4-BE49-F238E27FC236}">
                <a16:creationId xmlns:a16="http://schemas.microsoft.com/office/drawing/2014/main" id="{2E4F7C83-D247-A39D-04A8-8B5B75F48B53}"/>
              </a:ext>
            </a:extLst>
          </p:cNvPr>
          <p:cNvSpPr>
            <a:spLocks noGrp="1"/>
          </p:cNvSpPr>
          <p:nvPr>
            <p:ph type="title"/>
          </p:nvPr>
        </p:nvSpPr>
        <p:spPr/>
        <p:txBody>
          <a:bodyPr/>
          <a:lstStyle/>
          <a:p>
            <a:r>
              <a:rPr lang="en-US" dirty="0"/>
              <a:t>Background Best Practices</a:t>
            </a:r>
          </a:p>
        </p:txBody>
      </p:sp>
      <p:sp>
        <p:nvSpPr>
          <p:cNvPr id="15" name="Content Placeholder 14">
            <a:extLst>
              <a:ext uri="{FF2B5EF4-FFF2-40B4-BE49-F238E27FC236}">
                <a16:creationId xmlns:a16="http://schemas.microsoft.com/office/drawing/2014/main" id="{F9F18243-368F-DDD0-1CFD-7A53601B6BB4}"/>
              </a:ext>
            </a:extLst>
          </p:cNvPr>
          <p:cNvSpPr>
            <a:spLocks noGrp="1"/>
          </p:cNvSpPr>
          <p:nvPr>
            <p:ph idx="1"/>
          </p:nvPr>
        </p:nvSpPr>
        <p:spPr>
          <a:xfrm>
            <a:off x="838200" y="1623722"/>
            <a:ext cx="5887720" cy="3412536"/>
          </a:xfrm>
        </p:spPr>
        <p:txBody>
          <a:bodyPr>
            <a:normAutofit fontScale="77500" lnSpcReduction="20000"/>
          </a:bodyPr>
          <a:lstStyle/>
          <a:p>
            <a:pPr marL="457200" indent="-457200">
              <a:lnSpc>
                <a:spcPct val="110000"/>
              </a:lnSpc>
              <a:buFont typeface="Arial" panose="020B0604020202020204" pitchFamily="34" charset="0"/>
              <a:buChar char="•"/>
            </a:pPr>
            <a:r>
              <a:rPr lang="en-US" dirty="0"/>
              <a:t>Select reference site, develop sampling plan, and determine statistical approach for comparison of background to site data</a:t>
            </a:r>
          </a:p>
          <a:p>
            <a:pPr marL="457200" indent="-457200">
              <a:lnSpc>
                <a:spcPct val="110000"/>
              </a:lnSpc>
              <a:buFont typeface="Arial" panose="020B0604020202020204" pitchFamily="34" charset="0"/>
              <a:buChar char="•"/>
            </a:pPr>
            <a:r>
              <a:rPr lang="en-US" dirty="0"/>
              <a:t>Gather background as early as possible</a:t>
            </a:r>
          </a:p>
          <a:p>
            <a:pPr marL="457200" indent="-457200">
              <a:lnSpc>
                <a:spcPct val="110000"/>
              </a:lnSpc>
              <a:buFont typeface="Arial" panose="020B0604020202020204" pitchFamily="34" charset="0"/>
              <a:buChar char="•"/>
            </a:pPr>
            <a:r>
              <a:rPr lang="en-US" dirty="0"/>
              <a:t>Be sure CSM and risk assessment identify all COPCs</a:t>
            </a:r>
          </a:p>
          <a:p>
            <a:pPr marL="457200" indent="-457200">
              <a:lnSpc>
                <a:spcPct val="110000"/>
              </a:lnSpc>
              <a:buFont typeface="Arial" panose="020B0604020202020204" pitchFamily="34" charset="0"/>
              <a:buChar char="•"/>
            </a:pPr>
            <a:r>
              <a:rPr lang="en-US" dirty="0"/>
              <a:t>Eliminate all natural and anthropogenic COPCs below background even if they exceed screening levels</a:t>
            </a:r>
          </a:p>
        </p:txBody>
      </p:sp>
      <p:sp>
        <p:nvSpPr>
          <p:cNvPr id="5" name="Slide Number Placeholder 4">
            <a:extLst>
              <a:ext uri="{FF2B5EF4-FFF2-40B4-BE49-F238E27FC236}">
                <a16:creationId xmlns:a16="http://schemas.microsoft.com/office/drawing/2014/main" id="{F0BD3FB5-9957-7075-7CE4-5A6F53CA4030}"/>
              </a:ext>
            </a:extLst>
          </p:cNvPr>
          <p:cNvSpPr>
            <a:spLocks noGrp="1"/>
          </p:cNvSpPr>
          <p:nvPr>
            <p:ph type="sldNum" sz="quarter" idx="12"/>
          </p:nvPr>
        </p:nvSpPr>
        <p:spPr/>
        <p:txBody>
          <a:bodyPr/>
          <a:lstStyle/>
          <a:p>
            <a:fld id="{E130FD56-1AA9-EE4C-9ADF-6D63C47D8FD2}" type="slidenum">
              <a:rPr lang="en-US" smtClean="0"/>
              <a:t>55</a:t>
            </a:fld>
            <a:endParaRPr lang="en-US"/>
          </a:p>
        </p:txBody>
      </p:sp>
      <p:grpSp>
        <p:nvGrpSpPr>
          <p:cNvPr id="4" name="Group 3">
            <a:extLst>
              <a:ext uri="{FF2B5EF4-FFF2-40B4-BE49-F238E27FC236}">
                <a16:creationId xmlns:a16="http://schemas.microsoft.com/office/drawing/2014/main" id="{A5C05FD2-319F-A6EA-C7F2-C09A24D7BFF5}"/>
              </a:ext>
            </a:extLst>
          </p:cNvPr>
          <p:cNvGrpSpPr/>
          <p:nvPr/>
        </p:nvGrpSpPr>
        <p:grpSpPr>
          <a:xfrm>
            <a:off x="1377429" y="5115328"/>
            <a:ext cx="9437143" cy="997655"/>
            <a:chOff x="1621826" y="5115328"/>
            <a:chExt cx="9437143" cy="997655"/>
          </a:xfrm>
        </p:grpSpPr>
        <p:grpSp>
          <p:nvGrpSpPr>
            <p:cNvPr id="21" name="Group 20">
              <a:extLst>
                <a:ext uri="{FF2B5EF4-FFF2-40B4-BE49-F238E27FC236}">
                  <a16:creationId xmlns:a16="http://schemas.microsoft.com/office/drawing/2014/main" id="{E03C36BE-E710-E853-FEF0-074D033444EE}"/>
                </a:ext>
              </a:extLst>
            </p:cNvPr>
            <p:cNvGrpSpPr/>
            <p:nvPr/>
          </p:nvGrpSpPr>
          <p:grpSpPr>
            <a:xfrm>
              <a:off x="1621826" y="5115328"/>
              <a:ext cx="9352336" cy="985279"/>
              <a:chOff x="1212761" y="5177427"/>
              <a:chExt cx="9122722" cy="1007434"/>
            </a:xfrm>
          </p:grpSpPr>
          <p:sp>
            <p:nvSpPr>
              <p:cNvPr id="22" name="Rectangle 21">
                <a:extLst>
                  <a:ext uri="{FF2B5EF4-FFF2-40B4-BE49-F238E27FC236}">
                    <a16:creationId xmlns:a16="http://schemas.microsoft.com/office/drawing/2014/main" id="{17CA0735-D1C0-3C96-5452-2E37B2BBDCBF}"/>
                  </a:ext>
                </a:extLst>
              </p:cNvPr>
              <p:cNvSpPr/>
              <p:nvPr/>
            </p:nvSpPr>
            <p:spPr>
              <a:xfrm>
                <a:off x="1330695" y="5335178"/>
                <a:ext cx="9004788" cy="849683"/>
              </a:xfrm>
              <a:prstGeom prst="rect">
                <a:avLst/>
              </a:prstGeom>
              <a:noFill/>
              <a:ln w="22225" cap="rnd">
                <a:solidFill>
                  <a:srgbClr val="007BDA"/>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Shape&#10;&#10;Description automatically generated">
                <a:extLst>
                  <a:ext uri="{FF2B5EF4-FFF2-40B4-BE49-F238E27FC236}">
                    <a16:creationId xmlns:a16="http://schemas.microsoft.com/office/drawing/2014/main" id="{FBA94E9F-DE54-D0CD-9F23-100D048929E2}"/>
                  </a:ext>
                </a:extLst>
              </p:cNvPr>
              <p:cNvPicPr>
                <a:picLocks noChangeAspect="1"/>
              </p:cNvPicPr>
              <p:nvPr/>
            </p:nvPicPr>
            <p:blipFill>
              <a:blip r:embed="rId3"/>
              <a:stretch>
                <a:fillRect/>
              </a:stretch>
            </p:blipFill>
            <p:spPr>
              <a:xfrm>
                <a:off x="1212761" y="5177427"/>
                <a:ext cx="1244600" cy="876300"/>
              </a:xfrm>
              <a:prstGeom prst="rect">
                <a:avLst/>
              </a:prstGeom>
            </p:spPr>
          </p:pic>
          <p:sp>
            <p:nvSpPr>
              <p:cNvPr id="24" name="TextBox 23">
                <a:extLst>
                  <a:ext uri="{FF2B5EF4-FFF2-40B4-BE49-F238E27FC236}">
                    <a16:creationId xmlns:a16="http://schemas.microsoft.com/office/drawing/2014/main" id="{54B14777-561F-24FA-299C-C71918C1779A}"/>
                  </a:ext>
                </a:extLst>
              </p:cNvPr>
              <p:cNvSpPr txBox="1"/>
              <p:nvPr/>
            </p:nvSpPr>
            <p:spPr>
              <a:xfrm>
                <a:off x="1324256" y="5208874"/>
                <a:ext cx="1133105" cy="646331"/>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KEY POINT</a:t>
                </a:r>
              </a:p>
            </p:txBody>
          </p:sp>
        </p:grpSp>
        <p:sp>
          <p:nvSpPr>
            <p:cNvPr id="25" name="TextBox 24">
              <a:extLst>
                <a:ext uri="{FF2B5EF4-FFF2-40B4-BE49-F238E27FC236}">
                  <a16:creationId xmlns:a16="http://schemas.microsoft.com/office/drawing/2014/main" id="{2C20B35E-4CD5-15BE-CBF9-14B0329D35CD}"/>
                </a:ext>
              </a:extLst>
            </p:cNvPr>
            <p:cNvSpPr txBox="1"/>
            <p:nvPr/>
          </p:nvSpPr>
          <p:spPr>
            <a:xfrm>
              <a:off x="2860027" y="5281986"/>
              <a:ext cx="8198942" cy="830997"/>
            </a:xfrm>
            <a:prstGeom prst="rect">
              <a:avLst/>
            </a:prstGeom>
            <a:noFill/>
          </p:spPr>
          <p:txBody>
            <a:bodyPr wrap="square" rtlCol="0">
              <a:spAutoFit/>
            </a:bodyPr>
            <a:lstStyle/>
            <a:p>
              <a:r>
                <a:rPr lang="en-US" sz="2400" b="1" dirty="0">
                  <a:solidFill>
                    <a:srgbClr val="007BDA"/>
                  </a:solidFill>
                  <a:latin typeface="Arial" panose="020B0604020202020204" pitchFamily="34" charset="0"/>
                  <a:cs typeface="Arial" panose="020B0604020202020204" pitchFamily="34" charset="0"/>
                </a:rPr>
                <a:t>Remedial action levels should not be set below site-specific background and may exceed screening levels. </a:t>
              </a:r>
            </a:p>
          </p:txBody>
        </p:sp>
      </p:grpSp>
      <p:sp>
        <p:nvSpPr>
          <p:cNvPr id="26" name="TextBox 25">
            <a:extLst>
              <a:ext uri="{FF2B5EF4-FFF2-40B4-BE49-F238E27FC236}">
                <a16:creationId xmlns:a16="http://schemas.microsoft.com/office/drawing/2014/main" id="{42DEB877-C57D-A307-0C69-049BF3A93222}"/>
              </a:ext>
            </a:extLst>
          </p:cNvPr>
          <p:cNvSpPr txBox="1"/>
          <p:nvPr/>
        </p:nvSpPr>
        <p:spPr>
          <a:xfrm>
            <a:off x="7834574" y="4293994"/>
            <a:ext cx="2926227" cy="830997"/>
          </a:xfrm>
          <a:prstGeom prst="rect">
            <a:avLst/>
          </a:prstGeom>
          <a:noFill/>
        </p:spPr>
        <p:txBody>
          <a:bodyPr wrap="square" rtlCol="0">
            <a:spAutoFit/>
          </a:bodyPr>
          <a:lstStyle/>
          <a:p>
            <a:pPr algn="ctr"/>
            <a:r>
              <a:rPr lang="en-US" sz="1600" b="1" i="1" dirty="0">
                <a:solidFill>
                  <a:schemeClr val="tx1">
                    <a:lumMod val="65000"/>
                    <a:lumOff val="35000"/>
                  </a:schemeClr>
                </a:solidFill>
                <a:latin typeface="Arial Narrow" panose="020B0604020202020204" pitchFamily="34" charset="0"/>
                <a:cs typeface="Arial Narrow" panose="020B0604020202020204" pitchFamily="34" charset="0"/>
              </a:rPr>
              <a:t>Data plot to compare arsenic background and site data sets </a:t>
            </a:r>
          </a:p>
          <a:p>
            <a:pPr algn="ctr"/>
            <a:r>
              <a:rPr lang="en-US" sz="1400" dirty="0">
                <a:solidFill>
                  <a:schemeClr val="bg2">
                    <a:lumMod val="50000"/>
                  </a:schemeClr>
                </a:solidFill>
                <a:latin typeface="Arial Narrow" panose="020B0604020202020204" pitchFamily="34" charset="0"/>
                <a:cs typeface="Arial Narrow" panose="020B0604020202020204" pitchFamily="34" charset="0"/>
              </a:rPr>
              <a:t>(NAVFAC 2022)</a:t>
            </a:r>
          </a:p>
        </p:txBody>
      </p:sp>
      <mc:AlternateContent xmlns:mc="http://schemas.openxmlformats.org/markup-compatibility/2006" xmlns:cx1="http://schemas.microsoft.com/office/drawing/2015/9/8/chartex">
        <mc:Choice Requires="cx1">
          <p:graphicFrame>
            <p:nvGraphicFramePr>
              <p:cNvPr id="18" name="Chart 17">
                <a:extLst>
                  <a:ext uri="{FF2B5EF4-FFF2-40B4-BE49-F238E27FC236}">
                    <a16:creationId xmlns:a16="http://schemas.microsoft.com/office/drawing/2014/main" id="{622D1A52-0404-96D4-48EC-F11323B73157}"/>
                  </a:ext>
                </a:extLst>
              </p:cNvPr>
              <p:cNvGraphicFramePr/>
              <p:nvPr>
                <p:extLst>
                  <p:ext uri="{D42A27DB-BD31-4B8C-83A1-F6EECF244321}">
                    <p14:modId xmlns:p14="http://schemas.microsoft.com/office/powerpoint/2010/main" val="362588513"/>
                  </p:ext>
                </p:extLst>
              </p:nvPr>
            </p:nvGraphicFramePr>
            <p:xfrm>
              <a:off x="7434397" y="1514218"/>
              <a:ext cx="3726581" cy="2743200"/>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18" name="Chart 17">
                <a:extLst>
                  <a:ext uri="{FF2B5EF4-FFF2-40B4-BE49-F238E27FC236}">
                    <a16:creationId xmlns:a16="http://schemas.microsoft.com/office/drawing/2014/main" id="{622D1A52-0404-96D4-48EC-F11323B73157}"/>
                  </a:ext>
                </a:extLst>
              </p:cNvPr>
              <p:cNvPicPr>
                <a:picLocks noGrp="1" noRot="1" noChangeAspect="1" noMove="1" noResize="1" noEditPoints="1" noAdjustHandles="1" noChangeArrowheads="1" noChangeShapeType="1"/>
              </p:cNvPicPr>
              <p:nvPr/>
            </p:nvPicPr>
            <p:blipFill>
              <a:blip r:embed="rId5"/>
              <a:stretch>
                <a:fillRect/>
              </a:stretch>
            </p:blipFill>
            <p:spPr>
              <a:xfrm>
                <a:off x="7434397" y="1514218"/>
                <a:ext cx="3726581" cy="2743200"/>
              </a:xfrm>
              <a:prstGeom prst="rect">
                <a:avLst/>
              </a:prstGeom>
            </p:spPr>
          </p:pic>
        </mc:Fallback>
      </mc:AlternateContent>
    </p:spTree>
    <p:extLst>
      <p:ext uri="{BB962C8B-B14F-4D97-AF65-F5344CB8AC3E}">
        <p14:creationId xmlns:p14="http://schemas.microsoft.com/office/powerpoint/2010/main" val="9850801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157A60-C789-BA3D-FEF1-40CB207982E5}"/>
              </a:ext>
            </a:extLst>
          </p:cNvPr>
          <p:cNvSpPr>
            <a:spLocks noGrp="1"/>
          </p:cNvSpPr>
          <p:nvPr>
            <p:ph type="body" sz="quarter" idx="13"/>
          </p:nvPr>
        </p:nvSpPr>
        <p:spPr/>
        <p:txBody>
          <a:bodyPr>
            <a:noAutofit/>
          </a:bodyPr>
          <a:lstStyle/>
          <a:p>
            <a:r>
              <a:rPr lang="en-US" sz="1400" dirty="0"/>
              <a:t>Environmental Site Assessment</a:t>
            </a:r>
          </a:p>
        </p:txBody>
      </p:sp>
      <p:sp>
        <p:nvSpPr>
          <p:cNvPr id="3" name="Title 2">
            <a:extLst>
              <a:ext uri="{FF2B5EF4-FFF2-40B4-BE49-F238E27FC236}">
                <a16:creationId xmlns:a16="http://schemas.microsoft.com/office/drawing/2014/main" id="{953CE643-29CE-E1F8-4106-26940ADDD06E}"/>
              </a:ext>
            </a:extLst>
          </p:cNvPr>
          <p:cNvSpPr>
            <a:spLocks noGrp="1"/>
          </p:cNvSpPr>
          <p:nvPr>
            <p:ph type="title"/>
          </p:nvPr>
        </p:nvSpPr>
        <p:spPr/>
        <p:txBody>
          <a:bodyPr/>
          <a:lstStyle/>
          <a:p>
            <a:r>
              <a:rPr lang="en-US" dirty="0"/>
              <a:t>Building Your Sampling Plan</a:t>
            </a:r>
          </a:p>
        </p:txBody>
      </p:sp>
      <p:sp>
        <p:nvSpPr>
          <p:cNvPr id="4" name="Content Placeholder 3">
            <a:extLst>
              <a:ext uri="{FF2B5EF4-FFF2-40B4-BE49-F238E27FC236}">
                <a16:creationId xmlns:a16="http://schemas.microsoft.com/office/drawing/2014/main" id="{B91B71D3-3C23-1A2B-C182-27DA9D9DF1D5}"/>
              </a:ext>
            </a:extLst>
          </p:cNvPr>
          <p:cNvSpPr>
            <a:spLocks noGrp="1"/>
          </p:cNvSpPr>
          <p:nvPr>
            <p:ph idx="1"/>
          </p:nvPr>
        </p:nvSpPr>
        <p:spPr>
          <a:xfrm>
            <a:off x="429767" y="1623722"/>
            <a:ext cx="5244149" cy="4351338"/>
          </a:xfrm>
        </p:spPr>
        <p:txBody>
          <a:bodyPr/>
          <a:lstStyle/>
          <a:p>
            <a:r>
              <a:rPr lang="en-US" dirty="0"/>
              <a:t>Consider data types needed</a:t>
            </a:r>
          </a:p>
          <a:p>
            <a:pPr lvl="1">
              <a:spcBef>
                <a:spcPts val="1000"/>
              </a:spcBef>
            </a:pPr>
            <a:r>
              <a:rPr lang="en-US" dirty="0"/>
              <a:t>Soil, groundwater, surface water</a:t>
            </a:r>
          </a:p>
          <a:p>
            <a:pPr lvl="1">
              <a:spcBef>
                <a:spcPts val="1000"/>
              </a:spcBef>
            </a:pPr>
            <a:r>
              <a:rPr lang="en-US" dirty="0"/>
              <a:t>Potential interactions</a:t>
            </a:r>
          </a:p>
          <a:p>
            <a:r>
              <a:rPr lang="en-US" dirty="0"/>
              <a:t>Select locations based</a:t>
            </a:r>
            <a:br>
              <a:rPr lang="en-US" dirty="0"/>
            </a:br>
            <a:r>
              <a:rPr lang="en-US" dirty="0"/>
              <a:t>on CSM and expected</a:t>
            </a:r>
            <a:br>
              <a:rPr lang="en-US" dirty="0"/>
            </a:br>
            <a:r>
              <a:rPr lang="en-US" dirty="0"/>
              <a:t>transport mechanisms</a:t>
            </a:r>
          </a:p>
          <a:p>
            <a:r>
              <a:rPr lang="en-US" dirty="0"/>
              <a:t>Ensure you go sufficiently</a:t>
            </a:r>
            <a:br>
              <a:rPr lang="en-US" dirty="0"/>
            </a:br>
            <a:r>
              <a:rPr lang="en-US" dirty="0"/>
              <a:t>far downgradient</a:t>
            </a:r>
          </a:p>
        </p:txBody>
      </p:sp>
      <p:sp>
        <p:nvSpPr>
          <p:cNvPr id="5" name="Slide Number Placeholder 4">
            <a:extLst>
              <a:ext uri="{FF2B5EF4-FFF2-40B4-BE49-F238E27FC236}">
                <a16:creationId xmlns:a16="http://schemas.microsoft.com/office/drawing/2014/main" id="{1567C49E-1968-145A-F5DB-F9DFC808E323}"/>
              </a:ext>
            </a:extLst>
          </p:cNvPr>
          <p:cNvSpPr>
            <a:spLocks noGrp="1"/>
          </p:cNvSpPr>
          <p:nvPr>
            <p:ph type="sldNum" sz="quarter" idx="12"/>
          </p:nvPr>
        </p:nvSpPr>
        <p:spPr/>
        <p:txBody>
          <a:bodyPr/>
          <a:lstStyle/>
          <a:p>
            <a:fld id="{E130FD56-1AA9-EE4C-9ADF-6D63C47D8FD2}" type="slidenum">
              <a:rPr lang="en-US" smtClean="0"/>
              <a:pPr/>
              <a:t>56</a:t>
            </a:fld>
            <a:endParaRPr lang="en-US"/>
          </a:p>
        </p:txBody>
      </p:sp>
      <p:grpSp>
        <p:nvGrpSpPr>
          <p:cNvPr id="62" name="Group 61">
            <a:extLst>
              <a:ext uri="{FF2B5EF4-FFF2-40B4-BE49-F238E27FC236}">
                <a16:creationId xmlns:a16="http://schemas.microsoft.com/office/drawing/2014/main" id="{E20DB984-FED4-2049-7DA0-B7ECE12BAC25}"/>
              </a:ext>
            </a:extLst>
          </p:cNvPr>
          <p:cNvGrpSpPr/>
          <p:nvPr/>
        </p:nvGrpSpPr>
        <p:grpSpPr>
          <a:xfrm>
            <a:off x="6093982" y="1392367"/>
            <a:ext cx="5435812" cy="4582693"/>
            <a:chOff x="5819558" y="1392367"/>
            <a:chExt cx="5710236" cy="4814048"/>
          </a:xfrm>
        </p:grpSpPr>
        <p:grpSp>
          <p:nvGrpSpPr>
            <p:cNvPr id="7" name="Group 6">
              <a:extLst>
                <a:ext uri="{FF2B5EF4-FFF2-40B4-BE49-F238E27FC236}">
                  <a16:creationId xmlns:a16="http://schemas.microsoft.com/office/drawing/2014/main" id="{2CFC0E6D-148E-BE6B-6803-EC141EF8B25C}"/>
                </a:ext>
              </a:extLst>
            </p:cNvPr>
            <p:cNvGrpSpPr/>
            <p:nvPr/>
          </p:nvGrpSpPr>
          <p:grpSpPr>
            <a:xfrm>
              <a:off x="5819558" y="1392367"/>
              <a:ext cx="5710236" cy="4814048"/>
              <a:chOff x="2820224" y="1155787"/>
              <a:chExt cx="4282677" cy="3610536"/>
            </a:xfrm>
          </p:grpSpPr>
          <p:grpSp>
            <p:nvGrpSpPr>
              <p:cNvPr id="8" name="Group 7">
                <a:extLst>
                  <a:ext uri="{FF2B5EF4-FFF2-40B4-BE49-F238E27FC236}">
                    <a16:creationId xmlns:a16="http://schemas.microsoft.com/office/drawing/2014/main" id="{F964F9F9-C609-7FF2-EDFA-4A5EC7FB937C}"/>
                  </a:ext>
                </a:extLst>
              </p:cNvPr>
              <p:cNvGrpSpPr/>
              <p:nvPr/>
            </p:nvGrpSpPr>
            <p:grpSpPr>
              <a:xfrm>
                <a:off x="2820224" y="1155787"/>
                <a:ext cx="4282677" cy="3610536"/>
                <a:chOff x="4129330" y="1037538"/>
                <a:chExt cx="4282677" cy="3610536"/>
              </a:xfrm>
            </p:grpSpPr>
            <p:grpSp>
              <p:nvGrpSpPr>
                <p:cNvPr id="10" name="Group 9">
                  <a:extLst>
                    <a:ext uri="{FF2B5EF4-FFF2-40B4-BE49-F238E27FC236}">
                      <a16:creationId xmlns:a16="http://schemas.microsoft.com/office/drawing/2014/main" id="{7D498192-D00C-8999-6250-142A8E818BF1}"/>
                    </a:ext>
                  </a:extLst>
                </p:cNvPr>
                <p:cNvGrpSpPr/>
                <p:nvPr/>
              </p:nvGrpSpPr>
              <p:grpSpPr>
                <a:xfrm>
                  <a:off x="4129330" y="1037538"/>
                  <a:ext cx="4282677" cy="3610536"/>
                  <a:chOff x="4168800" y="976348"/>
                  <a:chExt cx="4282677" cy="3610536"/>
                </a:xfrm>
              </p:grpSpPr>
              <p:sp>
                <p:nvSpPr>
                  <p:cNvPr id="12" name="Rectangle: Rounded Corners 11">
                    <a:extLst>
                      <a:ext uri="{FF2B5EF4-FFF2-40B4-BE49-F238E27FC236}">
                        <a16:creationId xmlns:a16="http://schemas.microsoft.com/office/drawing/2014/main" id="{18DB36A3-473F-EE6D-7A34-0E09A2090A09}"/>
                      </a:ext>
                    </a:extLst>
                  </p:cNvPr>
                  <p:cNvSpPr/>
                  <p:nvPr/>
                </p:nvSpPr>
                <p:spPr>
                  <a:xfrm>
                    <a:off x="4168800" y="976348"/>
                    <a:ext cx="4282677" cy="361053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cxnSp>
                <p:nvCxnSpPr>
                  <p:cNvPr id="13" name="Straight Arrow Connector 12">
                    <a:extLst>
                      <a:ext uri="{FF2B5EF4-FFF2-40B4-BE49-F238E27FC236}">
                        <a16:creationId xmlns:a16="http://schemas.microsoft.com/office/drawing/2014/main" id="{D27118BB-3468-EC7A-5C88-4A4456E2316C}"/>
                      </a:ext>
                    </a:extLst>
                  </p:cNvPr>
                  <p:cNvCxnSpPr>
                    <a:cxnSpLocks/>
                  </p:cNvCxnSpPr>
                  <p:nvPr/>
                </p:nvCxnSpPr>
                <p:spPr>
                  <a:xfrm flipH="1">
                    <a:off x="5049370" y="3349442"/>
                    <a:ext cx="2852222" cy="778837"/>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8F40714-596A-CBD3-F461-D8ECF6BB7629}"/>
                      </a:ext>
                    </a:extLst>
                  </p:cNvPr>
                  <p:cNvSpPr txBox="1"/>
                  <p:nvPr/>
                </p:nvSpPr>
                <p:spPr>
                  <a:xfrm rot="20647216">
                    <a:off x="5774134" y="3812617"/>
                    <a:ext cx="1394854" cy="253916"/>
                  </a:xfrm>
                  <a:prstGeom prst="rect">
                    <a:avLst/>
                  </a:prstGeom>
                  <a:noFill/>
                </p:spPr>
                <p:txBody>
                  <a:bodyPr wrap="none" rtlCol="0">
                    <a:spAutoFit/>
                  </a:bodyPr>
                  <a:lstStyle/>
                  <a:p>
                    <a:r>
                      <a:rPr lang="en-US" sz="1600" dirty="0">
                        <a:solidFill>
                          <a:schemeClr val="tx2">
                            <a:lumMod val="60000"/>
                            <a:lumOff val="40000"/>
                          </a:schemeClr>
                        </a:solidFill>
                        <a:latin typeface="Arial" panose="020B0604020202020204" pitchFamily="34" charset="0"/>
                        <a:cs typeface="Arial" panose="020B0604020202020204" pitchFamily="34" charset="0"/>
                      </a:rPr>
                      <a:t>Groundwater Flow</a:t>
                    </a:r>
                  </a:p>
                </p:txBody>
              </p:sp>
              <p:sp>
                <p:nvSpPr>
                  <p:cNvPr id="15" name="Oval 14">
                    <a:extLst>
                      <a:ext uri="{FF2B5EF4-FFF2-40B4-BE49-F238E27FC236}">
                        <a16:creationId xmlns:a16="http://schemas.microsoft.com/office/drawing/2014/main" id="{A5723365-7067-2713-FAAF-6FB03E165B3A}"/>
                      </a:ext>
                    </a:extLst>
                  </p:cNvPr>
                  <p:cNvSpPr/>
                  <p:nvPr/>
                </p:nvSpPr>
                <p:spPr>
                  <a:xfrm>
                    <a:off x="4766980" y="1780799"/>
                    <a:ext cx="154642" cy="157734"/>
                  </a:xfrm>
                  <a:prstGeom prst="ellipse">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5562605F-A526-230B-7808-9BD9241D23B2}"/>
                      </a:ext>
                    </a:extLst>
                  </p:cNvPr>
                  <p:cNvSpPr/>
                  <p:nvPr/>
                </p:nvSpPr>
                <p:spPr>
                  <a:xfrm>
                    <a:off x="4766980" y="2795361"/>
                    <a:ext cx="154642" cy="157734"/>
                  </a:xfrm>
                  <a:prstGeom prst="ellipse">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7C2F818E-9865-CA29-9CAB-718F0DA9E75B}"/>
                      </a:ext>
                    </a:extLst>
                  </p:cNvPr>
                  <p:cNvSpPr/>
                  <p:nvPr/>
                </p:nvSpPr>
                <p:spPr>
                  <a:xfrm>
                    <a:off x="4767736" y="4093623"/>
                    <a:ext cx="154642" cy="157734"/>
                  </a:xfrm>
                  <a:prstGeom prst="ellipse">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B459D917-E8F1-9E75-FB1F-E9139D31DFB6}"/>
                      </a:ext>
                    </a:extLst>
                  </p:cNvPr>
                  <p:cNvCxnSpPr>
                    <a:cxnSpLocks/>
                    <a:stCxn id="16" idx="6"/>
                  </p:cNvCxnSpPr>
                  <p:nvPr/>
                </p:nvCxnSpPr>
                <p:spPr>
                  <a:xfrm flipV="1">
                    <a:off x="4921622" y="2158325"/>
                    <a:ext cx="2540239" cy="715904"/>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800CC138-1112-1CA2-AA9C-5ECB8881E154}"/>
                      </a:ext>
                    </a:extLst>
                  </p:cNvPr>
                  <p:cNvSpPr/>
                  <p:nvPr/>
                </p:nvSpPr>
                <p:spPr>
                  <a:xfrm>
                    <a:off x="7077361" y="2174886"/>
                    <a:ext cx="154642" cy="157734"/>
                  </a:xfrm>
                  <a:prstGeom prst="ellipse">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369877A9-DE8D-AD5F-6AD5-8870F56057CC}"/>
                      </a:ext>
                    </a:extLst>
                  </p:cNvPr>
                  <p:cNvSpPr/>
                  <p:nvPr/>
                </p:nvSpPr>
                <p:spPr>
                  <a:xfrm>
                    <a:off x="6031215" y="2462109"/>
                    <a:ext cx="154642" cy="157734"/>
                  </a:xfrm>
                  <a:prstGeom prst="ellipse">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544B6B3D-8C4C-513F-2A6F-5F1E1007B118}"/>
                      </a:ext>
                    </a:extLst>
                  </p:cNvPr>
                  <p:cNvSpPr txBox="1"/>
                  <p:nvPr/>
                </p:nvSpPr>
                <p:spPr>
                  <a:xfrm>
                    <a:off x="5459682" y="2014233"/>
                    <a:ext cx="955616" cy="438581"/>
                  </a:xfrm>
                  <a:prstGeom prst="rect">
                    <a:avLst/>
                  </a:prstGeom>
                  <a:noFill/>
                </p:spPr>
                <p:txBody>
                  <a:bodyPr wrap="square" rtlCol="0">
                    <a:spAutoFit/>
                  </a:bodyPr>
                  <a:lstStyle/>
                  <a:p>
                    <a:pPr algn="ctr"/>
                    <a:r>
                      <a:rPr lang="en-US" sz="1600" dirty="0">
                        <a:solidFill>
                          <a:schemeClr val="tx1">
                            <a:lumMod val="65000"/>
                            <a:lumOff val="35000"/>
                          </a:schemeClr>
                        </a:solidFill>
                        <a:latin typeface="Arial" panose="020B0604020202020204" pitchFamily="34" charset="0"/>
                        <a:cs typeface="Arial" panose="020B0604020202020204" pitchFamily="34" charset="0"/>
                      </a:rPr>
                      <a:t>Vertical Delineation</a:t>
                    </a:r>
                  </a:p>
                </p:txBody>
              </p:sp>
              <p:sp>
                <p:nvSpPr>
                  <p:cNvPr id="22" name="TextBox 21">
                    <a:extLst>
                      <a:ext uri="{FF2B5EF4-FFF2-40B4-BE49-F238E27FC236}">
                        <a16:creationId xmlns:a16="http://schemas.microsoft.com/office/drawing/2014/main" id="{182864CD-766B-3C1D-05AC-4AA9AB8859A0}"/>
                      </a:ext>
                    </a:extLst>
                  </p:cNvPr>
                  <p:cNvSpPr txBox="1"/>
                  <p:nvPr/>
                </p:nvSpPr>
                <p:spPr>
                  <a:xfrm>
                    <a:off x="4675000" y="1198733"/>
                    <a:ext cx="1197527" cy="266734"/>
                  </a:xfrm>
                  <a:prstGeom prst="rect">
                    <a:avLst/>
                  </a:prstGeom>
                  <a:noFill/>
                </p:spPr>
                <p:txBody>
                  <a:bodyPr wrap="none" rtlCol="0">
                    <a:spAutoFit/>
                  </a:bodyPr>
                  <a:lstStyle/>
                  <a:p>
                    <a:r>
                      <a:rPr lang="en-US" sz="1600" b="1" dirty="0">
                        <a:solidFill>
                          <a:srgbClr val="0A98D5"/>
                        </a:solidFill>
                        <a:latin typeface="Arial" panose="020B0604020202020204" pitchFamily="34" charset="0"/>
                        <a:cs typeface="Arial" panose="020B0604020202020204" pitchFamily="34" charset="0"/>
                      </a:rPr>
                      <a:t>Groundwater</a:t>
                    </a:r>
                  </a:p>
                </p:txBody>
              </p:sp>
              <p:sp>
                <p:nvSpPr>
                  <p:cNvPr id="23" name="Oval 22">
                    <a:extLst>
                      <a:ext uri="{FF2B5EF4-FFF2-40B4-BE49-F238E27FC236}">
                        <a16:creationId xmlns:a16="http://schemas.microsoft.com/office/drawing/2014/main" id="{BD23FFFD-E630-F99D-7EE8-5CD4E219D49B}"/>
                      </a:ext>
                    </a:extLst>
                  </p:cNvPr>
                  <p:cNvSpPr/>
                  <p:nvPr/>
                </p:nvSpPr>
                <p:spPr>
                  <a:xfrm>
                    <a:off x="7384539" y="1363914"/>
                    <a:ext cx="154642" cy="157734"/>
                  </a:xfrm>
                  <a:prstGeom prst="ellipse">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F87A43C7-DA3F-CB18-7F41-58D193CDF33C}"/>
                      </a:ext>
                    </a:extLst>
                  </p:cNvPr>
                  <p:cNvSpPr/>
                  <p:nvPr/>
                </p:nvSpPr>
                <p:spPr>
                  <a:xfrm>
                    <a:off x="7384539" y="3698809"/>
                    <a:ext cx="154642" cy="157734"/>
                  </a:xfrm>
                  <a:prstGeom prst="ellipse">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cxnSp>
                <p:nvCxnSpPr>
                  <p:cNvPr id="25" name="Straight Connector 24">
                    <a:extLst>
                      <a:ext uri="{FF2B5EF4-FFF2-40B4-BE49-F238E27FC236}">
                        <a16:creationId xmlns:a16="http://schemas.microsoft.com/office/drawing/2014/main" id="{CB867507-1C50-68A4-988F-B005C1CF045A}"/>
                      </a:ext>
                    </a:extLst>
                  </p:cNvPr>
                  <p:cNvCxnSpPr>
                    <a:cxnSpLocks/>
                    <a:stCxn id="23" idx="4"/>
                    <a:endCxn id="24" idx="0"/>
                  </p:cNvCxnSpPr>
                  <p:nvPr/>
                </p:nvCxnSpPr>
                <p:spPr>
                  <a:xfrm>
                    <a:off x="7461860" y="1521648"/>
                    <a:ext cx="0" cy="2177161"/>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55E0577-1CB3-6197-5329-D5216CCCD355}"/>
                      </a:ext>
                    </a:extLst>
                  </p:cNvPr>
                  <p:cNvSpPr txBox="1"/>
                  <p:nvPr/>
                </p:nvSpPr>
                <p:spPr>
                  <a:xfrm>
                    <a:off x="7444158" y="2171610"/>
                    <a:ext cx="707756" cy="438581"/>
                  </a:xfrm>
                  <a:prstGeom prst="rect">
                    <a:avLst/>
                  </a:prstGeom>
                  <a:noFill/>
                </p:spPr>
                <p:txBody>
                  <a:bodyPr wrap="square" rtlCol="0">
                    <a:spAutoFit/>
                  </a:bodyPr>
                  <a:lstStyle/>
                  <a:p>
                    <a:pPr algn="ctr"/>
                    <a:r>
                      <a:rPr lang="en-US" sz="1600" dirty="0">
                        <a:solidFill>
                          <a:schemeClr val="tx1">
                            <a:lumMod val="65000"/>
                            <a:lumOff val="35000"/>
                          </a:schemeClr>
                        </a:solidFill>
                        <a:latin typeface="Arial" panose="020B0604020202020204" pitchFamily="34" charset="0"/>
                        <a:cs typeface="Arial" panose="020B0604020202020204" pitchFamily="34" charset="0"/>
                      </a:rPr>
                      <a:t>Point Source</a:t>
                    </a:r>
                  </a:p>
                </p:txBody>
              </p:sp>
              <p:sp>
                <p:nvSpPr>
                  <p:cNvPr id="27" name="Flowchart: Summing Junction 26">
                    <a:extLst>
                      <a:ext uri="{FF2B5EF4-FFF2-40B4-BE49-F238E27FC236}">
                        <a16:creationId xmlns:a16="http://schemas.microsoft.com/office/drawing/2014/main" id="{0F2E820E-ADF9-05AB-C028-77AC6ED07423}"/>
                      </a:ext>
                    </a:extLst>
                  </p:cNvPr>
                  <p:cNvSpPr/>
                  <p:nvPr/>
                </p:nvSpPr>
                <p:spPr>
                  <a:xfrm>
                    <a:off x="7312495" y="2013830"/>
                    <a:ext cx="285101" cy="273698"/>
                  </a:xfrm>
                  <a:prstGeom prst="flowChartSummingJuncti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F62D1723-221D-9090-37BD-7331C111CCC3}"/>
                      </a:ext>
                    </a:extLst>
                  </p:cNvPr>
                  <p:cNvSpPr txBox="1"/>
                  <p:nvPr/>
                </p:nvSpPr>
                <p:spPr>
                  <a:xfrm>
                    <a:off x="6539419" y="2961401"/>
                    <a:ext cx="952768" cy="460723"/>
                  </a:xfrm>
                  <a:prstGeom prst="rect">
                    <a:avLst/>
                  </a:prstGeom>
                  <a:noFill/>
                </p:spPr>
                <p:txBody>
                  <a:bodyPr wrap="square" rtlCol="0">
                    <a:spAutoFit/>
                  </a:bodyPr>
                  <a:lstStyle/>
                  <a:p>
                    <a:pPr algn="ctr"/>
                    <a:r>
                      <a:rPr lang="en-US" sz="1600" dirty="0">
                        <a:solidFill>
                          <a:schemeClr val="tx1">
                            <a:lumMod val="65000"/>
                            <a:lumOff val="35000"/>
                          </a:schemeClr>
                        </a:solidFill>
                        <a:latin typeface="Arial" panose="020B0604020202020204" pitchFamily="34" charset="0"/>
                        <a:cs typeface="Arial" panose="020B0604020202020204" pitchFamily="34" charset="0"/>
                      </a:rPr>
                      <a:t>Horizontal delineation</a:t>
                    </a:r>
                  </a:p>
                </p:txBody>
              </p:sp>
              <p:cxnSp>
                <p:nvCxnSpPr>
                  <p:cNvPr id="29" name="Straight Connector 28">
                    <a:extLst>
                      <a:ext uri="{FF2B5EF4-FFF2-40B4-BE49-F238E27FC236}">
                        <a16:creationId xmlns:a16="http://schemas.microsoft.com/office/drawing/2014/main" id="{F00283F5-B6BF-E66A-633E-AC3AF4B80329}"/>
                      </a:ext>
                    </a:extLst>
                  </p:cNvPr>
                  <p:cNvCxnSpPr/>
                  <p:nvPr/>
                </p:nvCxnSpPr>
                <p:spPr>
                  <a:xfrm>
                    <a:off x="4376132" y="1801305"/>
                    <a:ext cx="0" cy="246785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C5EF878-DB4E-CE2F-491E-6C68305B757B}"/>
                      </a:ext>
                    </a:extLst>
                  </p:cNvPr>
                  <p:cNvSpPr txBox="1"/>
                  <p:nvPr/>
                </p:nvSpPr>
                <p:spPr>
                  <a:xfrm>
                    <a:off x="4335628" y="3069375"/>
                    <a:ext cx="1151265" cy="623248"/>
                  </a:xfrm>
                  <a:prstGeom prst="rect">
                    <a:avLst/>
                  </a:prstGeom>
                  <a:noFill/>
                </p:spPr>
                <p:txBody>
                  <a:bodyPr wrap="square" rtlCol="0">
                    <a:spAutoFit/>
                  </a:bodyPr>
                  <a:lstStyle/>
                  <a:p>
                    <a:pPr algn="ctr"/>
                    <a:r>
                      <a:rPr lang="en-US" sz="1600" dirty="0">
                        <a:solidFill>
                          <a:schemeClr val="tx1">
                            <a:lumMod val="65000"/>
                            <a:lumOff val="35000"/>
                          </a:schemeClr>
                        </a:solidFill>
                        <a:latin typeface="Arial" panose="020B0604020202020204" pitchFamily="34" charset="0"/>
                        <a:cs typeface="Arial" panose="020B0604020202020204" pitchFamily="34" charset="0"/>
                      </a:rPr>
                      <a:t>Downgradient Boundary Coverage</a:t>
                    </a:r>
                  </a:p>
                </p:txBody>
              </p:sp>
              <p:sp>
                <p:nvSpPr>
                  <p:cNvPr id="32" name="Oval 31">
                    <a:extLst>
                      <a:ext uri="{FF2B5EF4-FFF2-40B4-BE49-F238E27FC236}">
                        <a16:creationId xmlns:a16="http://schemas.microsoft.com/office/drawing/2014/main" id="{14BDC805-7960-8A34-9AD2-AFDCA5AC6FE5}"/>
                      </a:ext>
                    </a:extLst>
                  </p:cNvPr>
                  <p:cNvSpPr/>
                  <p:nvPr/>
                </p:nvSpPr>
                <p:spPr>
                  <a:xfrm>
                    <a:off x="8071881" y="3224427"/>
                    <a:ext cx="154642" cy="13110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35" name="Oval 34">
                    <a:extLst>
                      <a:ext uri="{FF2B5EF4-FFF2-40B4-BE49-F238E27FC236}">
                        <a16:creationId xmlns:a16="http://schemas.microsoft.com/office/drawing/2014/main" id="{11F02D17-598B-A122-82B4-9164364DD40F}"/>
                      </a:ext>
                    </a:extLst>
                  </p:cNvPr>
                  <p:cNvSpPr/>
                  <p:nvPr/>
                </p:nvSpPr>
                <p:spPr>
                  <a:xfrm>
                    <a:off x="8088407" y="1910822"/>
                    <a:ext cx="154642" cy="131109"/>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40" name="Freeform: Shape 39">
                    <a:extLst>
                      <a:ext uri="{FF2B5EF4-FFF2-40B4-BE49-F238E27FC236}">
                        <a16:creationId xmlns:a16="http://schemas.microsoft.com/office/drawing/2014/main" id="{26E75906-7D64-3F03-73EA-A8C04A9829F2}"/>
                      </a:ext>
                    </a:extLst>
                  </p:cNvPr>
                  <p:cNvSpPr/>
                  <p:nvPr/>
                </p:nvSpPr>
                <p:spPr>
                  <a:xfrm>
                    <a:off x="5794562" y="1002395"/>
                    <a:ext cx="1035952" cy="658906"/>
                  </a:xfrm>
                  <a:custGeom>
                    <a:avLst/>
                    <a:gdLst>
                      <a:gd name="connsiteX0" fmla="*/ 47593 w 1035952"/>
                      <a:gd name="connsiteY0" fmla="*/ 127747 h 658906"/>
                      <a:gd name="connsiteX1" fmla="*/ 47593 w 1035952"/>
                      <a:gd name="connsiteY1" fmla="*/ 127747 h 658906"/>
                      <a:gd name="connsiteX2" fmla="*/ 155170 w 1035952"/>
                      <a:gd name="connsiteY2" fmla="*/ 6723 h 658906"/>
                      <a:gd name="connsiteX3" fmla="*/ 182064 w 1035952"/>
                      <a:gd name="connsiteY3" fmla="*/ 0 h 658906"/>
                      <a:gd name="connsiteX4" fmla="*/ 222405 w 1035952"/>
                      <a:gd name="connsiteY4" fmla="*/ 26894 h 658906"/>
                      <a:gd name="connsiteX5" fmla="*/ 249299 w 1035952"/>
                      <a:gd name="connsiteY5" fmla="*/ 67235 h 658906"/>
                      <a:gd name="connsiteX6" fmla="*/ 269470 w 1035952"/>
                      <a:gd name="connsiteY6" fmla="*/ 94129 h 658906"/>
                      <a:gd name="connsiteX7" fmla="*/ 363599 w 1035952"/>
                      <a:gd name="connsiteY7" fmla="*/ 127747 h 658906"/>
                      <a:gd name="connsiteX8" fmla="*/ 558582 w 1035952"/>
                      <a:gd name="connsiteY8" fmla="*/ 100853 h 658906"/>
                      <a:gd name="connsiteX9" fmla="*/ 578752 w 1035952"/>
                      <a:gd name="connsiteY9" fmla="*/ 87406 h 658906"/>
                      <a:gd name="connsiteX10" fmla="*/ 612370 w 1035952"/>
                      <a:gd name="connsiteY10" fmla="*/ 67235 h 658906"/>
                      <a:gd name="connsiteX11" fmla="*/ 780458 w 1035952"/>
                      <a:gd name="connsiteY11" fmla="*/ 20170 h 658906"/>
                      <a:gd name="connsiteX12" fmla="*/ 867864 w 1035952"/>
                      <a:gd name="connsiteY12" fmla="*/ 26894 h 658906"/>
                      <a:gd name="connsiteX13" fmla="*/ 908205 w 1035952"/>
                      <a:gd name="connsiteY13" fmla="*/ 67235 h 658906"/>
                      <a:gd name="connsiteX14" fmla="*/ 955270 w 1035952"/>
                      <a:gd name="connsiteY14" fmla="*/ 121023 h 658906"/>
                      <a:gd name="connsiteX15" fmla="*/ 1009058 w 1035952"/>
                      <a:gd name="connsiteY15" fmla="*/ 215153 h 658906"/>
                      <a:gd name="connsiteX16" fmla="*/ 1015782 w 1035952"/>
                      <a:gd name="connsiteY16" fmla="*/ 235323 h 658906"/>
                      <a:gd name="connsiteX17" fmla="*/ 1035952 w 1035952"/>
                      <a:gd name="connsiteY17" fmla="*/ 295835 h 658906"/>
                      <a:gd name="connsiteX18" fmla="*/ 1015782 w 1035952"/>
                      <a:gd name="connsiteY18" fmla="*/ 437029 h 658906"/>
                      <a:gd name="connsiteX19" fmla="*/ 1002335 w 1035952"/>
                      <a:gd name="connsiteY19" fmla="*/ 457200 h 658906"/>
                      <a:gd name="connsiteX20" fmla="*/ 941823 w 1035952"/>
                      <a:gd name="connsiteY20" fmla="*/ 578223 h 658906"/>
                      <a:gd name="connsiteX21" fmla="*/ 901482 w 1035952"/>
                      <a:gd name="connsiteY21" fmla="*/ 638735 h 658906"/>
                      <a:gd name="connsiteX22" fmla="*/ 847693 w 1035952"/>
                      <a:gd name="connsiteY22" fmla="*/ 658906 h 658906"/>
                      <a:gd name="connsiteX23" fmla="*/ 780458 w 1035952"/>
                      <a:gd name="connsiteY23" fmla="*/ 652182 h 658906"/>
                      <a:gd name="connsiteX24" fmla="*/ 632541 w 1035952"/>
                      <a:gd name="connsiteY24" fmla="*/ 645459 h 658906"/>
                      <a:gd name="connsiteX25" fmla="*/ 572029 w 1035952"/>
                      <a:gd name="connsiteY25" fmla="*/ 611841 h 658906"/>
                      <a:gd name="connsiteX26" fmla="*/ 538411 w 1035952"/>
                      <a:gd name="connsiteY26" fmla="*/ 591670 h 658906"/>
                      <a:gd name="connsiteX27" fmla="*/ 430835 w 1035952"/>
                      <a:gd name="connsiteY27" fmla="*/ 504265 h 658906"/>
                      <a:gd name="connsiteX28" fmla="*/ 323258 w 1035952"/>
                      <a:gd name="connsiteY28" fmla="*/ 470647 h 658906"/>
                      <a:gd name="connsiteX29" fmla="*/ 74488 w 1035952"/>
                      <a:gd name="connsiteY29" fmla="*/ 430306 h 658906"/>
                      <a:gd name="connsiteX30" fmla="*/ 34146 w 1035952"/>
                      <a:gd name="connsiteY30" fmla="*/ 403412 h 658906"/>
                      <a:gd name="connsiteX31" fmla="*/ 27423 w 1035952"/>
                      <a:gd name="connsiteY31" fmla="*/ 376517 h 658906"/>
                      <a:gd name="connsiteX32" fmla="*/ 7252 w 1035952"/>
                      <a:gd name="connsiteY32" fmla="*/ 356347 h 658906"/>
                      <a:gd name="connsiteX33" fmla="*/ 7252 w 1035952"/>
                      <a:gd name="connsiteY33" fmla="*/ 201706 h 658906"/>
                      <a:gd name="connsiteX34" fmla="*/ 27423 w 1035952"/>
                      <a:gd name="connsiteY34" fmla="*/ 154641 h 658906"/>
                      <a:gd name="connsiteX35" fmla="*/ 47593 w 1035952"/>
                      <a:gd name="connsiteY35" fmla="*/ 127747 h 65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35952" h="658906">
                        <a:moveTo>
                          <a:pt x="47593" y="127747"/>
                        </a:moveTo>
                        <a:lnTo>
                          <a:pt x="47593" y="127747"/>
                        </a:lnTo>
                        <a:cubicBezTo>
                          <a:pt x="56722" y="116335"/>
                          <a:pt x="114282" y="27167"/>
                          <a:pt x="155170" y="6723"/>
                        </a:cubicBezTo>
                        <a:cubicBezTo>
                          <a:pt x="163435" y="2591"/>
                          <a:pt x="173099" y="2241"/>
                          <a:pt x="182064" y="0"/>
                        </a:cubicBezTo>
                        <a:cubicBezTo>
                          <a:pt x="195511" y="8965"/>
                          <a:pt x="210977" y="15466"/>
                          <a:pt x="222405" y="26894"/>
                        </a:cubicBezTo>
                        <a:cubicBezTo>
                          <a:pt x="233833" y="38322"/>
                          <a:pt x="240031" y="53995"/>
                          <a:pt x="249299" y="67235"/>
                        </a:cubicBezTo>
                        <a:cubicBezTo>
                          <a:pt x="255725" y="76415"/>
                          <a:pt x="260407" y="87538"/>
                          <a:pt x="269470" y="94129"/>
                        </a:cubicBezTo>
                        <a:cubicBezTo>
                          <a:pt x="308702" y="122661"/>
                          <a:pt x="321677" y="120759"/>
                          <a:pt x="363599" y="127747"/>
                        </a:cubicBezTo>
                        <a:cubicBezTo>
                          <a:pt x="428593" y="118782"/>
                          <a:pt x="494096" y="112944"/>
                          <a:pt x="558582" y="100853"/>
                        </a:cubicBezTo>
                        <a:cubicBezTo>
                          <a:pt x="566524" y="99364"/>
                          <a:pt x="571900" y="91689"/>
                          <a:pt x="578752" y="87406"/>
                        </a:cubicBezTo>
                        <a:cubicBezTo>
                          <a:pt x="589834" y="80480"/>
                          <a:pt x="600546" y="72800"/>
                          <a:pt x="612370" y="67235"/>
                        </a:cubicBezTo>
                        <a:cubicBezTo>
                          <a:pt x="701895" y="25105"/>
                          <a:pt x="682839" y="35188"/>
                          <a:pt x="780458" y="20170"/>
                        </a:cubicBezTo>
                        <a:cubicBezTo>
                          <a:pt x="809593" y="22411"/>
                          <a:pt x="840444" y="16792"/>
                          <a:pt x="867864" y="26894"/>
                        </a:cubicBezTo>
                        <a:cubicBezTo>
                          <a:pt x="885708" y="33468"/>
                          <a:pt x="895265" y="53300"/>
                          <a:pt x="908205" y="67235"/>
                        </a:cubicBezTo>
                        <a:cubicBezTo>
                          <a:pt x="924416" y="84693"/>
                          <a:pt x="940976" y="101964"/>
                          <a:pt x="955270" y="121023"/>
                        </a:cubicBezTo>
                        <a:cubicBezTo>
                          <a:pt x="973398" y="145193"/>
                          <a:pt x="996113" y="186026"/>
                          <a:pt x="1009058" y="215153"/>
                        </a:cubicBezTo>
                        <a:cubicBezTo>
                          <a:pt x="1011936" y="221629"/>
                          <a:pt x="1013294" y="228687"/>
                          <a:pt x="1015782" y="235323"/>
                        </a:cubicBezTo>
                        <a:cubicBezTo>
                          <a:pt x="1034769" y="285953"/>
                          <a:pt x="1024688" y="250776"/>
                          <a:pt x="1035952" y="295835"/>
                        </a:cubicBezTo>
                        <a:cubicBezTo>
                          <a:pt x="1029229" y="342900"/>
                          <a:pt x="1025478" y="390486"/>
                          <a:pt x="1015782" y="437029"/>
                        </a:cubicBezTo>
                        <a:cubicBezTo>
                          <a:pt x="1014134" y="444940"/>
                          <a:pt x="1005752" y="449877"/>
                          <a:pt x="1002335" y="457200"/>
                        </a:cubicBezTo>
                        <a:cubicBezTo>
                          <a:pt x="934876" y="601755"/>
                          <a:pt x="1000202" y="486485"/>
                          <a:pt x="941823" y="578223"/>
                        </a:cubicBezTo>
                        <a:cubicBezTo>
                          <a:pt x="934208" y="590189"/>
                          <a:pt x="913783" y="628191"/>
                          <a:pt x="901482" y="638735"/>
                        </a:cubicBezTo>
                        <a:cubicBezTo>
                          <a:pt x="887005" y="651144"/>
                          <a:pt x="865242" y="654518"/>
                          <a:pt x="847693" y="658906"/>
                        </a:cubicBezTo>
                        <a:cubicBezTo>
                          <a:pt x="825281" y="656665"/>
                          <a:pt x="802938" y="653587"/>
                          <a:pt x="780458" y="652182"/>
                        </a:cubicBezTo>
                        <a:cubicBezTo>
                          <a:pt x="731198" y="649103"/>
                          <a:pt x="681596" y="650909"/>
                          <a:pt x="632541" y="645459"/>
                        </a:cubicBezTo>
                        <a:cubicBezTo>
                          <a:pt x="605504" y="642455"/>
                          <a:pt x="592807" y="625694"/>
                          <a:pt x="572029" y="611841"/>
                        </a:cubicBezTo>
                        <a:cubicBezTo>
                          <a:pt x="561156" y="604592"/>
                          <a:pt x="548450" y="600036"/>
                          <a:pt x="538411" y="591670"/>
                        </a:cubicBezTo>
                        <a:cubicBezTo>
                          <a:pt x="478241" y="541529"/>
                          <a:pt x="505396" y="541546"/>
                          <a:pt x="430835" y="504265"/>
                        </a:cubicBezTo>
                        <a:cubicBezTo>
                          <a:pt x="365082" y="471388"/>
                          <a:pt x="374346" y="483419"/>
                          <a:pt x="323258" y="470647"/>
                        </a:cubicBezTo>
                        <a:cubicBezTo>
                          <a:pt x="170661" y="432498"/>
                          <a:pt x="325294" y="459244"/>
                          <a:pt x="74488" y="430306"/>
                        </a:cubicBezTo>
                        <a:cubicBezTo>
                          <a:pt x="61041" y="421341"/>
                          <a:pt x="44788" y="415575"/>
                          <a:pt x="34146" y="403412"/>
                        </a:cubicBezTo>
                        <a:cubicBezTo>
                          <a:pt x="28061" y="396458"/>
                          <a:pt x="32008" y="384540"/>
                          <a:pt x="27423" y="376517"/>
                        </a:cubicBezTo>
                        <a:cubicBezTo>
                          <a:pt x="22706" y="368261"/>
                          <a:pt x="13976" y="363070"/>
                          <a:pt x="7252" y="356347"/>
                        </a:cubicBezTo>
                        <a:cubicBezTo>
                          <a:pt x="-1288" y="279482"/>
                          <a:pt x="-3485" y="292967"/>
                          <a:pt x="7252" y="201706"/>
                        </a:cubicBezTo>
                        <a:cubicBezTo>
                          <a:pt x="8957" y="187218"/>
                          <a:pt x="22387" y="166392"/>
                          <a:pt x="27423" y="154641"/>
                        </a:cubicBezTo>
                        <a:cubicBezTo>
                          <a:pt x="30215" y="148127"/>
                          <a:pt x="44231" y="132229"/>
                          <a:pt x="47593" y="127747"/>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EA6B9491-F989-5B5F-A7E5-EDFE3FFB7629}"/>
                      </a:ext>
                    </a:extLst>
                  </p:cNvPr>
                  <p:cNvSpPr txBox="1"/>
                  <p:nvPr/>
                </p:nvSpPr>
                <p:spPr>
                  <a:xfrm>
                    <a:off x="5989103" y="1099148"/>
                    <a:ext cx="982765" cy="438581"/>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Surface water</a:t>
                    </a:r>
                  </a:p>
                </p:txBody>
              </p:sp>
              <p:sp>
                <p:nvSpPr>
                  <p:cNvPr id="42" name="TextBox 41">
                    <a:extLst>
                      <a:ext uri="{FF2B5EF4-FFF2-40B4-BE49-F238E27FC236}">
                        <a16:creationId xmlns:a16="http://schemas.microsoft.com/office/drawing/2014/main" id="{2DD7E798-2348-C098-EC94-AAE83F737052}"/>
                      </a:ext>
                    </a:extLst>
                  </p:cNvPr>
                  <p:cNvSpPr txBox="1"/>
                  <p:nvPr/>
                </p:nvSpPr>
                <p:spPr>
                  <a:xfrm>
                    <a:off x="4682975" y="1381055"/>
                    <a:ext cx="421029" cy="253916"/>
                  </a:xfrm>
                  <a:prstGeom prst="rect">
                    <a:avLst/>
                  </a:prstGeom>
                  <a:noFill/>
                </p:spPr>
                <p:txBody>
                  <a:bodyPr wrap="none" rtlCol="0">
                    <a:spAutoFit/>
                  </a:bodyPr>
                  <a:lstStyle/>
                  <a:p>
                    <a:r>
                      <a:rPr lang="en-US" sz="1600" b="1" dirty="0">
                        <a:solidFill>
                          <a:schemeClr val="accent4">
                            <a:lumMod val="50000"/>
                          </a:schemeClr>
                        </a:solidFill>
                        <a:latin typeface="Arial" panose="020B0604020202020204" pitchFamily="34" charset="0"/>
                        <a:cs typeface="Arial" panose="020B0604020202020204" pitchFamily="34" charset="0"/>
                      </a:rPr>
                      <a:t>Soil</a:t>
                    </a:r>
                  </a:p>
                </p:txBody>
              </p:sp>
            </p:grpSp>
            <p:sp>
              <p:nvSpPr>
                <p:cNvPr id="11" name="TextBox 10">
                  <a:extLst>
                    <a:ext uri="{FF2B5EF4-FFF2-40B4-BE49-F238E27FC236}">
                      <a16:creationId xmlns:a16="http://schemas.microsoft.com/office/drawing/2014/main" id="{C3DE4AC0-4543-16ED-9491-17D7A307E4D4}"/>
                    </a:ext>
                  </a:extLst>
                </p:cNvPr>
                <p:cNvSpPr txBox="1"/>
                <p:nvPr/>
              </p:nvSpPr>
              <p:spPr>
                <a:xfrm>
                  <a:off x="4510910" y="1077065"/>
                  <a:ext cx="1284752" cy="266734"/>
                </a:xfrm>
                <a:prstGeom prst="rect">
                  <a:avLst/>
                </a:prstGeom>
                <a:noFill/>
              </p:spPr>
              <p:txBody>
                <a:bodyPr wrap="square" rtlCol="0">
                  <a:spAutoFit/>
                </a:bodyPr>
                <a:lstStyle/>
                <a:p>
                  <a:pPr algn="ctr"/>
                  <a:r>
                    <a:rPr lang="en-US" sz="1600" b="1" dirty="0">
                      <a:solidFill>
                        <a:schemeClr val="accent6">
                          <a:lumMod val="75000"/>
                        </a:schemeClr>
                      </a:solidFill>
                      <a:latin typeface="Arial" panose="020B0604020202020204" pitchFamily="34" charset="0"/>
                      <a:cs typeface="Arial" panose="020B0604020202020204" pitchFamily="34" charset="0"/>
                    </a:rPr>
                    <a:t>  Background</a:t>
                  </a:r>
                </a:p>
              </p:txBody>
            </p:sp>
          </p:grpSp>
          <p:sp>
            <p:nvSpPr>
              <p:cNvPr id="9" name="Oval 8">
                <a:extLst>
                  <a:ext uri="{FF2B5EF4-FFF2-40B4-BE49-F238E27FC236}">
                    <a16:creationId xmlns:a16="http://schemas.microsoft.com/office/drawing/2014/main" id="{CD1AB05C-2234-EECD-10E4-3264473384B4}"/>
                  </a:ext>
                </a:extLst>
              </p:cNvPr>
              <p:cNvSpPr/>
              <p:nvPr/>
            </p:nvSpPr>
            <p:spPr>
              <a:xfrm>
                <a:off x="6035963" y="2892878"/>
                <a:ext cx="154642" cy="157734"/>
              </a:xfrm>
              <a:prstGeom prst="ellipse">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grpSp>
        <p:sp>
          <p:nvSpPr>
            <p:cNvPr id="45" name="Oval 44">
              <a:extLst>
                <a:ext uri="{FF2B5EF4-FFF2-40B4-BE49-F238E27FC236}">
                  <a16:creationId xmlns:a16="http://schemas.microsoft.com/office/drawing/2014/main" id="{64A2D4CB-383F-F4AA-A9BF-01BE4FFD0136}"/>
                </a:ext>
              </a:extLst>
            </p:cNvPr>
            <p:cNvSpPr/>
            <p:nvPr/>
          </p:nvSpPr>
          <p:spPr>
            <a:xfrm>
              <a:off x="6316349" y="1749331"/>
              <a:ext cx="206189" cy="210312"/>
            </a:xfrm>
            <a:prstGeom prst="ellipse">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CE6AB9E8-76D2-4EF5-2456-93324F83F741}"/>
                </a:ext>
              </a:extLst>
            </p:cNvPr>
            <p:cNvSpPr/>
            <p:nvPr/>
          </p:nvSpPr>
          <p:spPr>
            <a:xfrm>
              <a:off x="6309563" y="1508469"/>
              <a:ext cx="206189" cy="20618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F4E670EE-6619-2F44-0076-C778188745A9}"/>
                </a:ext>
              </a:extLst>
            </p:cNvPr>
            <p:cNvSpPr/>
            <p:nvPr/>
          </p:nvSpPr>
          <p:spPr>
            <a:xfrm>
              <a:off x="11036862" y="1763199"/>
              <a:ext cx="206189" cy="20618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D1589ADD-E727-910B-D239-359B9A7838B2}"/>
                </a:ext>
              </a:extLst>
            </p:cNvPr>
            <p:cNvSpPr/>
            <p:nvPr/>
          </p:nvSpPr>
          <p:spPr>
            <a:xfrm>
              <a:off x="11045700" y="2627624"/>
              <a:ext cx="206189" cy="20618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52529B14-F47F-470F-027D-6BB52914EC67}"/>
                </a:ext>
              </a:extLst>
            </p:cNvPr>
            <p:cNvSpPr/>
            <p:nvPr/>
          </p:nvSpPr>
          <p:spPr>
            <a:xfrm>
              <a:off x="11020037" y="4374117"/>
              <a:ext cx="206189" cy="20618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2" name="Isosceles Triangle 51">
              <a:extLst>
                <a:ext uri="{FF2B5EF4-FFF2-40B4-BE49-F238E27FC236}">
                  <a16:creationId xmlns:a16="http://schemas.microsoft.com/office/drawing/2014/main" id="{D66DBE72-F414-0D33-8645-89670DD451DF}"/>
                </a:ext>
              </a:extLst>
            </p:cNvPr>
            <p:cNvSpPr/>
            <p:nvPr/>
          </p:nvSpPr>
          <p:spPr>
            <a:xfrm>
              <a:off x="6625026" y="2829037"/>
              <a:ext cx="214774" cy="186575"/>
            </a:xfrm>
            <a:prstGeom prst="triangle">
              <a:avLst/>
            </a:prstGeom>
            <a:solidFill>
              <a:schemeClr val="accent4">
                <a:lumMod val="75000"/>
              </a:schemeClr>
            </a:solidFill>
            <a:ln>
              <a:solidFill>
                <a:schemeClr val="accent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3" name="Isosceles Triangle 52">
              <a:extLst>
                <a:ext uri="{FF2B5EF4-FFF2-40B4-BE49-F238E27FC236}">
                  <a16:creationId xmlns:a16="http://schemas.microsoft.com/office/drawing/2014/main" id="{3C5079B8-E58D-7F94-4F3C-8F1E9BE66365}"/>
                </a:ext>
              </a:extLst>
            </p:cNvPr>
            <p:cNvSpPr/>
            <p:nvPr/>
          </p:nvSpPr>
          <p:spPr>
            <a:xfrm>
              <a:off x="6318397" y="2003777"/>
              <a:ext cx="214774" cy="186575"/>
            </a:xfrm>
            <a:prstGeom prst="triangle">
              <a:avLst/>
            </a:prstGeom>
            <a:solidFill>
              <a:schemeClr val="accent4">
                <a:lumMod val="75000"/>
              </a:schemeClr>
            </a:solidFill>
            <a:ln>
              <a:solidFill>
                <a:schemeClr val="accent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4" name="Isosceles Triangle 53">
              <a:extLst>
                <a:ext uri="{FF2B5EF4-FFF2-40B4-BE49-F238E27FC236}">
                  <a16:creationId xmlns:a16="http://schemas.microsoft.com/office/drawing/2014/main" id="{9487CF62-4B5E-5E92-8DD2-EADB4EC8C920}"/>
                </a:ext>
              </a:extLst>
            </p:cNvPr>
            <p:cNvSpPr/>
            <p:nvPr/>
          </p:nvSpPr>
          <p:spPr>
            <a:xfrm>
              <a:off x="10095855" y="2288089"/>
              <a:ext cx="214774" cy="186575"/>
            </a:xfrm>
            <a:prstGeom prst="triangle">
              <a:avLst/>
            </a:prstGeom>
            <a:solidFill>
              <a:schemeClr val="accent4">
                <a:lumMod val="75000"/>
              </a:schemeClr>
            </a:solidFill>
            <a:ln>
              <a:solidFill>
                <a:schemeClr val="accent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5" name="Isosceles Triangle 54">
              <a:extLst>
                <a:ext uri="{FF2B5EF4-FFF2-40B4-BE49-F238E27FC236}">
                  <a16:creationId xmlns:a16="http://schemas.microsoft.com/office/drawing/2014/main" id="{D2B4F1D6-7F84-664E-3B69-DFD453866873}"/>
                </a:ext>
              </a:extLst>
            </p:cNvPr>
            <p:cNvSpPr/>
            <p:nvPr/>
          </p:nvSpPr>
          <p:spPr>
            <a:xfrm>
              <a:off x="7487705" y="3569169"/>
              <a:ext cx="214774" cy="186575"/>
            </a:xfrm>
            <a:prstGeom prst="triangle">
              <a:avLst/>
            </a:prstGeom>
            <a:solidFill>
              <a:schemeClr val="accent4">
                <a:lumMod val="75000"/>
              </a:schemeClr>
            </a:solidFill>
            <a:ln>
              <a:solidFill>
                <a:schemeClr val="accent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6" name="Isosceles Triangle 55">
              <a:extLst>
                <a:ext uri="{FF2B5EF4-FFF2-40B4-BE49-F238E27FC236}">
                  <a16:creationId xmlns:a16="http://schemas.microsoft.com/office/drawing/2014/main" id="{1B9289E2-84D7-B489-254B-781F100973F1}"/>
                </a:ext>
              </a:extLst>
            </p:cNvPr>
            <p:cNvSpPr/>
            <p:nvPr/>
          </p:nvSpPr>
          <p:spPr>
            <a:xfrm>
              <a:off x="9384164" y="3061490"/>
              <a:ext cx="214774" cy="186575"/>
            </a:xfrm>
            <a:prstGeom prst="triangle">
              <a:avLst/>
            </a:prstGeom>
            <a:solidFill>
              <a:schemeClr val="accent4">
                <a:lumMod val="75000"/>
              </a:schemeClr>
            </a:solidFill>
            <a:ln>
              <a:solidFill>
                <a:schemeClr val="accent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7" name="Isosceles Triangle 56">
              <a:extLst>
                <a:ext uri="{FF2B5EF4-FFF2-40B4-BE49-F238E27FC236}">
                  <a16:creationId xmlns:a16="http://schemas.microsoft.com/office/drawing/2014/main" id="{EDACB661-67C3-95DA-D308-5D2AC6D3E9E9}"/>
                </a:ext>
              </a:extLst>
            </p:cNvPr>
            <p:cNvSpPr/>
            <p:nvPr/>
          </p:nvSpPr>
          <p:spPr>
            <a:xfrm>
              <a:off x="6625026" y="5276493"/>
              <a:ext cx="214774" cy="186575"/>
            </a:xfrm>
            <a:prstGeom prst="triangle">
              <a:avLst/>
            </a:prstGeom>
            <a:solidFill>
              <a:schemeClr val="accent4">
                <a:lumMod val="75000"/>
              </a:schemeClr>
            </a:solidFill>
            <a:ln>
              <a:solidFill>
                <a:schemeClr val="accent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8" name="Isosceles Triangle 57">
              <a:extLst>
                <a:ext uri="{FF2B5EF4-FFF2-40B4-BE49-F238E27FC236}">
                  <a16:creationId xmlns:a16="http://schemas.microsoft.com/office/drawing/2014/main" id="{C7B81CF1-11E0-22F0-98D9-437B8A04D1CC}"/>
                </a:ext>
              </a:extLst>
            </p:cNvPr>
            <p:cNvSpPr/>
            <p:nvPr/>
          </p:nvSpPr>
          <p:spPr>
            <a:xfrm>
              <a:off x="10086854" y="4611731"/>
              <a:ext cx="214774" cy="186575"/>
            </a:xfrm>
            <a:prstGeom prst="triangle">
              <a:avLst/>
            </a:prstGeom>
            <a:solidFill>
              <a:schemeClr val="accent4">
                <a:lumMod val="75000"/>
              </a:schemeClr>
            </a:solidFill>
            <a:ln>
              <a:solidFill>
                <a:schemeClr val="accent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0" name="Diamond 59">
              <a:extLst>
                <a:ext uri="{FF2B5EF4-FFF2-40B4-BE49-F238E27FC236}">
                  <a16:creationId xmlns:a16="http://schemas.microsoft.com/office/drawing/2014/main" id="{AEB3F959-01C2-35E7-084A-9E281D6970B8}"/>
                </a:ext>
              </a:extLst>
            </p:cNvPr>
            <p:cNvSpPr/>
            <p:nvPr/>
          </p:nvSpPr>
          <p:spPr>
            <a:xfrm>
              <a:off x="9142281" y="2045740"/>
              <a:ext cx="206186" cy="210312"/>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235B912E-D67D-F963-2E3C-2C31B873F8E7}"/>
              </a:ext>
            </a:extLst>
          </p:cNvPr>
          <p:cNvSpPr txBox="1"/>
          <p:nvPr/>
        </p:nvSpPr>
        <p:spPr>
          <a:xfrm>
            <a:off x="6853225" y="5996140"/>
            <a:ext cx="4191309" cy="553998"/>
          </a:xfrm>
          <a:prstGeom prst="rect">
            <a:avLst/>
          </a:prstGeom>
          <a:noFill/>
        </p:spPr>
        <p:txBody>
          <a:bodyPr wrap="square" rtlCol="0">
            <a:spAutoFit/>
          </a:bodyPr>
          <a:lstStyle/>
          <a:p>
            <a:pPr algn="ctr"/>
            <a:r>
              <a:rPr lang="en-US" sz="1600" b="1" i="1" dirty="0">
                <a:solidFill>
                  <a:schemeClr val="tx1">
                    <a:lumMod val="65000"/>
                    <a:lumOff val="35000"/>
                  </a:schemeClr>
                </a:solidFill>
                <a:latin typeface="Arial Narrow" panose="020B0604020202020204" pitchFamily="34" charset="0"/>
                <a:cs typeface="Arial Narrow" panose="020B0604020202020204" pitchFamily="34" charset="0"/>
              </a:rPr>
              <a:t>Example sampling plan for multiple media</a:t>
            </a:r>
          </a:p>
          <a:p>
            <a:pPr algn="ctr"/>
            <a:endParaRPr lang="en-US" sz="1400" dirty="0">
              <a:solidFill>
                <a:schemeClr val="bg2">
                  <a:lumMod val="50000"/>
                </a:schemeClr>
              </a:solidFill>
              <a:latin typeface="Arial Narrow" panose="020B0604020202020204" pitchFamily="34" charset="0"/>
              <a:cs typeface="Arial Narrow" panose="020B0604020202020204" pitchFamily="34" charset="0"/>
            </a:endParaRPr>
          </a:p>
        </p:txBody>
      </p:sp>
      <p:sp>
        <p:nvSpPr>
          <p:cNvPr id="31" name="Rectangle 30">
            <a:extLst>
              <a:ext uri="{FF2B5EF4-FFF2-40B4-BE49-F238E27FC236}">
                <a16:creationId xmlns:a16="http://schemas.microsoft.com/office/drawing/2014/main" id="{0790F07B-CA99-591D-C27F-EC17B5207CE3}"/>
              </a:ext>
            </a:extLst>
          </p:cNvPr>
          <p:cNvSpPr/>
          <p:nvPr/>
        </p:nvSpPr>
        <p:spPr>
          <a:xfrm>
            <a:off x="6056417" y="1282534"/>
            <a:ext cx="5581401" cy="4548249"/>
          </a:xfrm>
          <a:prstGeom prst="rect">
            <a:avLst/>
          </a:prstGeom>
          <a:noFill/>
          <a:ln w="9525">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03940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49F710-0B67-78FC-BB88-37D8939FA4D9}"/>
              </a:ext>
            </a:extLst>
          </p:cNvPr>
          <p:cNvSpPr>
            <a:spLocks noGrp="1"/>
          </p:cNvSpPr>
          <p:nvPr>
            <p:ph type="body" sz="quarter" idx="13"/>
          </p:nvPr>
        </p:nvSpPr>
        <p:spPr/>
        <p:txBody>
          <a:bodyPr>
            <a:noAutofit/>
          </a:bodyPr>
          <a:lstStyle/>
          <a:p>
            <a:r>
              <a:rPr lang="en-US" sz="1400" dirty="0"/>
              <a:t>Environmental Site Assessment</a:t>
            </a:r>
          </a:p>
        </p:txBody>
      </p:sp>
      <p:sp>
        <p:nvSpPr>
          <p:cNvPr id="3" name="Title 2">
            <a:extLst>
              <a:ext uri="{FF2B5EF4-FFF2-40B4-BE49-F238E27FC236}">
                <a16:creationId xmlns:a16="http://schemas.microsoft.com/office/drawing/2014/main" id="{D2C73D95-5B8F-5321-E533-6023CAD92698}"/>
              </a:ext>
            </a:extLst>
          </p:cNvPr>
          <p:cNvSpPr>
            <a:spLocks noGrp="1"/>
          </p:cNvSpPr>
          <p:nvPr>
            <p:ph type="title"/>
          </p:nvPr>
        </p:nvSpPr>
        <p:spPr/>
        <p:txBody>
          <a:bodyPr/>
          <a:lstStyle/>
          <a:p>
            <a:r>
              <a:rPr lang="en-US" dirty="0"/>
              <a:t>Soil Assessment</a:t>
            </a:r>
          </a:p>
        </p:txBody>
      </p:sp>
      <p:sp>
        <p:nvSpPr>
          <p:cNvPr id="4" name="Content Placeholder 3">
            <a:extLst>
              <a:ext uri="{FF2B5EF4-FFF2-40B4-BE49-F238E27FC236}">
                <a16:creationId xmlns:a16="http://schemas.microsoft.com/office/drawing/2014/main" id="{347A22F8-CD1E-525C-8570-FA8B25FABB24}"/>
              </a:ext>
            </a:extLst>
          </p:cNvPr>
          <p:cNvSpPr>
            <a:spLocks noGrp="1"/>
          </p:cNvSpPr>
          <p:nvPr>
            <p:ph idx="1"/>
          </p:nvPr>
        </p:nvSpPr>
        <p:spPr>
          <a:xfrm>
            <a:off x="838201" y="1623722"/>
            <a:ext cx="5074364" cy="4351338"/>
          </a:xfrm>
        </p:spPr>
        <p:txBody>
          <a:bodyPr>
            <a:normAutofit/>
          </a:bodyPr>
          <a:lstStyle/>
          <a:p>
            <a:pPr marL="288925" indent="-288925">
              <a:buFont typeface="Arial" panose="020B0604020202020204" pitchFamily="34" charset="0"/>
              <a:buChar char="•"/>
            </a:pPr>
            <a:r>
              <a:rPr lang="en-US" dirty="0"/>
              <a:t>Field assessments </a:t>
            </a:r>
          </a:p>
          <a:p>
            <a:pPr lvl="1">
              <a:spcBef>
                <a:spcPts val="1000"/>
              </a:spcBef>
            </a:pPr>
            <a:r>
              <a:rPr lang="en-US" dirty="0"/>
              <a:t>Soil cores and logs</a:t>
            </a:r>
          </a:p>
          <a:p>
            <a:pPr lvl="1">
              <a:spcBef>
                <a:spcPts val="1000"/>
              </a:spcBef>
            </a:pPr>
            <a:r>
              <a:rPr lang="en-US" dirty="0"/>
              <a:t>Bulk chemical composition (e.g., XRF)</a:t>
            </a:r>
          </a:p>
          <a:p>
            <a:pPr marL="228600" indent="-228600">
              <a:buFont typeface="Arial" panose="020B0604020202020204" pitchFamily="34" charset="0"/>
              <a:buChar char="•"/>
            </a:pPr>
            <a:r>
              <a:rPr lang="en-US" dirty="0"/>
              <a:t>Laboratory assessments </a:t>
            </a:r>
          </a:p>
          <a:p>
            <a:pPr lvl="1">
              <a:spcBef>
                <a:spcPts val="1000"/>
              </a:spcBef>
            </a:pPr>
            <a:r>
              <a:rPr lang="en-US" dirty="0"/>
              <a:t>Ion exchange capacity</a:t>
            </a:r>
          </a:p>
          <a:p>
            <a:pPr lvl="1">
              <a:spcBef>
                <a:spcPts val="1000"/>
              </a:spcBef>
            </a:pPr>
            <a:r>
              <a:rPr lang="en-US" dirty="0"/>
              <a:t>Partitioning by SEP</a:t>
            </a:r>
          </a:p>
          <a:p>
            <a:pPr lvl="1">
              <a:spcBef>
                <a:spcPts val="1000"/>
              </a:spcBef>
            </a:pPr>
            <a:r>
              <a:rPr lang="en-US" dirty="0"/>
              <a:t>Mineralogy by </a:t>
            </a:r>
            <a:r>
              <a:rPr lang="en-US" dirty="0" err="1"/>
              <a:t>XRD</a:t>
            </a:r>
            <a:endParaRPr lang="en-US" dirty="0"/>
          </a:p>
        </p:txBody>
      </p:sp>
      <p:sp>
        <p:nvSpPr>
          <p:cNvPr id="5" name="Slide Number Placeholder 4">
            <a:extLst>
              <a:ext uri="{FF2B5EF4-FFF2-40B4-BE49-F238E27FC236}">
                <a16:creationId xmlns:a16="http://schemas.microsoft.com/office/drawing/2014/main" id="{8A5699C4-8F10-A13E-3950-ACD934F844B3}"/>
              </a:ext>
            </a:extLst>
          </p:cNvPr>
          <p:cNvSpPr>
            <a:spLocks noGrp="1"/>
          </p:cNvSpPr>
          <p:nvPr>
            <p:ph type="sldNum" sz="quarter" idx="12"/>
          </p:nvPr>
        </p:nvSpPr>
        <p:spPr/>
        <p:txBody>
          <a:bodyPr/>
          <a:lstStyle/>
          <a:p>
            <a:fld id="{E130FD56-1AA9-EE4C-9ADF-6D63C47D8FD2}" type="slidenum">
              <a:rPr lang="en-US" smtClean="0"/>
              <a:t>57</a:t>
            </a:fld>
            <a:endParaRPr lang="en-US"/>
          </a:p>
        </p:txBody>
      </p:sp>
      <p:grpSp>
        <p:nvGrpSpPr>
          <p:cNvPr id="7" name="Group 6">
            <a:extLst>
              <a:ext uri="{FF2B5EF4-FFF2-40B4-BE49-F238E27FC236}">
                <a16:creationId xmlns:a16="http://schemas.microsoft.com/office/drawing/2014/main" id="{E1E61B2F-BDA4-41D8-16FF-D19FF7D92966}"/>
              </a:ext>
            </a:extLst>
          </p:cNvPr>
          <p:cNvGrpSpPr/>
          <p:nvPr/>
        </p:nvGrpSpPr>
        <p:grpSpPr>
          <a:xfrm>
            <a:off x="6855435" y="1407510"/>
            <a:ext cx="2996982" cy="2202541"/>
            <a:chOff x="6855435" y="1407510"/>
            <a:chExt cx="2996982" cy="2202541"/>
          </a:xfrm>
          <a:effectLst>
            <a:outerShdw blurRad="152400" dist="76200" dir="2700000" algn="tl" rotWithShape="0">
              <a:prstClr val="black">
                <a:alpha val="25000"/>
              </a:prstClr>
            </a:outerShdw>
          </a:effectLst>
        </p:grpSpPr>
        <p:pic>
          <p:nvPicPr>
            <p:cNvPr id="12" name="Picture 11">
              <a:extLst>
                <a:ext uri="{FF2B5EF4-FFF2-40B4-BE49-F238E27FC236}">
                  <a16:creationId xmlns:a16="http://schemas.microsoft.com/office/drawing/2014/main" id="{F846F96A-2090-9FA2-E21E-52806A456E45}"/>
                </a:ext>
              </a:extLst>
            </p:cNvPr>
            <p:cNvPicPr>
              <a:picLocks noChangeAspect="1"/>
            </p:cNvPicPr>
            <p:nvPr/>
          </p:nvPicPr>
          <p:blipFill>
            <a:blip r:embed="rId3"/>
            <a:stretch>
              <a:fillRect/>
            </a:stretch>
          </p:blipFill>
          <p:spPr>
            <a:xfrm>
              <a:off x="6855435" y="1407510"/>
              <a:ext cx="2996982" cy="2202541"/>
            </a:xfrm>
            <a:prstGeom prst="rect">
              <a:avLst/>
            </a:prstGeom>
          </p:spPr>
        </p:pic>
        <p:sp>
          <p:nvSpPr>
            <p:cNvPr id="13" name="Rectangle 12">
              <a:extLst>
                <a:ext uri="{FF2B5EF4-FFF2-40B4-BE49-F238E27FC236}">
                  <a16:creationId xmlns:a16="http://schemas.microsoft.com/office/drawing/2014/main" id="{C6640F80-34BA-40EA-9015-36D6EF2AA304}"/>
                </a:ext>
              </a:extLst>
            </p:cNvPr>
            <p:cNvSpPr/>
            <p:nvPr/>
          </p:nvSpPr>
          <p:spPr>
            <a:xfrm>
              <a:off x="8009186" y="2018912"/>
              <a:ext cx="165880" cy="114015"/>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4" name="TextBox 13">
            <a:extLst>
              <a:ext uri="{FF2B5EF4-FFF2-40B4-BE49-F238E27FC236}">
                <a16:creationId xmlns:a16="http://schemas.microsoft.com/office/drawing/2014/main" id="{6AD02E83-C176-A4D1-F2F5-BEC1F178D328}"/>
              </a:ext>
            </a:extLst>
          </p:cNvPr>
          <p:cNvSpPr txBox="1"/>
          <p:nvPr/>
        </p:nvSpPr>
        <p:spPr>
          <a:xfrm>
            <a:off x="9982199" y="2231781"/>
            <a:ext cx="2093843" cy="553998"/>
          </a:xfrm>
          <a:prstGeom prst="rect">
            <a:avLst/>
          </a:prstGeom>
          <a:noFill/>
        </p:spPr>
        <p:txBody>
          <a:bodyPr wrap="square" rtlCol="0">
            <a:spAutoFit/>
          </a:bodyPr>
          <a:lstStyle/>
          <a:p>
            <a:pPr algn="ctr"/>
            <a:r>
              <a:rPr lang="en-US" sz="1600" b="1" i="1" dirty="0">
                <a:solidFill>
                  <a:schemeClr val="tx1">
                    <a:lumMod val="65000"/>
                    <a:lumOff val="35000"/>
                  </a:schemeClr>
                </a:solidFill>
                <a:latin typeface="Arial Narrow" panose="020B0604020202020204" pitchFamily="34" charset="0"/>
                <a:cs typeface="Arial Narrow" panose="020B0604020202020204" pitchFamily="34" charset="0"/>
              </a:rPr>
              <a:t>Split-spoon soil sample </a:t>
            </a:r>
          </a:p>
          <a:p>
            <a:pPr algn="ctr"/>
            <a:r>
              <a:rPr lang="en-US" sz="1400" dirty="0">
                <a:solidFill>
                  <a:schemeClr val="bg2">
                    <a:lumMod val="50000"/>
                  </a:schemeClr>
                </a:solidFill>
                <a:latin typeface="Arial Narrow" panose="020B0604020202020204" pitchFamily="34" charset="0"/>
                <a:cs typeface="Arial Narrow" panose="020B0604020202020204" pitchFamily="34" charset="0"/>
              </a:rPr>
              <a:t>(Geosyntec n.d.)</a:t>
            </a:r>
            <a:endParaRPr lang="en-US" sz="1400" dirty="0">
              <a:solidFill>
                <a:schemeClr val="bg2">
                  <a:lumMod val="50000"/>
                </a:schemeClr>
              </a:solidFill>
              <a:highlight>
                <a:srgbClr val="FFFF00"/>
              </a:highlight>
              <a:latin typeface="Arial Narrow" panose="020B0604020202020204" pitchFamily="34" charset="0"/>
              <a:cs typeface="Arial Narrow" panose="020B0604020202020204" pitchFamily="34" charset="0"/>
            </a:endParaRPr>
          </a:p>
        </p:txBody>
      </p:sp>
      <p:sp>
        <p:nvSpPr>
          <p:cNvPr id="6" name="TextBox 5">
            <a:extLst>
              <a:ext uri="{FF2B5EF4-FFF2-40B4-BE49-F238E27FC236}">
                <a16:creationId xmlns:a16="http://schemas.microsoft.com/office/drawing/2014/main" id="{B56B572F-9ECA-98B2-54C0-156CA4D309E0}"/>
              </a:ext>
            </a:extLst>
          </p:cNvPr>
          <p:cNvSpPr txBox="1"/>
          <p:nvPr/>
        </p:nvSpPr>
        <p:spPr>
          <a:xfrm>
            <a:off x="429768" y="5785382"/>
            <a:ext cx="4329045" cy="738664"/>
          </a:xfrm>
          <a:prstGeom prst="rect">
            <a:avLst/>
          </a:prstGeom>
          <a:noFill/>
        </p:spPr>
        <p:txBody>
          <a:bodyPr wrap="square" rtlCol="0">
            <a:spAutoFit/>
          </a:bodyPr>
          <a:lstStyle/>
          <a:p>
            <a:r>
              <a:rPr lang="en-US" sz="1400" dirty="0">
                <a:solidFill>
                  <a:schemeClr val="tx1">
                    <a:lumMod val="75000"/>
                    <a:lumOff val="25000"/>
                  </a:schemeClr>
                </a:solidFill>
              </a:rPr>
              <a:t>SEP: sequential extraction procedure</a:t>
            </a:r>
          </a:p>
          <a:p>
            <a:r>
              <a:rPr lang="en-US" sz="1400" dirty="0">
                <a:solidFill>
                  <a:schemeClr val="tx1">
                    <a:lumMod val="75000"/>
                    <a:lumOff val="25000"/>
                  </a:schemeClr>
                </a:solidFill>
              </a:rPr>
              <a:t>XRD: x-ray diffraction</a:t>
            </a:r>
          </a:p>
          <a:p>
            <a:r>
              <a:rPr lang="en-US" sz="1400" dirty="0">
                <a:solidFill>
                  <a:schemeClr val="tx1">
                    <a:lumMod val="75000"/>
                    <a:lumOff val="25000"/>
                  </a:schemeClr>
                </a:solidFill>
              </a:rPr>
              <a:t>XRF: x-ray fluorescence</a:t>
            </a:r>
          </a:p>
        </p:txBody>
      </p:sp>
      <p:pic>
        <p:nvPicPr>
          <p:cNvPr id="8" name="Picture 7">
            <a:extLst>
              <a:ext uri="{FF2B5EF4-FFF2-40B4-BE49-F238E27FC236}">
                <a16:creationId xmlns:a16="http://schemas.microsoft.com/office/drawing/2014/main" id="{AC2E8D2C-1193-FA36-7492-92C70408E5A4}"/>
              </a:ext>
            </a:extLst>
          </p:cNvPr>
          <p:cNvPicPr>
            <a:picLocks noChangeAspect="1"/>
          </p:cNvPicPr>
          <p:nvPr/>
        </p:nvPicPr>
        <p:blipFill rotWithShape="1">
          <a:blip r:embed="rId4"/>
          <a:srcRect l="26172" t="46347" r="7593"/>
          <a:stretch/>
        </p:blipFill>
        <p:spPr>
          <a:xfrm>
            <a:off x="8739807" y="3816347"/>
            <a:ext cx="2749827" cy="2418393"/>
          </a:xfrm>
          <a:prstGeom prst="rect">
            <a:avLst/>
          </a:prstGeom>
          <a:effectLst>
            <a:outerShdw blurRad="152400" dist="76200" dir="2700000" algn="ctr" rotWithShape="0">
              <a:srgbClr val="000000">
                <a:alpha val="25000"/>
              </a:srgbClr>
            </a:outerShdw>
          </a:effectLst>
        </p:spPr>
      </p:pic>
      <p:sp>
        <p:nvSpPr>
          <p:cNvPr id="9" name="TextBox 8">
            <a:extLst>
              <a:ext uri="{FF2B5EF4-FFF2-40B4-BE49-F238E27FC236}">
                <a16:creationId xmlns:a16="http://schemas.microsoft.com/office/drawing/2014/main" id="{CBB38A6C-4374-72B7-9E24-440295749511}"/>
              </a:ext>
            </a:extLst>
          </p:cNvPr>
          <p:cNvSpPr txBox="1"/>
          <p:nvPr/>
        </p:nvSpPr>
        <p:spPr>
          <a:xfrm>
            <a:off x="6608293" y="4818834"/>
            <a:ext cx="1835759" cy="553998"/>
          </a:xfrm>
          <a:prstGeom prst="rect">
            <a:avLst/>
          </a:prstGeom>
          <a:solidFill>
            <a:schemeClr val="bg1"/>
          </a:solidFill>
        </p:spPr>
        <p:txBody>
          <a:bodyPr wrap="none" rtlCol="0">
            <a:spAutoFit/>
          </a:bodyPr>
          <a:lstStyle/>
          <a:p>
            <a:pPr algn="ctr"/>
            <a:r>
              <a:rPr lang="en-US" sz="1600" b="1" i="1" dirty="0">
                <a:solidFill>
                  <a:schemeClr val="tx1">
                    <a:lumMod val="65000"/>
                    <a:lumOff val="35000"/>
                  </a:schemeClr>
                </a:solidFill>
                <a:latin typeface="Arial Narrow" panose="020B0606020202030204" pitchFamily="34" charset="0"/>
              </a:rPr>
              <a:t>Handheld XRF meter</a:t>
            </a:r>
          </a:p>
          <a:p>
            <a:pPr algn="ctr"/>
            <a:r>
              <a:rPr lang="en-US" sz="1400" dirty="0">
                <a:solidFill>
                  <a:schemeClr val="bg2">
                    <a:lumMod val="50000"/>
                  </a:schemeClr>
                </a:solidFill>
                <a:latin typeface="Arial Narrow" panose="020B0606020202030204" pitchFamily="34" charset="0"/>
              </a:rPr>
              <a:t>(Mining Magazine 2023)</a:t>
            </a:r>
          </a:p>
        </p:txBody>
      </p:sp>
    </p:spTree>
    <p:extLst>
      <p:ext uri="{BB962C8B-B14F-4D97-AF65-F5344CB8AC3E}">
        <p14:creationId xmlns:p14="http://schemas.microsoft.com/office/powerpoint/2010/main" val="16433540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13DB45-96CC-1FDE-5AA3-873B9168DBD6}"/>
              </a:ext>
            </a:extLst>
          </p:cNvPr>
          <p:cNvSpPr>
            <a:spLocks noGrp="1"/>
          </p:cNvSpPr>
          <p:nvPr>
            <p:ph type="title"/>
          </p:nvPr>
        </p:nvSpPr>
        <p:spPr>
          <a:xfrm>
            <a:off x="1212761" y="314905"/>
            <a:ext cx="9531439" cy="549275"/>
          </a:xfrm>
        </p:spPr>
        <p:txBody>
          <a:bodyPr/>
          <a:lstStyle/>
          <a:p>
            <a:r>
              <a:rPr lang="en-US" dirty="0"/>
              <a:t>Incremental Sampling Methodology</a:t>
            </a:r>
          </a:p>
        </p:txBody>
      </p:sp>
      <p:sp>
        <p:nvSpPr>
          <p:cNvPr id="8" name="Content Placeholder 7">
            <a:extLst>
              <a:ext uri="{FF2B5EF4-FFF2-40B4-BE49-F238E27FC236}">
                <a16:creationId xmlns:a16="http://schemas.microsoft.com/office/drawing/2014/main" id="{5BB3FD5D-6B47-C27C-B985-A86569733C8D}"/>
              </a:ext>
            </a:extLst>
          </p:cNvPr>
          <p:cNvSpPr>
            <a:spLocks noGrp="1"/>
          </p:cNvSpPr>
          <p:nvPr>
            <p:ph sz="half" idx="1"/>
          </p:nvPr>
        </p:nvSpPr>
        <p:spPr>
          <a:xfrm>
            <a:off x="838199" y="3947576"/>
            <a:ext cx="5502965" cy="2262874"/>
          </a:xfrm>
        </p:spPr>
        <p:txBody>
          <a:bodyPr>
            <a:normAutofit fontScale="92500" lnSpcReduction="20000"/>
          </a:bodyPr>
          <a:lstStyle/>
          <a:p>
            <a:pPr>
              <a:lnSpc>
                <a:spcPct val="100000"/>
              </a:lnSpc>
            </a:pPr>
            <a:r>
              <a:rPr lang="en-US" sz="2600" dirty="0"/>
              <a:t>Uses structured sampling protocol to reduce data variability</a:t>
            </a:r>
          </a:p>
          <a:p>
            <a:pPr>
              <a:lnSpc>
                <a:spcPct val="100000"/>
              </a:lnSpc>
            </a:pPr>
            <a:r>
              <a:rPr lang="en-US" sz="2600" dirty="0"/>
              <a:t>Uses DUs to get a mean contaminant concentration</a:t>
            </a:r>
          </a:p>
          <a:p>
            <a:pPr>
              <a:lnSpc>
                <a:spcPct val="100000"/>
              </a:lnSpc>
            </a:pPr>
            <a:r>
              <a:rPr lang="en-US" sz="2600" dirty="0"/>
              <a:t>Requires established DQOs and CSM</a:t>
            </a:r>
          </a:p>
        </p:txBody>
      </p:sp>
      <p:sp>
        <p:nvSpPr>
          <p:cNvPr id="12" name="Content Placeholder 11">
            <a:extLst>
              <a:ext uri="{FF2B5EF4-FFF2-40B4-BE49-F238E27FC236}">
                <a16:creationId xmlns:a16="http://schemas.microsoft.com/office/drawing/2014/main" id="{4B9C7EA6-19D2-9C02-21D4-4FF0EA60BAF1}"/>
              </a:ext>
            </a:extLst>
          </p:cNvPr>
          <p:cNvSpPr>
            <a:spLocks noGrp="1"/>
          </p:cNvSpPr>
          <p:nvPr>
            <p:ph sz="half" idx="2"/>
          </p:nvPr>
        </p:nvSpPr>
        <p:spPr>
          <a:xfrm>
            <a:off x="6749595" y="1620691"/>
            <a:ext cx="4993641" cy="4589759"/>
          </a:xfrm>
        </p:spPr>
        <p:txBody>
          <a:bodyPr/>
          <a:lstStyle/>
          <a:p>
            <a:r>
              <a:rPr lang="en-US" sz="2600" dirty="0"/>
              <a:t>ISM components</a:t>
            </a:r>
          </a:p>
          <a:p>
            <a:pPr lvl="1">
              <a:spcBef>
                <a:spcPts val="1000"/>
              </a:spcBef>
            </a:pPr>
            <a:r>
              <a:rPr lang="en-US" dirty="0"/>
              <a:t>Sample design</a:t>
            </a:r>
          </a:p>
          <a:p>
            <a:pPr lvl="2">
              <a:spcBef>
                <a:spcPts val="1000"/>
              </a:spcBef>
            </a:pPr>
            <a:r>
              <a:rPr lang="en-US" dirty="0"/>
              <a:t>Dependent on study goal</a:t>
            </a:r>
          </a:p>
          <a:p>
            <a:pPr lvl="2">
              <a:spcBef>
                <a:spcPts val="1000"/>
              </a:spcBef>
            </a:pPr>
            <a:r>
              <a:rPr lang="en-US" dirty="0"/>
              <a:t>Number and size of DUs, replicate ISM samples, and increments for each ISM sample</a:t>
            </a:r>
          </a:p>
          <a:p>
            <a:pPr lvl="1">
              <a:spcBef>
                <a:spcPts val="1000"/>
              </a:spcBef>
            </a:pPr>
            <a:r>
              <a:rPr lang="en-US" dirty="0"/>
              <a:t>Field sample collection</a:t>
            </a:r>
          </a:p>
          <a:p>
            <a:pPr lvl="1">
              <a:spcBef>
                <a:spcPts val="1000"/>
              </a:spcBef>
            </a:pPr>
            <a:r>
              <a:rPr lang="en-US" dirty="0"/>
              <a:t>Laboratory sample processing and analysis</a:t>
            </a:r>
          </a:p>
          <a:p>
            <a:pPr lvl="1">
              <a:spcBef>
                <a:spcPts val="1000"/>
              </a:spcBef>
            </a:pPr>
            <a:r>
              <a:rPr lang="en-US" dirty="0"/>
              <a:t>Statistical analysis for</a:t>
            </a:r>
            <a:br>
              <a:rPr lang="en-US" dirty="0"/>
            </a:br>
            <a:r>
              <a:rPr lang="en-US" dirty="0"/>
              <a:t>risk assessment</a:t>
            </a:r>
          </a:p>
        </p:txBody>
      </p:sp>
      <p:sp>
        <p:nvSpPr>
          <p:cNvPr id="5" name="Slide Number Placeholder 4">
            <a:extLst>
              <a:ext uri="{FF2B5EF4-FFF2-40B4-BE49-F238E27FC236}">
                <a16:creationId xmlns:a16="http://schemas.microsoft.com/office/drawing/2014/main" id="{4A84A00C-0ADD-37A8-5BAD-75C23032C132}"/>
              </a:ext>
            </a:extLst>
          </p:cNvPr>
          <p:cNvSpPr>
            <a:spLocks noGrp="1"/>
          </p:cNvSpPr>
          <p:nvPr>
            <p:ph type="sldNum" sz="quarter" idx="12"/>
          </p:nvPr>
        </p:nvSpPr>
        <p:spPr/>
        <p:txBody>
          <a:bodyPr/>
          <a:lstStyle/>
          <a:p>
            <a:fld id="{E130FD56-1AA9-EE4C-9ADF-6D63C47D8FD2}" type="slidenum">
              <a:rPr lang="en-US" smtClean="0"/>
              <a:pPr/>
              <a:t>58</a:t>
            </a:fld>
            <a:endParaRPr lang="en-US"/>
          </a:p>
        </p:txBody>
      </p:sp>
      <p:sp>
        <p:nvSpPr>
          <p:cNvPr id="13" name="Text Placeholder 12">
            <a:extLst>
              <a:ext uri="{FF2B5EF4-FFF2-40B4-BE49-F238E27FC236}">
                <a16:creationId xmlns:a16="http://schemas.microsoft.com/office/drawing/2014/main" id="{13392007-A5B6-A7FD-848F-6845435D06D4}"/>
              </a:ext>
            </a:extLst>
          </p:cNvPr>
          <p:cNvSpPr>
            <a:spLocks noGrp="1"/>
          </p:cNvSpPr>
          <p:nvPr>
            <p:ph type="body" sz="quarter" idx="13"/>
          </p:nvPr>
        </p:nvSpPr>
        <p:spPr/>
        <p:txBody>
          <a:bodyPr>
            <a:noAutofit/>
          </a:bodyPr>
          <a:lstStyle/>
          <a:p>
            <a:r>
              <a:rPr lang="en-US" sz="1400" dirty="0"/>
              <a:t>Environmental Site Assessment</a:t>
            </a:r>
          </a:p>
        </p:txBody>
      </p:sp>
      <p:sp>
        <p:nvSpPr>
          <p:cNvPr id="9" name="TextBox 8">
            <a:extLst>
              <a:ext uri="{FF2B5EF4-FFF2-40B4-BE49-F238E27FC236}">
                <a16:creationId xmlns:a16="http://schemas.microsoft.com/office/drawing/2014/main" id="{7D679507-579D-77BE-E636-AE8956488E7E}"/>
              </a:ext>
            </a:extLst>
          </p:cNvPr>
          <p:cNvSpPr txBox="1"/>
          <p:nvPr/>
        </p:nvSpPr>
        <p:spPr>
          <a:xfrm>
            <a:off x="10594300" y="6235318"/>
            <a:ext cx="1148936" cy="307777"/>
          </a:xfrm>
          <a:prstGeom prst="rect">
            <a:avLst/>
          </a:prstGeom>
          <a:noFill/>
        </p:spPr>
        <p:txBody>
          <a:bodyPr wrap="square" rtlCol="0">
            <a:spAutoFit/>
          </a:bodyPr>
          <a:lstStyle/>
          <a:p>
            <a:pPr algn="r"/>
            <a:r>
              <a:rPr lang="en-US" sz="1400" dirty="0">
                <a:solidFill>
                  <a:schemeClr val="bg2">
                    <a:lumMod val="50000"/>
                  </a:schemeClr>
                </a:solidFill>
                <a:latin typeface="Arial Narrow" panose="020B0604020202020204" pitchFamily="34" charset="0"/>
                <a:cs typeface="Arial Narrow" panose="020B0604020202020204" pitchFamily="34" charset="0"/>
              </a:rPr>
              <a:t>(Neil 2021)</a:t>
            </a:r>
          </a:p>
        </p:txBody>
      </p:sp>
      <p:sp>
        <p:nvSpPr>
          <p:cNvPr id="2" name="TextBox 1">
            <a:extLst>
              <a:ext uri="{FF2B5EF4-FFF2-40B4-BE49-F238E27FC236}">
                <a16:creationId xmlns:a16="http://schemas.microsoft.com/office/drawing/2014/main" id="{449C7FF9-0740-CEAA-B5B7-49D1D7D692E3}"/>
              </a:ext>
            </a:extLst>
          </p:cNvPr>
          <p:cNvSpPr txBox="1"/>
          <p:nvPr/>
        </p:nvSpPr>
        <p:spPr>
          <a:xfrm>
            <a:off x="429768" y="6210451"/>
            <a:ext cx="4329045" cy="307777"/>
          </a:xfrm>
          <a:prstGeom prst="rect">
            <a:avLst/>
          </a:prstGeom>
          <a:noFill/>
        </p:spPr>
        <p:txBody>
          <a:bodyPr wrap="square" rtlCol="0">
            <a:spAutoFit/>
          </a:bodyPr>
          <a:lstStyle/>
          <a:p>
            <a:r>
              <a:rPr lang="en-US" sz="1400" dirty="0">
                <a:solidFill>
                  <a:schemeClr val="tx1">
                    <a:lumMod val="75000"/>
                    <a:lumOff val="25000"/>
                  </a:schemeClr>
                </a:solidFill>
              </a:rPr>
              <a:t>DU: decision unit</a:t>
            </a:r>
          </a:p>
        </p:txBody>
      </p:sp>
      <p:grpSp>
        <p:nvGrpSpPr>
          <p:cNvPr id="14" name="Group 13">
            <a:extLst>
              <a:ext uri="{FF2B5EF4-FFF2-40B4-BE49-F238E27FC236}">
                <a16:creationId xmlns:a16="http://schemas.microsoft.com/office/drawing/2014/main" id="{9118B057-C0BF-D9E1-09AB-8C847915D811}"/>
              </a:ext>
            </a:extLst>
          </p:cNvPr>
          <p:cNvGrpSpPr/>
          <p:nvPr/>
        </p:nvGrpSpPr>
        <p:grpSpPr>
          <a:xfrm>
            <a:off x="597845" y="1378675"/>
            <a:ext cx="5983671" cy="2429020"/>
            <a:chOff x="838199" y="1453103"/>
            <a:chExt cx="5983671" cy="2429020"/>
          </a:xfrm>
        </p:grpSpPr>
        <p:pic>
          <p:nvPicPr>
            <p:cNvPr id="7" name="Picture 6">
              <a:extLst>
                <a:ext uri="{FF2B5EF4-FFF2-40B4-BE49-F238E27FC236}">
                  <a16:creationId xmlns:a16="http://schemas.microsoft.com/office/drawing/2014/main" id="{7C17ACFA-6732-656F-3171-2C6FB7C2A6FF}"/>
                </a:ext>
              </a:extLst>
            </p:cNvPr>
            <p:cNvPicPr>
              <a:picLocks noChangeAspect="1"/>
            </p:cNvPicPr>
            <p:nvPr/>
          </p:nvPicPr>
          <p:blipFill rotWithShape="1">
            <a:blip r:embed="rId3">
              <a:extLst>
                <a:ext uri="{28A0092B-C50C-407E-A947-70E740481C1C}">
                  <a14:useLocalDpi xmlns:a14="http://schemas.microsoft.com/office/drawing/2010/main" val="0"/>
                </a:ext>
              </a:extLst>
            </a:blip>
            <a:srcRect t="11852" b="7514"/>
            <a:stretch/>
          </p:blipFill>
          <p:spPr>
            <a:xfrm>
              <a:off x="838199" y="1733107"/>
              <a:ext cx="5983671" cy="2149016"/>
            </a:xfrm>
            <a:prstGeom prst="rect">
              <a:avLst/>
            </a:prstGeom>
          </p:spPr>
        </p:pic>
        <p:sp>
          <p:nvSpPr>
            <p:cNvPr id="4" name="TextBox 3">
              <a:extLst>
                <a:ext uri="{FF2B5EF4-FFF2-40B4-BE49-F238E27FC236}">
                  <a16:creationId xmlns:a16="http://schemas.microsoft.com/office/drawing/2014/main" id="{64635FDF-39DD-F767-3778-C44495871167}"/>
                </a:ext>
              </a:extLst>
            </p:cNvPr>
            <p:cNvSpPr txBox="1"/>
            <p:nvPr/>
          </p:nvSpPr>
          <p:spPr>
            <a:xfrm>
              <a:off x="1891856" y="1453103"/>
              <a:ext cx="1545616" cy="338554"/>
            </a:xfrm>
            <a:prstGeom prst="rect">
              <a:avLst/>
            </a:prstGeom>
            <a:noFill/>
          </p:spPr>
          <p:txBody>
            <a:bodyPr wrap="none" rtlCol="0">
              <a:spAutoFit/>
            </a:bodyPr>
            <a:lstStyle/>
            <a:p>
              <a:r>
                <a:rPr lang="en-US" sz="1600" dirty="0">
                  <a:latin typeface="Arial Narrow" panose="020B0606020202030204" pitchFamily="34" charset="0"/>
                </a:rPr>
                <a:t>Discrete sampling</a:t>
              </a:r>
            </a:p>
          </p:txBody>
        </p:sp>
        <p:sp>
          <p:nvSpPr>
            <p:cNvPr id="6" name="TextBox 5">
              <a:extLst>
                <a:ext uri="{FF2B5EF4-FFF2-40B4-BE49-F238E27FC236}">
                  <a16:creationId xmlns:a16="http://schemas.microsoft.com/office/drawing/2014/main" id="{65F58435-4BFB-B4EF-A6BE-C106780289D2}"/>
                </a:ext>
              </a:extLst>
            </p:cNvPr>
            <p:cNvSpPr txBox="1"/>
            <p:nvPr/>
          </p:nvSpPr>
          <p:spPr>
            <a:xfrm>
              <a:off x="3982811" y="1453103"/>
              <a:ext cx="1803699" cy="338554"/>
            </a:xfrm>
            <a:prstGeom prst="rect">
              <a:avLst/>
            </a:prstGeom>
            <a:noFill/>
          </p:spPr>
          <p:txBody>
            <a:bodyPr wrap="none" rtlCol="0">
              <a:spAutoFit/>
            </a:bodyPr>
            <a:lstStyle/>
            <a:p>
              <a:r>
                <a:rPr lang="en-US" sz="1600" dirty="0">
                  <a:latin typeface="Arial Narrow" panose="020B0606020202030204" pitchFamily="34" charset="0"/>
                </a:rPr>
                <a:t>Incremental sampling</a:t>
              </a:r>
            </a:p>
          </p:txBody>
        </p:sp>
        <p:sp>
          <p:nvSpPr>
            <p:cNvPr id="10" name="TextBox 9">
              <a:extLst>
                <a:ext uri="{FF2B5EF4-FFF2-40B4-BE49-F238E27FC236}">
                  <a16:creationId xmlns:a16="http://schemas.microsoft.com/office/drawing/2014/main" id="{3AE37793-C869-4730-8099-9E56F85037B6}"/>
                </a:ext>
              </a:extLst>
            </p:cNvPr>
            <p:cNvSpPr txBox="1"/>
            <p:nvPr/>
          </p:nvSpPr>
          <p:spPr>
            <a:xfrm>
              <a:off x="1255293" y="3450378"/>
              <a:ext cx="2161169" cy="338554"/>
            </a:xfrm>
            <a:prstGeom prst="rect">
              <a:avLst/>
            </a:prstGeom>
            <a:solidFill>
              <a:schemeClr val="bg1"/>
            </a:solidFill>
          </p:spPr>
          <p:txBody>
            <a:bodyPr wrap="none" rtlCol="0">
              <a:spAutoFit/>
            </a:bodyPr>
            <a:lstStyle/>
            <a:p>
              <a:r>
                <a:rPr lang="en-US" sz="1600" dirty="0">
                  <a:latin typeface="Arial Narrow" panose="020B0606020202030204" pitchFamily="34" charset="0"/>
                </a:rPr>
                <a:t>Discrete sample collected</a:t>
              </a:r>
            </a:p>
          </p:txBody>
        </p:sp>
        <p:sp>
          <p:nvSpPr>
            <p:cNvPr id="11" name="TextBox 10">
              <a:extLst>
                <a:ext uri="{FF2B5EF4-FFF2-40B4-BE49-F238E27FC236}">
                  <a16:creationId xmlns:a16="http://schemas.microsoft.com/office/drawing/2014/main" id="{319A0ABB-B682-2368-A334-EF3A67B3848C}"/>
                </a:ext>
              </a:extLst>
            </p:cNvPr>
            <p:cNvSpPr txBox="1"/>
            <p:nvPr/>
          </p:nvSpPr>
          <p:spPr>
            <a:xfrm>
              <a:off x="4480770" y="3452462"/>
              <a:ext cx="1943161" cy="338554"/>
            </a:xfrm>
            <a:prstGeom prst="rect">
              <a:avLst/>
            </a:prstGeom>
            <a:solidFill>
              <a:schemeClr val="bg1"/>
            </a:solidFill>
          </p:spPr>
          <p:txBody>
            <a:bodyPr wrap="none" rtlCol="0">
              <a:spAutoFit/>
            </a:bodyPr>
            <a:lstStyle/>
            <a:p>
              <a:r>
                <a:rPr lang="en-US" sz="1600" dirty="0">
                  <a:latin typeface="Arial Narrow" panose="020B0606020202030204" pitchFamily="34" charset="0"/>
                </a:rPr>
                <a:t>ISM field replicate point</a:t>
              </a:r>
            </a:p>
          </p:txBody>
        </p:sp>
      </p:grpSp>
    </p:spTree>
    <p:extLst>
      <p:ext uri="{BB962C8B-B14F-4D97-AF65-F5344CB8AC3E}">
        <p14:creationId xmlns:p14="http://schemas.microsoft.com/office/powerpoint/2010/main" val="22768394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6812F-3174-39D2-5344-2B8BF207E88B}"/>
              </a:ext>
            </a:extLst>
          </p:cNvPr>
          <p:cNvSpPr>
            <a:spLocks noGrp="1"/>
          </p:cNvSpPr>
          <p:nvPr>
            <p:ph type="title"/>
          </p:nvPr>
        </p:nvSpPr>
        <p:spPr/>
        <p:txBody>
          <a:bodyPr/>
          <a:lstStyle/>
          <a:p>
            <a:r>
              <a:rPr lang="en-US" dirty="0"/>
              <a:t>ISM: Benefits and Limitations</a:t>
            </a:r>
          </a:p>
        </p:txBody>
      </p:sp>
      <p:sp>
        <p:nvSpPr>
          <p:cNvPr id="3" name="Content Placeholder 2">
            <a:extLst>
              <a:ext uri="{FF2B5EF4-FFF2-40B4-BE49-F238E27FC236}">
                <a16:creationId xmlns:a16="http://schemas.microsoft.com/office/drawing/2014/main" id="{8646044B-0E3A-B914-9105-A56111274702}"/>
              </a:ext>
            </a:extLst>
          </p:cNvPr>
          <p:cNvSpPr>
            <a:spLocks noGrp="1"/>
          </p:cNvSpPr>
          <p:nvPr>
            <p:ph sz="half" idx="1"/>
          </p:nvPr>
        </p:nvSpPr>
        <p:spPr>
          <a:xfrm>
            <a:off x="838200" y="1620692"/>
            <a:ext cx="6103374" cy="4768076"/>
          </a:xfrm>
        </p:spPr>
        <p:txBody>
          <a:bodyPr>
            <a:normAutofit/>
          </a:bodyPr>
          <a:lstStyle/>
          <a:p>
            <a:r>
              <a:rPr lang="en-US" sz="3000" dirty="0"/>
              <a:t>Useful approach for</a:t>
            </a:r>
          </a:p>
          <a:p>
            <a:pPr lvl="1"/>
            <a:r>
              <a:rPr lang="en-US" dirty="0"/>
              <a:t>Determining mean rather than precise spatial characterization</a:t>
            </a:r>
          </a:p>
          <a:p>
            <a:pPr lvl="1"/>
            <a:r>
              <a:rPr lang="en-US" dirty="0"/>
              <a:t>Meeting requirement allowed by regulatory agency </a:t>
            </a:r>
          </a:p>
          <a:p>
            <a:pPr lvl="1"/>
            <a:r>
              <a:rPr lang="en-US" dirty="0"/>
              <a:t>Avoiding variability of discrete sampling</a:t>
            </a:r>
          </a:p>
          <a:p>
            <a:pPr lvl="1"/>
            <a:r>
              <a:rPr lang="en-US" dirty="0"/>
              <a:t>Meeting DQOs with fewer total samples (analytical savings overcome additional sampling costs)</a:t>
            </a:r>
          </a:p>
        </p:txBody>
      </p:sp>
      <p:sp>
        <p:nvSpPr>
          <p:cNvPr id="4" name="Content Placeholder 3">
            <a:extLst>
              <a:ext uri="{FF2B5EF4-FFF2-40B4-BE49-F238E27FC236}">
                <a16:creationId xmlns:a16="http://schemas.microsoft.com/office/drawing/2014/main" id="{28C54B5E-41E0-17A2-9629-B67EE1B756C5}"/>
              </a:ext>
            </a:extLst>
          </p:cNvPr>
          <p:cNvSpPr>
            <a:spLocks noGrp="1"/>
          </p:cNvSpPr>
          <p:nvPr>
            <p:ph sz="half" idx="2"/>
          </p:nvPr>
        </p:nvSpPr>
        <p:spPr>
          <a:xfrm>
            <a:off x="6809533" y="1620692"/>
            <a:ext cx="5181600" cy="2095902"/>
          </a:xfrm>
        </p:spPr>
        <p:txBody>
          <a:bodyPr>
            <a:normAutofit/>
          </a:bodyPr>
          <a:lstStyle/>
          <a:p>
            <a:r>
              <a:rPr lang="en-US" dirty="0"/>
              <a:t>Not ideal for</a:t>
            </a:r>
          </a:p>
          <a:p>
            <a:pPr lvl="1"/>
            <a:r>
              <a:rPr lang="en-US" sz="2200" dirty="0"/>
              <a:t>Contaminants &gt; 2 feet depth</a:t>
            </a:r>
          </a:p>
          <a:p>
            <a:pPr lvl="1"/>
            <a:r>
              <a:rPr lang="en-US" sz="2200" dirty="0"/>
              <a:t>Open-ended investigation</a:t>
            </a:r>
          </a:p>
          <a:p>
            <a:pPr lvl="1"/>
            <a:r>
              <a:rPr lang="en-US" sz="2200" dirty="0"/>
              <a:t>Overall extent/type of contamination is unknown</a:t>
            </a:r>
          </a:p>
        </p:txBody>
      </p:sp>
      <p:sp>
        <p:nvSpPr>
          <p:cNvPr id="5" name="Slide Number Placeholder 4">
            <a:extLst>
              <a:ext uri="{FF2B5EF4-FFF2-40B4-BE49-F238E27FC236}">
                <a16:creationId xmlns:a16="http://schemas.microsoft.com/office/drawing/2014/main" id="{90C7C8F8-92C9-8869-CFEE-D37DD4A5CEE8}"/>
              </a:ext>
            </a:extLst>
          </p:cNvPr>
          <p:cNvSpPr>
            <a:spLocks noGrp="1"/>
          </p:cNvSpPr>
          <p:nvPr>
            <p:ph type="sldNum" sz="quarter" idx="12"/>
          </p:nvPr>
        </p:nvSpPr>
        <p:spPr/>
        <p:txBody>
          <a:bodyPr/>
          <a:lstStyle/>
          <a:p>
            <a:fld id="{E130FD56-1AA9-EE4C-9ADF-6D63C47D8FD2}" type="slidenum">
              <a:rPr lang="en-US" smtClean="0"/>
              <a:pPr/>
              <a:t>59</a:t>
            </a:fld>
            <a:endParaRPr lang="en-US"/>
          </a:p>
        </p:txBody>
      </p:sp>
      <p:sp>
        <p:nvSpPr>
          <p:cNvPr id="6" name="Text Placeholder 5">
            <a:extLst>
              <a:ext uri="{FF2B5EF4-FFF2-40B4-BE49-F238E27FC236}">
                <a16:creationId xmlns:a16="http://schemas.microsoft.com/office/drawing/2014/main" id="{8DCE88C1-E6D1-E82F-5CA8-5CEFD3C5EBE0}"/>
              </a:ext>
            </a:extLst>
          </p:cNvPr>
          <p:cNvSpPr>
            <a:spLocks noGrp="1"/>
          </p:cNvSpPr>
          <p:nvPr>
            <p:ph type="body" sz="quarter" idx="13"/>
          </p:nvPr>
        </p:nvSpPr>
        <p:spPr/>
        <p:txBody>
          <a:bodyPr>
            <a:noAutofit/>
          </a:bodyPr>
          <a:lstStyle/>
          <a:p>
            <a:r>
              <a:rPr lang="en-US" sz="1400" dirty="0"/>
              <a:t>Environmental Site Assessment</a:t>
            </a:r>
          </a:p>
        </p:txBody>
      </p:sp>
      <p:grpSp>
        <p:nvGrpSpPr>
          <p:cNvPr id="7" name="Group 6">
            <a:extLst>
              <a:ext uri="{FF2B5EF4-FFF2-40B4-BE49-F238E27FC236}">
                <a16:creationId xmlns:a16="http://schemas.microsoft.com/office/drawing/2014/main" id="{24A0397A-A138-38E8-25BF-5236589DAAB7}"/>
              </a:ext>
            </a:extLst>
          </p:cNvPr>
          <p:cNvGrpSpPr/>
          <p:nvPr/>
        </p:nvGrpSpPr>
        <p:grpSpPr>
          <a:xfrm>
            <a:off x="7752612" y="3648709"/>
            <a:ext cx="3295441" cy="2440840"/>
            <a:chOff x="7561932" y="4311767"/>
            <a:chExt cx="2543042" cy="1883559"/>
          </a:xfrm>
        </p:grpSpPr>
        <p:pic>
          <p:nvPicPr>
            <p:cNvPr id="9" name="Picture 8" descr="Fishing on the lake at sunset">
              <a:extLst>
                <a:ext uri="{FF2B5EF4-FFF2-40B4-BE49-F238E27FC236}">
                  <a16:creationId xmlns:a16="http://schemas.microsoft.com/office/drawing/2014/main" id="{99D5EBCB-55D7-3F91-D6ED-0D859F94E574}"/>
                </a:ext>
              </a:extLst>
            </p:cNvPr>
            <p:cNvPicPr>
              <a:picLocks noChangeAspect="1"/>
            </p:cNvPicPr>
            <p:nvPr/>
          </p:nvPicPr>
          <p:blipFill>
            <a:blip r:embed="rId3"/>
            <a:stretch>
              <a:fillRect/>
            </a:stretch>
          </p:blipFill>
          <p:spPr>
            <a:xfrm>
              <a:off x="7561932" y="4378109"/>
              <a:ext cx="2543042" cy="1694948"/>
            </a:xfrm>
            <a:prstGeom prst="rect">
              <a:avLst/>
            </a:prstGeom>
            <a:effectLst>
              <a:outerShdw blurRad="152400" dist="76200" dir="2700000" algn="ctr" rotWithShape="0">
                <a:srgbClr val="000000">
                  <a:alpha val="30000"/>
                </a:srgbClr>
              </a:outerShdw>
            </a:effectLst>
          </p:spPr>
        </p:pic>
        <p:sp>
          <p:nvSpPr>
            <p:cNvPr id="10" name="&quot;Not Allowed&quot; Symbol 9">
              <a:extLst>
                <a:ext uri="{FF2B5EF4-FFF2-40B4-BE49-F238E27FC236}">
                  <a16:creationId xmlns:a16="http://schemas.microsoft.com/office/drawing/2014/main" id="{71D0D26C-99A0-DA91-F38E-1B68B3741AFC}"/>
                </a:ext>
              </a:extLst>
            </p:cNvPr>
            <p:cNvSpPr/>
            <p:nvPr/>
          </p:nvSpPr>
          <p:spPr>
            <a:xfrm>
              <a:off x="7929212" y="4311767"/>
              <a:ext cx="1808484" cy="1883559"/>
            </a:xfrm>
            <a:prstGeom prst="noSmoking">
              <a:avLst>
                <a:gd name="adj" fmla="val 6861"/>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8" name="Content Placeholder 9">
            <a:extLst>
              <a:ext uri="{FF2B5EF4-FFF2-40B4-BE49-F238E27FC236}">
                <a16:creationId xmlns:a16="http://schemas.microsoft.com/office/drawing/2014/main" id="{3ECE23D4-92DC-D18B-17E0-82C4CBE6E755}"/>
              </a:ext>
            </a:extLst>
          </p:cNvPr>
          <p:cNvSpPr txBox="1">
            <a:spLocks/>
          </p:cNvSpPr>
          <p:nvPr/>
        </p:nvSpPr>
        <p:spPr>
          <a:xfrm>
            <a:off x="8101622" y="6331876"/>
            <a:ext cx="3760234" cy="28379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0"/>
              </a:spcBef>
            </a:pPr>
            <a:r>
              <a:rPr lang="en-US" sz="1400" dirty="0">
                <a:solidFill>
                  <a:schemeClr val="bg2">
                    <a:lumMod val="50000"/>
                  </a:schemeClr>
                </a:solidFill>
                <a:latin typeface="Arial Narrow" panose="020B0606020202030204" pitchFamily="34" charset="0"/>
              </a:rPr>
              <a:t>(Image from Microsoft PowerPoint 2023) </a:t>
            </a:r>
          </a:p>
        </p:txBody>
      </p:sp>
    </p:spTree>
    <p:extLst>
      <p:ext uri="{BB962C8B-B14F-4D97-AF65-F5344CB8AC3E}">
        <p14:creationId xmlns:p14="http://schemas.microsoft.com/office/powerpoint/2010/main" val="3766147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9AB6FC-F048-01BE-5D1F-9C5CABF90728}"/>
              </a:ext>
            </a:extLst>
          </p:cNvPr>
          <p:cNvSpPr>
            <a:spLocks noGrp="1"/>
          </p:cNvSpPr>
          <p:nvPr>
            <p:ph type="body" sz="quarter" idx="13"/>
          </p:nvPr>
        </p:nvSpPr>
        <p:spPr/>
        <p:txBody>
          <a:bodyPr>
            <a:noAutofit/>
          </a:bodyPr>
          <a:lstStyle/>
          <a:p>
            <a:r>
              <a:rPr lang="en-US" sz="1400" dirty="0"/>
              <a:t>Overview</a:t>
            </a:r>
          </a:p>
        </p:txBody>
      </p:sp>
      <p:sp>
        <p:nvSpPr>
          <p:cNvPr id="3" name="Title 2">
            <a:extLst>
              <a:ext uri="{FF2B5EF4-FFF2-40B4-BE49-F238E27FC236}">
                <a16:creationId xmlns:a16="http://schemas.microsoft.com/office/drawing/2014/main" id="{A58CEFAF-EF84-7E7A-8E7F-7BF55B747268}"/>
              </a:ext>
            </a:extLst>
          </p:cNvPr>
          <p:cNvSpPr>
            <a:spLocks noGrp="1"/>
          </p:cNvSpPr>
          <p:nvPr>
            <p:ph type="title"/>
          </p:nvPr>
        </p:nvSpPr>
        <p:spPr/>
        <p:txBody>
          <a:bodyPr/>
          <a:lstStyle/>
          <a:p>
            <a:r>
              <a:rPr lang="en-US" dirty="0"/>
              <a:t>Past Related RITS Topics</a:t>
            </a:r>
          </a:p>
        </p:txBody>
      </p:sp>
      <p:sp>
        <p:nvSpPr>
          <p:cNvPr id="5" name="Slide Number Placeholder 4">
            <a:extLst>
              <a:ext uri="{FF2B5EF4-FFF2-40B4-BE49-F238E27FC236}">
                <a16:creationId xmlns:a16="http://schemas.microsoft.com/office/drawing/2014/main" id="{7E3EF495-CD4C-FDE1-416B-B7AE8BE70323}"/>
              </a:ext>
            </a:extLst>
          </p:cNvPr>
          <p:cNvSpPr>
            <a:spLocks noGrp="1"/>
          </p:cNvSpPr>
          <p:nvPr>
            <p:ph type="sldNum" sz="quarter" idx="12"/>
          </p:nvPr>
        </p:nvSpPr>
        <p:spPr/>
        <p:txBody>
          <a:bodyPr/>
          <a:lstStyle/>
          <a:p>
            <a:fld id="{E130FD56-1AA9-EE4C-9ADF-6D63C47D8FD2}" type="slidenum">
              <a:rPr lang="en-US" smtClean="0"/>
              <a:pPr/>
              <a:t>6</a:t>
            </a:fld>
            <a:endParaRPr lang="en-US" dirty="0"/>
          </a:p>
        </p:txBody>
      </p:sp>
      <p:graphicFrame>
        <p:nvGraphicFramePr>
          <p:cNvPr id="8" name="Content Placeholder 3">
            <a:extLst>
              <a:ext uri="{FF2B5EF4-FFF2-40B4-BE49-F238E27FC236}">
                <a16:creationId xmlns:a16="http://schemas.microsoft.com/office/drawing/2014/main" id="{56301587-F068-B0DD-A590-0D7DD4BDDE2A}"/>
              </a:ext>
            </a:extLst>
          </p:cNvPr>
          <p:cNvGraphicFramePr>
            <a:graphicFrameLocks/>
          </p:cNvGraphicFramePr>
          <p:nvPr>
            <p:extLst>
              <p:ext uri="{D42A27DB-BD31-4B8C-83A1-F6EECF244321}">
                <p14:modId xmlns:p14="http://schemas.microsoft.com/office/powerpoint/2010/main" val="3032016555"/>
              </p:ext>
            </p:extLst>
          </p:nvPr>
        </p:nvGraphicFramePr>
        <p:xfrm>
          <a:off x="93407" y="1281688"/>
          <a:ext cx="12005187" cy="4342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FA35C34F-6717-8DD0-D2B3-26F1A1A2BD3E}"/>
              </a:ext>
            </a:extLst>
          </p:cNvPr>
          <p:cNvSpPr txBox="1"/>
          <p:nvPr/>
        </p:nvSpPr>
        <p:spPr>
          <a:xfrm>
            <a:off x="386080" y="5781370"/>
            <a:ext cx="3527159" cy="738664"/>
          </a:xfrm>
          <a:prstGeom prst="rect">
            <a:avLst/>
          </a:prstGeom>
          <a:noFill/>
        </p:spPr>
        <p:txBody>
          <a:bodyPr wrap="square" rtlCol="0">
            <a:spAutoFit/>
          </a:bodyPr>
          <a:lstStyle/>
          <a:p>
            <a:r>
              <a:rPr lang="en-US" sz="1400" dirty="0">
                <a:solidFill>
                  <a:schemeClr val="tx1">
                    <a:lumMod val="75000"/>
                    <a:lumOff val="25000"/>
                  </a:schemeClr>
                </a:solidFill>
                <a:latin typeface="Arial" panose="020B0604020202020204" pitchFamily="34" charset="0"/>
                <a:cs typeface="Arial" panose="020B0604020202020204" pitchFamily="34" charset="0"/>
              </a:rPr>
              <a:t>ER: environmental restoration</a:t>
            </a:r>
          </a:p>
          <a:p>
            <a:r>
              <a:rPr lang="en-US" sz="1400" dirty="0">
                <a:solidFill>
                  <a:schemeClr val="tx1">
                    <a:lumMod val="75000"/>
                    <a:lumOff val="25000"/>
                  </a:schemeClr>
                </a:solidFill>
                <a:latin typeface="Arial" panose="020B0604020202020204" pitchFamily="34" charset="0"/>
                <a:cs typeface="Arial" panose="020B0604020202020204" pitchFamily="34" charset="0"/>
              </a:rPr>
              <a:t>ISM: incremental sampling methodology</a:t>
            </a:r>
          </a:p>
          <a:p>
            <a:r>
              <a:rPr lang="en-US" sz="1400" dirty="0">
                <a:solidFill>
                  <a:schemeClr val="tx1">
                    <a:lumMod val="75000"/>
                    <a:lumOff val="25000"/>
                  </a:schemeClr>
                </a:solidFill>
                <a:latin typeface="Arial" panose="020B0604020202020204" pitchFamily="34" charset="0"/>
                <a:cs typeface="Arial" panose="020B0604020202020204" pitchFamily="34" charset="0"/>
              </a:rPr>
              <a:t>MNA: monitored natural attenuation</a:t>
            </a:r>
          </a:p>
        </p:txBody>
      </p:sp>
      <p:grpSp>
        <p:nvGrpSpPr>
          <p:cNvPr id="4" name="Group 3">
            <a:extLst>
              <a:ext uri="{FF2B5EF4-FFF2-40B4-BE49-F238E27FC236}">
                <a16:creationId xmlns:a16="http://schemas.microsoft.com/office/drawing/2014/main" id="{8D9B41D2-E2A2-47A7-3C4E-59201CF25C5E}"/>
              </a:ext>
            </a:extLst>
          </p:cNvPr>
          <p:cNvGrpSpPr/>
          <p:nvPr/>
        </p:nvGrpSpPr>
        <p:grpSpPr>
          <a:xfrm>
            <a:off x="797232" y="1281688"/>
            <a:ext cx="1689936" cy="694396"/>
            <a:chOff x="712440" y="729878"/>
            <a:chExt cx="1689936" cy="694396"/>
          </a:xfrm>
        </p:grpSpPr>
        <p:sp>
          <p:nvSpPr>
            <p:cNvPr id="6" name="Rectangle 5">
              <a:extLst>
                <a:ext uri="{FF2B5EF4-FFF2-40B4-BE49-F238E27FC236}">
                  <a16:creationId xmlns:a16="http://schemas.microsoft.com/office/drawing/2014/main" id="{2D11CE37-3B16-AFBC-B0F5-42C71E12912F}"/>
                </a:ext>
              </a:extLst>
            </p:cNvPr>
            <p:cNvSpPr/>
            <p:nvPr/>
          </p:nvSpPr>
          <p:spPr>
            <a:xfrm>
              <a:off x="712440" y="729878"/>
              <a:ext cx="1689936" cy="694396"/>
            </a:xfrm>
            <a:prstGeom prst="rect">
              <a:avLst/>
            </a:prstGeom>
            <a:solidFill>
              <a:srgbClr val="0A98D5"/>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7" name="TextBox 6">
              <a:extLst>
                <a:ext uri="{FF2B5EF4-FFF2-40B4-BE49-F238E27FC236}">
                  <a16:creationId xmlns:a16="http://schemas.microsoft.com/office/drawing/2014/main" id="{0A7E7975-2BDD-0F44-71C4-5B255499D423}"/>
                </a:ext>
              </a:extLst>
            </p:cNvPr>
            <p:cNvSpPr txBox="1"/>
            <p:nvPr/>
          </p:nvSpPr>
          <p:spPr>
            <a:xfrm>
              <a:off x="712440" y="729878"/>
              <a:ext cx="1689936" cy="6943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marL="0" lvl="0" indent="0" algn="ctr" defTabSz="1422400" rtl="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2016</a:t>
              </a:r>
            </a:p>
          </p:txBody>
        </p:sp>
      </p:grpSp>
    </p:spTree>
    <p:extLst>
      <p:ext uri="{BB962C8B-B14F-4D97-AF65-F5344CB8AC3E}">
        <p14:creationId xmlns:p14="http://schemas.microsoft.com/office/powerpoint/2010/main" val="30454272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93B73-067C-3955-0D0C-64673A5A21D6}"/>
              </a:ext>
            </a:extLst>
          </p:cNvPr>
          <p:cNvSpPr>
            <a:spLocks noGrp="1"/>
          </p:cNvSpPr>
          <p:nvPr>
            <p:ph type="title"/>
          </p:nvPr>
        </p:nvSpPr>
        <p:spPr/>
        <p:txBody>
          <a:bodyPr/>
          <a:lstStyle/>
          <a:p>
            <a:r>
              <a:rPr lang="en-US" dirty="0"/>
              <a:t>Guidance on ISM Implementation</a:t>
            </a:r>
          </a:p>
        </p:txBody>
      </p:sp>
      <p:sp>
        <p:nvSpPr>
          <p:cNvPr id="17" name="Content Placeholder 16">
            <a:extLst>
              <a:ext uri="{FF2B5EF4-FFF2-40B4-BE49-F238E27FC236}">
                <a16:creationId xmlns:a16="http://schemas.microsoft.com/office/drawing/2014/main" id="{73259978-2EB5-5719-D48C-E3B9928C8AAC}"/>
              </a:ext>
            </a:extLst>
          </p:cNvPr>
          <p:cNvSpPr>
            <a:spLocks noGrp="1"/>
          </p:cNvSpPr>
          <p:nvPr>
            <p:ph sz="half" idx="1"/>
          </p:nvPr>
        </p:nvSpPr>
        <p:spPr>
          <a:xfrm>
            <a:off x="838200" y="1620692"/>
            <a:ext cx="4844658" cy="4351338"/>
          </a:xfrm>
        </p:spPr>
        <p:txBody>
          <a:bodyPr/>
          <a:lstStyle/>
          <a:p>
            <a:r>
              <a:rPr lang="en-US" sz="2600" b="1" dirty="0"/>
              <a:t>Depends</a:t>
            </a:r>
            <a:r>
              <a:rPr lang="en-US" sz="2600" dirty="0"/>
              <a:t> on selection of DUs</a:t>
            </a:r>
          </a:p>
          <a:p>
            <a:r>
              <a:rPr lang="en-US" sz="2600" dirty="0"/>
              <a:t>Consult previous case studies and guidance for design</a:t>
            </a:r>
          </a:p>
          <a:p>
            <a:pPr lvl="1">
              <a:spcBef>
                <a:spcPts val="1000"/>
              </a:spcBef>
            </a:pPr>
            <a:r>
              <a:rPr lang="en-US" dirty="0"/>
              <a:t>USACE (2013) ISM Methodology for</a:t>
            </a:r>
            <a:br>
              <a:rPr lang="en-US" dirty="0"/>
            </a:br>
            <a:r>
              <a:rPr lang="en-US" dirty="0"/>
              <a:t>Metallic Residues</a:t>
            </a:r>
          </a:p>
          <a:p>
            <a:pPr lvl="1">
              <a:spcBef>
                <a:spcPts val="1000"/>
              </a:spcBef>
            </a:pPr>
            <a:r>
              <a:rPr lang="en-US" dirty="0"/>
              <a:t>RITS (2021) Applying ISM</a:t>
            </a:r>
            <a:br>
              <a:rPr lang="en-US" dirty="0"/>
            </a:br>
            <a:r>
              <a:rPr lang="en-US" dirty="0"/>
              <a:t>at Navy Sites</a:t>
            </a:r>
          </a:p>
        </p:txBody>
      </p:sp>
      <p:sp>
        <p:nvSpPr>
          <p:cNvPr id="4" name="Content Placeholder 3">
            <a:extLst>
              <a:ext uri="{FF2B5EF4-FFF2-40B4-BE49-F238E27FC236}">
                <a16:creationId xmlns:a16="http://schemas.microsoft.com/office/drawing/2014/main" id="{C99A80CB-FA35-CB3D-AB07-8A11271DFC18}"/>
              </a:ext>
            </a:extLst>
          </p:cNvPr>
          <p:cNvSpPr>
            <a:spLocks noGrp="1"/>
          </p:cNvSpPr>
          <p:nvPr>
            <p:ph sz="half" idx="2"/>
          </p:nvPr>
        </p:nvSpPr>
        <p:spPr>
          <a:xfrm>
            <a:off x="6319360" y="1542916"/>
            <a:ext cx="5362099" cy="2276376"/>
          </a:xfrm>
        </p:spPr>
        <p:txBody>
          <a:bodyPr>
            <a:normAutofit fontScale="92500"/>
          </a:bodyPr>
          <a:lstStyle/>
          <a:p>
            <a:pPr>
              <a:lnSpc>
                <a:spcPct val="100000"/>
              </a:lnSpc>
            </a:pPr>
            <a:r>
              <a:rPr lang="en-US" b="1" dirty="0"/>
              <a:t>Example: </a:t>
            </a:r>
            <a:r>
              <a:rPr lang="en-US" dirty="0"/>
              <a:t>DUs based on cleanup area</a:t>
            </a:r>
          </a:p>
          <a:p>
            <a:pPr lvl="1">
              <a:lnSpc>
                <a:spcPct val="100000"/>
              </a:lnSpc>
              <a:spcBef>
                <a:spcPts val="1000"/>
              </a:spcBef>
            </a:pPr>
            <a:r>
              <a:rPr lang="en-US" dirty="0"/>
              <a:t>Known Pb hotspot to be excavated</a:t>
            </a:r>
          </a:p>
          <a:p>
            <a:pPr lvl="1">
              <a:lnSpc>
                <a:spcPct val="100000"/>
              </a:lnSpc>
              <a:spcBef>
                <a:spcPts val="1000"/>
              </a:spcBef>
            </a:pPr>
            <a:r>
              <a:rPr lang="en-US" dirty="0"/>
              <a:t>Mean concentration to decide if additional excavation needed</a:t>
            </a:r>
          </a:p>
        </p:txBody>
      </p:sp>
      <p:sp>
        <p:nvSpPr>
          <p:cNvPr id="5" name="Slide Number Placeholder 4">
            <a:extLst>
              <a:ext uri="{FF2B5EF4-FFF2-40B4-BE49-F238E27FC236}">
                <a16:creationId xmlns:a16="http://schemas.microsoft.com/office/drawing/2014/main" id="{34CBE87A-1195-852F-BE4A-836286741109}"/>
              </a:ext>
            </a:extLst>
          </p:cNvPr>
          <p:cNvSpPr>
            <a:spLocks noGrp="1"/>
          </p:cNvSpPr>
          <p:nvPr>
            <p:ph type="sldNum" sz="quarter" idx="12"/>
          </p:nvPr>
        </p:nvSpPr>
        <p:spPr/>
        <p:txBody>
          <a:bodyPr/>
          <a:lstStyle/>
          <a:p>
            <a:fld id="{E130FD56-1AA9-EE4C-9ADF-6D63C47D8FD2}" type="slidenum">
              <a:rPr lang="en-US" smtClean="0"/>
              <a:pPr/>
              <a:t>60</a:t>
            </a:fld>
            <a:endParaRPr lang="en-US"/>
          </a:p>
        </p:txBody>
      </p:sp>
      <p:sp>
        <p:nvSpPr>
          <p:cNvPr id="18" name="Text Placeholder 17">
            <a:extLst>
              <a:ext uri="{FF2B5EF4-FFF2-40B4-BE49-F238E27FC236}">
                <a16:creationId xmlns:a16="http://schemas.microsoft.com/office/drawing/2014/main" id="{12E3818B-2680-2373-DF93-890257471776}"/>
              </a:ext>
            </a:extLst>
          </p:cNvPr>
          <p:cNvSpPr>
            <a:spLocks noGrp="1"/>
          </p:cNvSpPr>
          <p:nvPr>
            <p:ph type="body" sz="quarter" idx="13"/>
          </p:nvPr>
        </p:nvSpPr>
        <p:spPr/>
        <p:txBody>
          <a:bodyPr>
            <a:noAutofit/>
          </a:bodyPr>
          <a:lstStyle/>
          <a:p>
            <a:r>
              <a:rPr lang="en-US" sz="1400" dirty="0"/>
              <a:t>Environmental Site Assessment</a:t>
            </a:r>
          </a:p>
        </p:txBody>
      </p:sp>
      <p:sp>
        <p:nvSpPr>
          <p:cNvPr id="19" name="TextBox 18">
            <a:extLst>
              <a:ext uri="{FF2B5EF4-FFF2-40B4-BE49-F238E27FC236}">
                <a16:creationId xmlns:a16="http://schemas.microsoft.com/office/drawing/2014/main" id="{C89A75DA-B021-1D97-7467-A87D92C821CE}"/>
              </a:ext>
            </a:extLst>
          </p:cNvPr>
          <p:cNvSpPr txBox="1"/>
          <p:nvPr/>
        </p:nvSpPr>
        <p:spPr>
          <a:xfrm>
            <a:off x="6509144" y="5923367"/>
            <a:ext cx="4652058" cy="307777"/>
          </a:xfrm>
          <a:prstGeom prst="rect">
            <a:avLst/>
          </a:prstGeom>
          <a:noFill/>
        </p:spPr>
        <p:txBody>
          <a:bodyPr wrap="square" rtlCol="0">
            <a:spAutoFit/>
          </a:bodyPr>
          <a:lstStyle/>
          <a:p>
            <a:pPr algn="r"/>
            <a:r>
              <a:rPr lang="en-US" sz="1400" dirty="0">
                <a:solidFill>
                  <a:schemeClr val="bg2">
                    <a:lumMod val="50000"/>
                  </a:schemeClr>
                </a:solidFill>
                <a:latin typeface="Arial Narrow" panose="020B0604020202020204" pitchFamily="34" charset="0"/>
                <a:cs typeface="Arial Narrow" panose="020B0604020202020204" pitchFamily="34" charset="0"/>
              </a:rPr>
              <a:t>(Neil 2021)</a:t>
            </a:r>
          </a:p>
        </p:txBody>
      </p:sp>
      <p:sp>
        <p:nvSpPr>
          <p:cNvPr id="3" name="TextBox 2">
            <a:extLst>
              <a:ext uri="{FF2B5EF4-FFF2-40B4-BE49-F238E27FC236}">
                <a16:creationId xmlns:a16="http://schemas.microsoft.com/office/drawing/2014/main" id="{1929C737-D190-CAE5-5E0B-C2EBECDE2E4C}"/>
              </a:ext>
            </a:extLst>
          </p:cNvPr>
          <p:cNvSpPr txBox="1"/>
          <p:nvPr/>
        </p:nvSpPr>
        <p:spPr>
          <a:xfrm>
            <a:off x="429768" y="6235318"/>
            <a:ext cx="4329045" cy="307777"/>
          </a:xfrm>
          <a:prstGeom prst="rect">
            <a:avLst/>
          </a:prstGeom>
          <a:noFill/>
        </p:spPr>
        <p:txBody>
          <a:bodyPr wrap="square" rtlCol="0">
            <a:spAutoFit/>
          </a:bodyPr>
          <a:lstStyle/>
          <a:p>
            <a:r>
              <a:rPr lang="en-US" sz="1400" dirty="0">
                <a:solidFill>
                  <a:schemeClr val="tx1">
                    <a:lumMod val="75000"/>
                    <a:lumOff val="25000"/>
                  </a:schemeClr>
                </a:solidFill>
              </a:rPr>
              <a:t>USACE: United States Army Corps of Engineers</a:t>
            </a:r>
          </a:p>
        </p:txBody>
      </p:sp>
      <p:grpSp>
        <p:nvGrpSpPr>
          <p:cNvPr id="7" name="Group 6">
            <a:extLst>
              <a:ext uri="{FF2B5EF4-FFF2-40B4-BE49-F238E27FC236}">
                <a16:creationId xmlns:a16="http://schemas.microsoft.com/office/drawing/2014/main" id="{8C66544C-126B-D849-D48A-9B0191690D67}"/>
              </a:ext>
            </a:extLst>
          </p:cNvPr>
          <p:cNvGrpSpPr/>
          <p:nvPr/>
        </p:nvGrpSpPr>
        <p:grpSpPr>
          <a:xfrm>
            <a:off x="6728059" y="3955307"/>
            <a:ext cx="4369870" cy="1968060"/>
            <a:chOff x="6728058" y="1952513"/>
            <a:chExt cx="4369870" cy="1968060"/>
          </a:xfrm>
          <a:effectLst>
            <a:outerShdw blurRad="152400" dist="76200" dir="2700000" algn="ctr" rotWithShape="0">
              <a:srgbClr val="000000">
                <a:alpha val="30000"/>
              </a:srgbClr>
            </a:outerShdw>
          </a:effectLst>
        </p:grpSpPr>
        <p:pic>
          <p:nvPicPr>
            <p:cNvPr id="8" name="Picture 7">
              <a:extLst>
                <a:ext uri="{FF2B5EF4-FFF2-40B4-BE49-F238E27FC236}">
                  <a16:creationId xmlns:a16="http://schemas.microsoft.com/office/drawing/2014/main" id="{02961C91-8C0C-3066-7E0D-CDC7315202A1}"/>
                </a:ext>
              </a:extLst>
            </p:cNvPr>
            <p:cNvPicPr>
              <a:picLocks noChangeAspect="1"/>
            </p:cNvPicPr>
            <p:nvPr/>
          </p:nvPicPr>
          <p:blipFill rotWithShape="1">
            <a:blip r:embed="rId3"/>
            <a:srcRect l="12476" t="17694" r="11872"/>
            <a:stretch/>
          </p:blipFill>
          <p:spPr>
            <a:xfrm>
              <a:off x="6728058" y="1952513"/>
              <a:ext cx="4369870" cy="1968060"/>
            </a:xfrm>
            <a:prstGeom prst="rect">
              <a:avLst/>
            </a:prstGeom>
          </p:spPr>
        </p:pic>
        <p:sp>
          <p:nvSpPr>
            <p:cNvPr id="9" name="TextBox 8">
              <a:extLst>
                <a:ext uri="{FF2B5EF4-FFF2-40B4-BE49-F238E27FC236}">
                  <a16:creationId xmlns:a16="http://schemas.microsoft.com/office/drawing/2014/main" id="{C2F4C271-105C-DEA2-E38D-A5790BA5988A}"/>
                </a:ext>
              </a:extLst>
            </p:cNvPr>
            <p:cNvSpPr txBox="1"/>
            <p:nvPr/>
          </p:nvSpPr>
          <p:spPr>
            <a:xfrm>
              <a:off x="8573218" y="3262683"/>
              <a:ext cx="651140" cy="338554"/>
            </a:xfrm>
            <a:prstGeom prst="rect">
              <a:avLst/>
            </a:prstGeom>
            <a:noFill/>
          </p:spPr>
          <p:txBody>
            <a:bodyPr wrap="none" rtlCol="0">
              <a:spAutoFit/>
            </a:bodyPr>
            <a:lstStyle/>
            <a:p>
              <a:r>
                <a:rPr lang="en-US" sz="1600" dirty="0">
                  <a:effectLst>
                    <a:glow rad="101600">
                      <a:schemeClr val="bg1">
                        <a:alpha val="60000"/>
                      </a:schemeClr>
                    </a:glow>
                  </a:effectLst>
                  <a:latin typeface="Arial" panose="020B0604020202020204" pitchFamily="34" charset="0"/>
                  <a:cs typeface="Arial" panose="020B0604020202020204" pitchFamily="34" charset="0"/>
                </a:rPr>
                <a:t>DU 4</a:t>
              </a:r>
            </a:p>
          </p:txBody>
        </p:sp>
        <p:sp>
          <p:nvSpPr>
            <p:cNvPr id="10" name="TextBox 9">
              <a:extLst>
                <a:ext uri="{FF2B5EF4-FFF2-40B4-BE49-F238E27FC236}">
                  <a16:creationId xmlns:a16="http://schemas.microsoft.com/office/drawing/2014/main" id="{EA37BFF4-D7A1-A95F-F8C6-8917B1227728}"/>
                </a:ext>
              </a:extLst>
            </p:cNvPr>
            <p:cNvSpPr txBox="1"/>
            <p:nvPr/>
          </p:nvSpPr>
          <p:spPr>
            <a:xfrm>
              <a:off x="7900415" y="2867426"/>
              <a:ext cx="651140" cy="338554"/>
            </a:xfrm>
            <a:prstGeom prst="rect">
              <a:avLst/>
            </a:prstGeom>
            <a:noFill/>
          </p:spPr>
          <p:txBody>
            <a:bodyPr wrap="none" rtlCol="0">
              <a:spAutoFit/>
            </a:bodyPr>
            <a:lstStyle/>
            <a:p>
              <a:r>
                <a:rPr lang="en-US" sz="1600" dirty="0">
                  <a:effectLst>
                    <a:glow rad="101600">
                      <a:schemeClr val="bg1">
                        <a:alpha val="60000"/>
                      </a:schemeClr>
                    </a:glow>
                  </a:effectLst>
                  <a:latin typeface="Arial" panose="020B0604020202020204" pitchFamily="34" charset="0"/>
                  <a:cs typeface="Arial" panose="020B0604020202020204" pitchFamily="34" charset="0"/>
                </a:rPr>
                <a:t>DU 1</a:t>
              </a:r>
            </a:p>
          </p:txBody>
        </p:sp>
        <p:sp>
          <p:nvSpPr>
            <p:cNvPr id="11" name="TextBox 10">
              <a:extLst>
                <a:ext uri="{FF2B5EF4-FFF2-40B4-BE49-F238E27FC236}">
                  <a16:creationId xmlns:a16="http://schemas.microsoft.com/office/drawing/2014/main" id="{758DA0A6-57D7-E1F1-30C7-77734A8B85B5}"/>
                </a:ext>
              </a:extLst>
            </p:cNvPr>
            <p:cNvSpPr txBox="1"/>
            <p:nvPr/>
          </p:nvSpPr>
          <p:spPr>
            <a:xfrm>
              <a:off x="9127155" y="2414486"/>
              <a:ext cx="651140" cy="338554"/>
            </a:xfrm>
            <a:prstGeom prst="rect">
              <a:avLst/>
            </a:prstGeom>
            <a:noFill/>
          </p:spPr>
          <p:txBody>
            <a:bodyPr wrap="none" rtlCol="0">
              <a:spAutoFit/>
            </a:bodyPr>
            <a:lstStyle/>
            <a:p>
              <a:r>
                <a:rPr lang="en-US" sz="1600" dirty="0">
                  <a:effectLst>
                    <a:glow rad="101600">
                      <a:schemeClr val="bg1">
                        <a:alpha val="60000"/>
                      </a:schemeClr>
                    </a:glow>
                  </a:effectLst>
                  <a:latin typeface="Arial" panose="020B0604020202020204" pitchFamily="34" charset="0"/>
                  <a:cs typeface="Arial" panose="020B0604020202020204" pitchFamily="34" charset="0"/>
                </a:rPr>
                <a:t>DU 2</a:t>
              </a:r>
            </a:p>
          </p:txBody>
        </p:sp>
        <p:sp>
          <p:nvSpPr>
            <p:cNvPr id="21" name="TextBox 20">
              <a:extLst>
                <a:ext uri="{FF2B5EF4-FFF2-40B4-BE49-F238E27FC236}">
                  <a16:creationId xmlns:a16="http://schemas.microsoft.com/office/drawing/2014/main" id="{0A3FD9AD-1149-1BE3-ECD8-6467708DEFA9}"/>
                </a:ext>
              </a:extLst>
            </p:cNvPr>
            <p:cNvSpPr txBox="1"/>
            <p:nvPr/>
          </p:nvSpPr>
          <p:spPr>
            <a:xfrm>
              <a:off x="9847857" y="2810169"/>
              <a:ext cx="651140" cy="338554"/>
            </a:xfrm>
            <a:prstGeom prst="rect">
              <a:avLst/>
            </a:prstGeom>
            <a:noFill/>
          </p:spPr>
          <p:txBody>
            <a:bodyPr wrap="none" rtlCol="0">
              <a:spAutoFit/>
            </a:bodyPr>
            <a:lstStyle/>
            <a:p>
              <a:r>
                <a:rPr lang="en-US" sz="1600" dirty="0">
                  <a:effectLst>
                    <a:glow rad="101600">
                      <a:schemeClr val="bg1">
                        <a:alpha val="60000"/>
                      </a:schemeClr>
                    </a:glow>
                  </a:effectLst>
                  <a:latin typeface="Arial" panose="020B0604020202020204" pitchFamily="34" charset="0"/>
                  <a:cs typeface="Arial" panose="020B0604020202020204" pitchFamily="34" charset="0"/>
                </a:rPr>
                <a:t>DU 3</a:t>
              </a:r>
            </a:p>
          </p:txBody>
        </p:sp>
        <p:sp>
          <p:nvSpPr>
            <p:cNvPr id="22" name="TextBox 21">
              <a:extLst>
                <a:ext uri="{FF2B5EF4-FFF2-40B4-BE49-F238E27FC236}">
                  <a16:creationId xmlns:a16="http://schemas.microsoft.com/office/drawing/2014/main" id="{76E81314-CF02-83E8-F06D-328B6F4BB930}"/>
                </a:ext>
              </a:extLst>
            </p:cNvPr>
            <p:cNvSpPr txBox="1"/>
            <p:nvPr/>
          </p:nvSpPr>
          <p:spPr>
            <a:xfrm>
              <a:off x="9006991" y="2828975"/>
              <a:ext cx="434734" cy="338554"/>
            </a:xfrm>
            <a:prstGeom prst="rect">
              <a:avLst/>
            </a:prstGeom>
            <a:noFill/>
          </p:spPr>
          <p:txBody>
            <a:bodyPr wrap="none" rtlCol="0">
              <a:spAutoFit/>
            </a:bodyPr>
            <a:lstStyle/>
            <a:p>
              <a:r>
                <a:rPr lang="en-US" sz="1600" dirty="0">
                  <a:solidFill>
                    <a:srgbClr val="FF0000"/>
                  </a:solidFill>
                  <a:effectLst>
                    <a:glow rad="101600">
                      <a:schemeClr val="bg1">
                        <a:alpha val="60000"/>
                      </a:schemeClr>
                    </a:glow>
                  </a:effectLst>
                  <a:latin typeface="Arial" panose="020B0604020202020204" pitchFamily="34" charset="0"/>
                  <a:cs typeface="Arial" panose="020B0604020202020204" pitchFamily="34" charset="0"/>
                </a:rPr>
                <a:t>Pb</a:t>
              </a:r>
            </a:p>
          </p:txBody>
        </p:sp>
      </p:grpSp>
      <p:sp>
        <p:nvSpPr>
          <p:cNvPr id="23" name="Rectangle 22">
            <a:extLst>
              <a:ext uri="{FF2B5EF4-FFF2-40B4-BE49-F238E27FC236}">
                <a16:creationId xmlns:a16="http://schemas.microsoft.com/office/drawing/2014/main" id="{BAA43FFD-CA56-7D98-2B00-629A91BA8241}"/>
              </a:ext>
            </a:extLst>
          </p:cNvPr>
          <p:cNvSpPr/>
          <p:nvPr/>
        </p:nvSpPr>
        <p:spPr>
          <a:xfrm>
            <a:off x="6721434" y="3954483"/>
            <a:ext cx="4381995" cy="1971304"/>
          </a:xfrm>
          <a:prstGeom prst="rect">
            <a:avLst/>
          </a:prstGeom>
          <a:noFill/>
          <a:ln w="9525">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69292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C73D95-5B8F-5321-E533-6023CAD92698}"/>
              </a:ext>
            </a:extLst>
          </p:cNvPr>
          <p:cNvSpPr>
            <a:spLocks noGrp="1"/>
          </p:cNvSpPr>
          <p:nvPr>
            <p:ph type="title"/>
          </p:nvPr>
        </p:nvSpPr>
        <p:spPr/>
        <p:txBody>
          <a:bodyPr/>
          <a:lstStyle/>
          <a:p>
            <a:r>
              <a:rPr lang="en-US" dirty="0"/>
              <a:t>Water Quality Assessment</a:t>
            </a:r>
          </a:p>
        </p:txBody>
      </p:sp>
      <p:sp>
        <p:nvSpPr>
          <p:cNvPr id="4" name="Content Placeholder 3">
            <a:extLst>
              <a:ext uri="{FF2B5EF4-FFF2-40B4-BE49-F238E27FC236}">
                <a16:creationId xmlns:a16="http://schemas.microsoft.com/office/drawing/2014/main" id="{347A22F8-CD1E-525C-8570-FA8B25FABB24}"/>
              </a:ext>
            </a:extLst>
          </p:cNvPr>
          <p:cNvSpPr>
            <a:spLocks noGrp="1"/>
          </p:cNvSpPr>
          <p:nvPr>
            <p:ph sz="half" idx="1"/>
          </p:nvPr>
        </p:nvSpPr>
        <p:spPr>
          <a:xfrm>
            <a:off x="845199" y="1354753"/>
            <a:ext cx="5181600" cy="4715721"/>
          </a:xfrm>
        </p:spPr>
        <p:txBody>
          <a:bodyPr>
            <a:normAutofit/>
          </a:bodyPr>
          <a:lstStyle/>
          <a:p>
            <a:pPr>
              <a:lnSpc>
                <a:spcPct val="100000"/>
              </a:lnSpc>
            </a:pPr>
            <a:r>
              <a:rPr lang="en-US" sz="2400" dirty="0"/>
              <a:t>Groundwater/surface water</a:t>
            </a:r>
          </a:p>
          <a:p>
            <a:pPr lvl="1">
              <a:lnSpc>
                <a:spcPct val="100000"/>
              </a:lnSpc>
            </a:pPr>
            <a:r>
              <a:rPr lang="en-US" sz="2000" dirty="0"/>
              <a:t>Sampling protocols for</a:t>
            </a:r>
            <a:br>
              <a:rPr lang="en-US" sz="2000" dirty="0"/>
            </a:br>
            <a:r>
              <a:rPr lang="en-US" sz="2000" dirty="0"/>
              <a:t>redox-sensitive species</a:t>
            </a:r>
          </a:p>
          <a:p>
            <a:pPr>
              <a:lnSpc>
                <a:spcPct val="100000"/>
              </a:lnSpc>
            </a:pPr>
            <a:r>
              <a:rPr lang="en-US" sz="2400" dirty="0"/>
              <a:t>Field parameters</a:t>
            </a:r>
          </a:p>
          <a:p>
            <a:pPr lvl="1">
              <a:lnSpc>
                <a:spcPct val="100000"/>
              </a:lnSpc>
            </a:pPr>
            <a:r>
              <a:rPr lang="en-US" sz="2000" dirty="0"/>
              <a:t>pH, Eh, DO, specific</a:t>
            </a:r>
            <a:br>
              <a:rPr lang="en-US" sz="2000" dirty="0"/>
            </a:br>
            <a:r>
              <a:rPr lang="en-US" sz="2000" dirty="0"/>
              <a:t>conductance, temperature </a:t>
            </a:r>
          </a:p>
          <a:p>
            <a:pPr>
              <a:lnSpc>
                <a:spcPct val="100000"/>
              </a:lnSpc>
            </a:pPr>
            <a:r>
              <a:rPr lang="en-US" sz="2400" dirty="0"/>
              <a:t>Laboratory methods</a:t>
            </a:r>
          </a:p>
          <a:p>
            <a:pPr lvl="1">
              <a:lnSpc>
                <a:spcPct val="100000"/>
              </a:lnSpc>
            </a:pPr>
            <a:r>
              <a:rPr lang="en-US" sz="2000" dirty="0"/>
              <a:t>Total vs dissolved metals</a:t>
            </a:r>
          </a:p>
          <a:p>
            <a:pPr lvl="1">
              <a:lnSpc>
                <a:spcPct val="100000"/>
              </a:lnSpc>
            </a:pPr>
            <a:r>
              <a:rPr lang="en-US" sz="2000" dirty="0"/>
              <a:t>ICP-ES (most metals) </a:t>
            </a:r>
          </a:p>
          <a:p>
            <a:pPr lvl="1">
              <a:lnSpc>
                <a:spcPct val="100000"/>
              </a:lnSpc>
            </a:pPr>
            <a:r>
              <a:rPr lang="en-US" sz="2000" dirty="0"/>
              <a:t>CVAAS (mercury)  </a:t>
            </a:r>
          </a:p>
          <a:p>
            <a:pPr lvl="1">
              <a:lnSpc>
                <a:spcPct val="100000"/>
              </a:lnSpc>
            </a:pPr>
            <a:r>
              <a:rPr lang="en-US" sz="2000" dirty="0"/>
              <a:t>Ion chromatography (anions) </a:t>
            </a:r>
          </a:p>
          <a:p>
            <a:pPr lvl="1">
              <a:lnSpc>
                <a:spcPct val="100000"/>
              </a:lnSpc>
            </a:pPr>
            <a:r>
              <a:rPr lang="en-US" sz="2000" dirty="0"/>
              <a:t>Microbiology analyses</a:t>
            </a:r>
          </a:p>
        </p:txBody>
      </p:sp>
      <p:sp>
        <p:nvSpPr>
          <p:cNvPr id="5" name="Slide Number Placeholder 4">
            <a:extLst>
              <a:ext uri="{FF2B5EF4-FFF2-40B4-BE49-F238E27FC236}">
                <a16:creationId xmlns:a16="http://schemas.microsoft.com/office/drawing/2014/main" id="{8A5699C4-8F10-A13E-3950-ACD934F844B3}"/>
              </a:ext>
            </a:extLst>
          </p:cNvPr>
          <p:cNvSpPr>
            <a:spLocks noGrp="1"/>
          </p:cNvSpPr>
          <p:nvPr>
            <p:ph type="sldNum" sz="quarter" idx="12"/>
          </p:nvPr>
        </p:nvSpPr>
        <p:spPr/>
        <p:txBody>
          <a:bodyPr/>
          <a:lstStyle/>
          <a:p>
            <a:fld id="{E130FD56-1AA9-EE4C-9ADF-6D63C47D8FD2}" type="slidenum">
              <a:rPr lang="en-US" smtClean="0"/>
              <a:pPr/>
              <a:t>61</a:t>
            </a:fld>
            <a:endParaRPr lang="en-US"/>
          </a:p>
        </p:txBody>
      </p:sp>
      <p:sp>
        <p:nvSpPr>
          <p:cNvPr id="2" name="Text Placeholder 1">
            <a:extLst>
              <a:ext uri="{FF2B5EF4-FFF2-40B4-BE49-F238E27FC236}">
                <a16:creationId xmlns:a16="http://schemas.microsoft.com/office/drawing/2014/main" id="{8E49F710-0B67-78FC-BB88-37D8939FA4D9}"/>
              </a:ext>
            </a:extLst>
          </p:cNvPr>
          <p:cNvSpPr>
            <a:spLocks noGrp="1"/>
          </p:cNvSpPr>
          <p:nvPr>
            <p:ph type="body" sz="quarter" idx="13"/>
          </p:nvPr>
        </p:nvSpPr>
        <p:spPr/>
        <p:txBody>
          <a:bodyPr>
            <a:noAutofit/>
          </a:bodyPr>
          <a:lstStyle/>
          <a:p>
            <a:r>
              <a:rPr lang="en-US" sz="1400" dirty="0"/>
              <a:t>Environmental Site Assessment</a:t>
            </a:r>
          </a:p>
        </p:txBody>
      </p:sp>
      <p:sp>
        <p:nvSpPr>
          <p:cNvPr id="22" name="TextBox 21">
            <a:extLst>
              <a:ext uri="{FF2B5EF4-FFF2-40B4-BE49-F238E27FC236}">
                <a16:creationId xmlns:a16="http://schemas.microsoft.com/office/drawing/2014/main" id="{5E0ECF14-7EEB-259D-9E25-0715755EDB85}"/>
              </a:ext>
            </a:extLst>
          </p:cNvPr>
          <p:cNvSpPr txBox="1"/>
          <p:nvPr/>
        </p:nvSpPr>
        <p:spPr>
          <a:xfrm>
            <a:off x="10000648" y="2009269"/>
            <a:ext cx="1927624" cy="800219"/>
          </a:xfrm>
          <a:prstGeom prst="rect">
            <a:avLst/>
          </a:prstGeom>
          <a:noFill/>
        </p:spPr>
        <p:txBody>
          <a:bodyPr wrap="square" rtlCol="0">
            <a:spAutoFit/>
          </a:bodyPr>
          <a:lstStyle/>
          <a:p>
            <a:pPr algn="ctr"/>
            <a:r>
              <a:rPr lang="en-US" sz="1600" b="1" i="1" dirty="0">
                <a:solidFill>
                  <a:schemeClr val="tx1">
                    <a:lumMod val="65000"/>
                    <a:lumOff val="35000"/>
                  </a:schemeClr>
                </a:solidFill>
                <a:latin typeface="Arial Narrow" panose="020B0604020202020204" pitchFamily="34" charset="0"/>
                <a:cs typeface="Arial Narrow" panose="020B0604020202020204" pitchFamily="34" charset="0"/>
              </a:rPr>
              <a:t>Clean sampling for trace metals</a:t>
            </a:r>
          </a:p>
          <a:p>
            <a:pPr algn="ctr"/>
            <a:r>
              <a:rPr lang="en-US" sz="1400" dirty="0">
                <a:solidFill>
                  <a:schemeClr val="bg2">
                    <a:lumMod val="50000"/>
                  </a:schemeClr>
                </a:solidFill>
                <a:latin typeface="Arial Narrow" panose="020B0604020202020204" pitchFamily="34" charset="0"/>
                <a:cs typeface="Arial Narrow" panose="020B0604020202020204" pitchFamily="34" charset="0"/>
              </a:rPr>
              <a:t>(Lows n.d.)</a:t>
            </a:r>
          </a:p>
        </p:txBody>
      </p:sp>
      <p:sp>
        <p:nvSpPr>
          <p:cNvPr id="23" name="TextBox 22">
            <a:extLst>
              <a:ext uri="{FF2B5EF4-FFF2-40B4-BE49-F238E27FC236}">
                <a16:creationId xmlns:a16="http://schemas.microsoft.com/office/drawing/2014/main" id="{B216DF83-A728-5479-FA5D-C487A2AF37B5}"/>
              </a:ext>
            </a:extLst>
          </p:cNvPr>
          <p:cNvSpPr txBox="1"/>
          <p:nvPr/>
        </p:nvSpPr>
        <p:spPr>
          <a:xfrm>
            <a:off x="7310422" y="4991488"/>
            <a:ext cx="1899313" cy="1323439"/>
          </a:xfrm>
          <a:prstGeom prst="rect">
            <a:avLst/>
          </a:prstGeom>
          <a:noFill/>
        </p:spPr>
        <p:txBody>
          <a:bodyPr wrap="square" rtlCol="0">
            <a:spAutoFit/>
          </a:bodyPr>
          <a:lstStyle/>
          <a:p>
            <a:pPr algn="ctr"/>
            <a:r>
              <a:rPr lang="en-US" sz="1600" b="1" i="1" dirty="0">
                <a:solidFill>
                  <a:schemeClr val="tx1">
                    <a:lumMod val="65000"/>
                    <a:lumOff val="35000"/>
                  </a:schemeClr>
                </a:solidFill>
                <a:latin typeface="Arial Narrow" panose="020B0604020202020204" pitchFamily="34" charset="0"/>
                <a:cs typeface="Arial Narrow" panose="020B0604020202020204" pitchFamily="34" charset="0"/>
              </a:rPr>
              <a:t>Water quality meter with flow cell</a:t>
            </a:r>
          </a:p>
          <a:p>
            <a:pPr algn="ctr"/>
            <a:r>
              <a:rPr lang="en-US" sz="1400" dirty="0">
                <a:solidFill>
                  <a:schemeClr val="bg2">
                    <a:lumMod val="50000"/>
                  </a:schemeClr>
                </a:solidFill>
                <a:latin typeface="Arial Narrow" panose="020B0604020202020204" pitchFamily="34" charset="0"/>
                <a:cs typeface="Arial Narrow" panose="020B0604020202020204" pitchFamily="34" charset="0"/>
              </a:rPr>
              <a:t>(GFS 2023)</a:t>
            </a:r>
          </a:p>
          <a:p>
            <a:pPr algn="ctr"/>
            <a:endParaRPr lang="en-US" sz="1600" b="1" i="1" dirty="0">
              <a:solidFill>
                <a:schemeClr val="tx1">
                  <a:lumMod val="65000"/>
                  <a:lumOff val="35000"/>
                </a:schemeClr>
              </a:solidFill>
              <a:latin typeface="Arial Narrow" panose="020B0604020202020204" pitchFamily="34" charset="0"/>
              <a:cs typeface="Arial Narrow" panose="020B0604020202020204" pitchFamily="34" charset="0"/>
            </a:endParaRPr>
          </a:p>
          <a:p>
            <a:pPr algn="ctr"/>
            <a:endParaRPr lang="en-US" sz="1600" b="1" i="1" dirty="0">
              <a:solidFill>
                <a:schemeClr val="tx1">
                  <a:lumMod val="65000"/>
                  <a:lumOff val="35000"/>
                </a:schemeClr>
              </a:solidFill>
              <a:latin typeface="Arial Narrow" panose="020B0604020202020204" pitchFamily="34" charset="0"/>
              <a:cs typeface="Arial Narrow" panose="020B0604020202020204" pitchFamily="34" charset="0"/>
            </a:endParaRPr>
          </a:p>
        </p:txBody>
      </p:sp>
      <p:pic>
        <p:nvPicPr>
          <p:cNvPr id="1032" name="Picture 8" descr="YSI Pro 1030 Water Quality Meter Rental | Enviro-Equipment, Inc.">
            <a:extLst>
              <a:ext uri="{FF2B5EF4-FFF2-40B4-BE49-F238E27FC236}">
                <a16:creationId xmlns:a16="http://schemas.microsoft.com/office/drawing/2014/main" id="{24C8535E-6612-BF71-A3C2-BB04D58DED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3601" y="3742238"/>
            <a:ext cx="2784690" cy="27846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a:extLst>
              <a:ext uri="{FF2B5EF4-FFF2-40B4-BE49-F238E27FC236}">
                <a16:creationId xmlns:a16="http://schemas.microsoft.com/office/drawing/2014/main" id="{07946FC7-15BA-B16A-8B23-59C672B4C10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778" t="29367" r="27572" b="23983"/>
          <a:stretch/>
        </p:blipFill>
        <p:spPr bwMode="auto">
          <a:xfrm>
            <a:off x="6519511" y="1354754"/>
            <a:ext cx="3481137" cy="2610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A picture containing outdoor, person, ground, person&#10;&#10;Description automatically generated">
            <a:extLst>
              <a:ext uri="{FF2B5EF4-FFF2-40B4-BE49-F238E27FC236}">
                <a16:creationId xmlns:a16="http://schemas.microsoft.com/office/drawing/2014/main" id="{17782EE7-31DF-DABB-E71B-24A1CE138E29}"/>
              </a:ext>
            </a:extLst>
          </p:cNvPr>
          <p:cNvPicPr>
            <a:picLocks noChangeAspect="1"/>
          </p:cNvPicPr>
          <p:nvPr/>
        </p:nvPicPr>
        <p:blipFill>
          <a:blip r:embed="rId5"/>
          <a:stretch>
            <a:fillRect/>
          </a:stretch>
        </p:blipFill>
        <p:spPr>
          <a:xfrm>
            <a:off x="6165202" y="1354753"/>
            <a:ext cx="3835446" cy="2876585"/>
          </a:xfrm>
          <a:prstGeom prst="rect">
            <a:avLst/>
          </a:prstGeom>
          <a:effectLst>
            <a:outerShdw blurRad="152400" dist="76200" dir="2700000" algn="ctr" rotWithShape="0">
              <a:srgbClr val="000000">
                <a:alpha val="30000"/>
              </a:srgbClr>
            </a:outerShdw>
          </a:effectLst>
        </p:spPr>
      </p:pic>
      <p:sp>
        <p:nvSpPr>
          <p:cNvPr id="6" name="TextBox 5">
            <a:extLst>
              <a:ext uri="{FF2B5EF4-FFF2-40B4-BE49-F238E27FC236}">
                <a16:creationId xmlns:a16="http://schemas.microsoft.com/office/drawing/2014/main" id="{0100A0A2-BF38-E23B-C88F-9188F2B65037}"/>
              </a:ext>
            </a:extLst>
          </p:cNvPr>
          <p:cNvSpPr txBox="1"/>
          <p:nvPr/>
        </p:nvSpPr>
        <p:spPr>
          <a:xfrm>
            <a:off x="429768" y="6037827"/>
            <a:ext cx="5735434" cy="523220"/>
          </a:xfrm>
          <a:prstGeom prst="rect">
            <a:avLst/>
          </a:prstGeom>
          <a:noFill/>
        </p:spPr>
        <p:txBody>
          <a:bodyPr wrap="square" rtlCol="0">
            <a:spAutoFit/>
          </a:bodyPr>
          <a:lstStyle/>
          <a:p>
            <a:r>
              <a:rPr lang="en-US" sz="1400" dirty="0">
                <a:solidFill>
                  <a:schemeClr val="tx1">
                    <a:lumMod val="75000"/>
                    <a:lumOff val="25000"/>
                  </a:schemeClr>
                </a:solidFill>
              </a:rPr>
              <a:t>ICP-ES: inductively coupled plasma – emission spectroscopy </a:t>
            </a:r>
          </a:p>
          <a:p>
            <a:r>
              <a:rPr lang="en-US" sz="1400" dirty="0">
                <a:solidFill>
                  <a:schemeClr val="tx1">
                    <a:lumMod val="75000"/>
                    <a:lumOff val="25000"/>
                  </a:schemeClr>
                </a:solidFill>
              </a:rPr>
              <a:t>CVAAS: cold vapor atomic absorption spectroscopy</a:t>
            </a:r>
          </a:p>
        </p:txBody>
      </p:sp>
    </p:spTree>
    <p:extLst>
      <p:ext uri="{BB962C8B-B14F-4D97-AF65-F5344CB8AC3E}">
        <p14:creationId xmlns:p14="http://schemas.microsoft.com/office/powerpoint/2010/main" val="25007888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3A3ACD-D129-1DFD-94F6-B00CEB7874EB}"/>
              </a:ext>
            </a:extLst>
          </p:cNvPr>
          <p:cNvSpPr>
            <a:spLocks noGrp="1"/>
          </p:cNvSpPr>
          <p:nvPr>
            <p:ph type="title"/>
          </p:nvPr>
        </p:nvSpPr>
        <p:spPr/>
        <p:txBody>
          <a:bodyPr/>
          <a:lstStyle/>
          <a:p>
            <a:r>
              <a:rPr lang="en-US" dirty="0"/>
              <a:t>Sediment Assessment</a:t>
            </a:r>
          </a:p>
        </p:txBody>
      </p:sp>
      <p:sp>
        <p:nvSpPr>
          <p:cNvPr id="4" name="Content Placeholder 3">
            <a:extLst>
              <a:ext uri="{FF2B5EF4-FFF2-40B4-BE49-F238E27FC236}">
                <a16:creationId xmlns:a16="http://schemas.microsoft.com/office/drawing/2014/main" id="{2DBE4F47-B619-D9E7-7947-ACFFB99DCB34}"/>
              </a:ext>
            </a:extLst>
          </p:cNvPr>
          <p:cNvSpPr>
            <a:spLocks noGrp="1"/>
          </p:cNvSpPr>
          <p:nvPr>
            <p:ph sz="half" idx="1"/>
          </p:nvPr>
        </p:nvSpPr>
        <p:spPr>
          <a:xfrm>
            <a:off x="838201" y="1620691"/>
            <a:ext cx="4430378" cy="3560909"/>
          </a:xfrm>
        </p:spPr>
        <p:txBody>
          <a:bodyPr>
            <a:normAutofit/>
          </a:bodyPr>
          <a:lstStyle/>
          <a:p>
            <a:pPr marL="225425" indent="-225425">
              <a:buFont typeface="Arial" panose="020B0604020202020204" pitchFamily="34" charset="0"/>
              <a:buChar char="•"/>
            </a:pPr>
            <a:r>
              <a:rPr lang="en-US" dirty="0"/>
              <a:t>Field sampling </a:t>
            </a:r>
          </a:p>
          <a:p>
            <a:pPr marL="688975" lvl="1"/>
            <a:r>
              <a:rPr lang="en-US" dirty="0"/>
              <a:t>Coring</a:t>
            </a:r>
          </a:p>
          <a:p>
            <a:pPr marL="688975" lvl="1"/>
            <a:r>
              <a:rPr lang="en-US" dirty="0"/>
              <a:t>Porewater samplers (active or passive)</a:t>
            </a:r>
          </a:p>
          <a:p>
            <a:pPr marL="225425" indent="-225425">
              <a:buFont typeface="Arial" panose="020B0604020202020204" pitchFamily="34" charset="0"/>
              <a:buChar char="•"/>
            </a:pPr>
            <a:r>
              <a:rPr lang="en-US" dirty="0"/>
              <a:t>Laboratory assessment</a:t>
            </a:r>
          </a:p>
          <a:p>
            <a:pPr marL="688975" lvl="1"/>
            <a:r>
              <a:rPr lang="en-US" dirty="0"/>
              <a:t>SEM-AVS: a</a:t>
            </a:r>
            <a:r>
              <a:rPr lang="en-US" dirty="0">
                <a:solidFill>
                  <a:schemeClr val="accent3">
                    <a:lumMod val="50000"/>
                  </a:schemeClr>
                </a:solidFill>
              </a:rPr>
              <a:t>ssesses potential for metals in sediment to cause toxic effects in organisms</a:t>
            </a:r>
          </a:p>
        </p:txBody>
      </p:sp>
      <p:sp>
        <p:nvSpPr>
          <p:cNvPr id="5" name="Slide Number Placeholder 4">
            <a:extLst>
              <a:ext uri="{FF2B5EF4-FFF2-40B4-BE49-F238E27FC236}">
                <a16:creationId xmlns:a16="http://schemas.microsoft.com/office/drawing/2014/main" id="{DFE98321-4D90-A29C-C87F-B64AA1979B6F}"/>
              </a:ext>
            </a:extLst>
          </p:cNvPr>
          <p:cNvSpPr>
            <a:spLocks noGrp="1"/>
          </p:cNvSpPr>
          <p:nvPr>
            <p:ph type="sldNum" sz="quarter" idx="12"/>
          </p:nvPr>
        </p:nvSpPr>
        <p:spPr/>
        <p:txBody>
          <a:bodyPr/>
          <a:lstStyle/>
          <a:p>
            <a:fld id="{E130FD56-1AA9-EE4C-9ADF-6D63C47D8FD2}" type="slidenum">
              <a:rPr lang="en-US" smtClean="0"/>
              <a:t>62</a:t>
            </a:fld>
            <a:endParaRPr lang="en-US"/>
          </a:p>
        </p:txBody>
      </p:sp>
      <p:sp>
        <p:nvSpPr>
          <p:cNvPr id="2" name="Text Placeholder 1">
            <a:extLst>
              <a:ext uri="{FF2B5EF4-FFF2-40B4-BE49-F238E27FC236}">
                <a16:creationId xmlns:a16="http://schemas.microsoft.com/office/drawing/2014/main" id="{E43A5F6C-7980-4F0E-9F7C-BFC07B5EAB16}"/>
              </a:ext>
            </a:extLst>
          </p:cNvPr>
          <p:cNvSpPr>
            <a:spLocks noGrp="1"/>
          </p:cNvSpPr>
          <p:nvPr>
            <p:ph type="body" sz="quarter" idx="13"/>
          </p:nvPr>
        </p:nvSpPr>
        <p:spPr/>
        <p:txBody>
          <a:bodyPr>
            <a:noAutofit/>
          </a:bodyPr>
          <a:lstStyle/>
          <a:p>
            <a:r>
              <a:rPr lang="en-US" sz="1400" dirty="0"/>
              <a:t>Environmental Site Assessment</a:t>
            </a:r>
          </a:p>
        </p:txBody>
      </p:sp>
      <p:pic>
        <p:nvPicPr>
          <p:cNvPr id="12" name="Picture 11" descr="A picture containing person&#10;&#10;Description automatically generated">
            <a:extLst>
              <a:ext uri="{FF2B5EF4-FFF2-40B4-BE49-F238E27FC236}">
                <a16:creationId xmlns:a16="http://schemas.microsoft.com/office/drawing/2014/main" id="{CDB974B7-B70A-8FE5-1507-9C1E3676815A}"/>
              </a:ext>
            </a:extLst>
          </p:cNvPr>
          <p:cNvPicPr>
            <a:picLocks noChangeAspect="1"/>
          </p:cNvPicPr>
          <p:nvPr/>
        </p:nvPicPr>
        <p:blipFill rotWithShape="1">
          <a:blip r:embed="rId3"/>
          <a:srcRect t="2830" b="7571"/>
          <a:stretch/>
        </p:blipFill>
        <p:spPr>
          <a:xfrm rot="5400000">
            <a:off x="5307745" y="2294406"/>
            <a:ext cx="4107942" cy="2760512"/>
          </a:xfrm>
          <a:prstGeom prst="rect">
            <a:avLst/>
          </a:prstGeom>
          <a:effectLst>
            <a:outerShdw blurRad="152400" dist="76200" dir="2700000" algn="ctr" rotWithShape="0">
              <a:srgbClr val="000000">
                <a:alpha val="30000"/>
              </a:srgbClr>
            </a:outerShdw>
          </a:effectLst>
        </p:spPr>
      </p:pic>
      <p:sp>
        <p:nvSpPr>
          <p:cNvPr id="15" name="TextBox 14">
            <a:extLst>
              <a:ext uri="{FF2B5EF4-FFF2-40B4-BE49-F238E27FC236}">
                <a16:creationId xmlns:a16="http://schemas.microsoft.com/office/drawing/2014/main" id="{F1718DD9-8A2D-A5A0-758D-B2527C9D2CC5}"/>
              </a:ext>
            </a:extLst>
          </p:cNvPr>
          <p:cNvSpPr txBox="1"/>
          <p:nvPr/>
        </p:nvSpPr>
        <p:spPr>
          <a:xfrm>
            <a:off x="6397904" y="5762172"/>
            <a:ext cx="1927624" cy="553998"/>
          </a:xfrm>
          <a:prstGeom prst="rect">
            <a:avLst/>
          </a:prstGeom>
          <a:noFill/>
        </p:spPr>
        <p:txBody>
          <a:bodyPr wrap="square" rtlCol="0">
            <a:spAutoFit/>
          </a:bodyPr>
          <a:lstStyle/>
          <a:p>
            <a:pPr algn="ctr"/>
            <a:r>
              <a:rPr lang="en-US" sz="1600" b="1" i="1" dirty="0">
                <a:solidFill>
                  <a:schemeClr val="tx1">
                    <a:lumMod val="65000"/>
                    <a:lumOff val="35000"/>
                  </a:schemeClr>
                </a:solidFill>
                <a:latin typeface="Arial Narrow" panose="020B0604020202020204" pitchFamily="34" charset="0"/>
                <a:cs typeface="Arial Narrow" panose="020B0604020202020204" pitchFamily="34" charset="0"/>
              </a:rPr>
              <a:t>Sediment coring</a:t>
            </a:r>
          </a:p>
          <a:p>
            <a:pPr algn="ctr"/>
            <a:r>
              <a:rPr lang="en-US" sz="1400" dirty="0">
                <a:solidFill>
                  <a:schemeClr val="bg2">
                    <a:lumMod val="50000"/>
                  </a:schemeClr>
                </a:solidFill>
                <a:latin typeface="Arial Narrow" panose="020B0604020202020204" pitchFamily="34" charset="0"/>
                <a:cs typeface="Arial Narrow" panose="020B0604020202020204" pitchFamily="34" charset="0"/>
              </a:rPr>
              <a:t>(Geosyntec n.d.)</a:t>
            </a:r>
          </a:p>
        </p:txBody>
      </p:sp>
      <p:pic>
        <p:nvPicPr>
          <p:cNvPr id="3076" name="Picture 4" descr="Pore Water Passive Samplers – SiREM">
            <a:extLst>
              <a:ext uri="{FF2B5EF4-FFF2-40B4-BE49-F238E27FC236}">
                <a16:creationId xmlns:a16="http://schemas.microsoft.com/office/drawing/2014/main" id="{8830C47B-2E3B-A4F8-8A6A-26773FA5F2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7066" y="1620691"/>
            <a:ext cx="2743200" cy="4107942"/>
          </a:xfrm>
          <a:prstGeom prst="rect">
            <a:avLst/>
          </a:prstGeom>
          <a:noFill/>
          <a:effectLst>
            <a:outerShdw blurRad="152400" dist="76200" dir="2700000" algn="ctr" rotWithShape="0">
              <a:srgbClr val="000000">
                <a:alpha val="30000"/>
              </a:srgbClr>
            </a:outerShdw>
          </a:effectLst>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3D4F789-79ED-1EFA-4E70-7194C2BD5CCD}"/>
              </a:ext>
            </a:extLst>
          </p:cNvPr>
          <p:cNvSpPr txBox="1"/>
          <p:nvPr/>
        </p:nvSpPr>
        <p:spPr>
          <a:xfrm>
            <a:off x="9454854" y="5762172"/>
            <a:ext cx="1927624" cy="553998"/>
          </a:xfrm>
          <a:prstGeom prst="rect">
            <a:avLst/>
          </a:prstGeom>
          <a:noFill/>
        </p:spPr>
        <p:txBody>
          <a:bodyPr wrap="square" rtlCol="0">
            <a:spAutoFit/>
          </a:bodyPr>
          <a:lstStyle/>
          <a:p>
            <a:pPr algn="ctr"/>
            <a:r>
              <a:rPr lang="en-US" sz="1600" b="1" i="1" dirty="0">
                <a:solidFill>
                  <a:schemeClr val="tx1">
                    <a:lumMod val="65000"/>
                    <a:lumOff val="35000"/>
                  </a:schemeClr>
                </a:solidFill>
                <a:latin typeface="Arial Narrow" panose="020B0604020202020204" pitchFamily="34" charset="0"/>
                <a:cs typeface="Arial Narrow" panose="020B0604020202020204" pitchFamily="34" charset="0"/>
              </a:rPr>
              <a:t>Passive sampler</a:t>
            </a:r>
          </a:p>
          <a:p>
            <a:pPr algn="ctr"/>
            <a:r>
              <a:rPr lang="en-US" sz="1400" dirty="0">
                <a:solidFill>
                  <a:schemeClr val="bg2">
                    <a:lumMod val="50000"/>
                  </a:schemeClr>
                </a:solidFill>
                <a:latin typeface="Arial Narrow" panose="020B0604020202020204" pitchFamily="34" charset="0"/>
                <a:cs typeface="Arial Narrow" panose="020B0604020202020204" pitchFamily="34" charset="0"/>
              </a:rPr>
              <a:t>(SiREM 2023)</a:t>
            </a:r>
          </a:p>
        </p:txBody>
      </p:sp>
      <p:sp>
        <p:nvSpPr>
          <p:cNvPr id="7" name="TextBox 6">
            <a:extLst>
              <a:ext uri="{FF2B5EF4-FFF2-40B4-BE49-F238E27FC236}">
                <a16:creationId xmlns:a16="http://schemas.microsoft.com/office/drawing/2014/main" id="{00B4A4C0-F8B9-D5BD-4995-8781F265E604}"/>
              </a:ext>
            </a:extLst>
          </p:cNvPr>
          <p:cNvSpPr txBox="1"/>
          <p:nvPr/>
        </p:nvSpPr>
        <p:spPr>
          <a:xfrm>
            <a:off x="429768" y="6209244"/>
            <a:ext cx="5735434" cy="307777"/>
          </a:xfrm>
          <a:prstGeom prst="rect">
            <a:avLst/>
          </a:prstGeom>
          <a:noFill/>
        </p:spPr>
        <p:txBody>
          <a:bodyPr wrap="square" rtlCol="0">
            <a:spAutoFit/>
          </a:bodyPr>
          <a:lstStyle/>
          <a:p>
            <a:r>
              <a:rPr lang="en-US" sz="1400" dirty="0">
                <a:solidFill>
                  <a:schemeClr val="tx1">
                    <a:lumMod val="75000"/>
                    <a:lumOff val="25000"/>
                  </a:schemeClr>
                </a:solidFill>
              </a:rPr>
              <a:t>SEM-AVS: simultaneously extracted metals – acid-volatile sulfide</a:t>
            </a:r>
          </a:p>
        </p:txBody>
      </p:sp>
    </p:spTree>
    <p:extLst>
      <p:ext uri="{BB962C8B-B14F-4D97-AF65-F5344CB8AC3E}">
        <p14:creationId xmlns:p14="http://schemas.microsoft.com/office/powerpoint/2010/main" val="41786383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790307-6ED4-5205-1C38-C3690F384B90}"/>
              </a:ext>
            </a:extLst>
          </p:cNvPr>
          <p:cNvSpPr>
            <a:spLocks noGrp="1"/>
          </p:cNvSpPr>
          <p:nvPr>
            <p:ph type="title"/>
          </p:nvPr>
        </p:nvSpPr>
        <p:spPr/>
        <p:txBody>
          <a:bodyPr/>
          <a:lstStyle/>
          <a:p>
            <a:r>
              <a:rPr lang="en-US" dirty="0"/>
              <a:t>Statistical Analysis Tools</a:t>
            </a:r>
          </a:p>
        </p:txBody>
      </p:sp>
      <p:sp>
        <p:nvSpPr>
          <p:cNvPr id="4" name="Content Placeholder 3">
            <a:extLst>
              <a:ext uri="{FF2B5EF4-FFF2-40B4-BE49-F238E27FC236}">
                <a16:creationId xmlns:a16="http://schemas.microsoft.com/office/drawing/2014/main" id="{84462948-D074-C5EA-C0AB-9605ACAC628D}"/>
              </a:ext>
            </a:extLst>
          </p:cNvPr>
          <p:cNvSpPr>
            <a:spLocks noGrp="1"/>
          </p:cNvSpPr>
          <p:nvPr>
            <p:ph sz="half" idx="1"/>
          </p:nvPr>
        </p:nvSpPr>
        <p:spPr/>
        <p:txBody>
          <a:bodyPr/>
          <a:lstStyle/>
          <a:p>
            <a:r>
              <a:rPr lang="en-US" dirty="0"/>
              <a:t>Outlier screening</a:t>
            </a:r>
          </a:p>
          <a:p>
            <a:r>
              <a:rPr lang="en-US" dirty="0"/>
              <a:t>Robust data set building for comparing background and site samples </a:t>
            </a:r>
          </a:p>
          <a:p>
            <a:r>
              <a:rPr lang="en-US" dirty="0"/>
              <a:t>Mann-Kendall tests for</a:t>
            </a:r>
            <a:br>
              <a:rPr lang="en-US" dirty="0"/>
            </a:br>
            <a:r>
              <a:rPr lang="en-US" dirty="0"/>
              <a:t>trend significance</a:t>
            </a:r>
          </a:p>
          <a:p>
            <a:r>
              <a:rPr lang="en-US" dirty="0"/>
              <a:t>Navy and US EPA guidance documents and available tools (e.g., US EPA ProUCL)</a:t>
            </a:r>
          </a:p>
          <a:p>
            <a:endParaRPr lang="en-US" dirty="0"/>
          </a:p>
        </p:txBody>
      </p:sp>
      <p:sp>
        <p:nvSpPr>
          <p:cNvPr id="5" name="Slide Number Placeholder 4">
            <a:extLst>
              <a:ext uri="{FF2B5EF4-FFF2-40B4-BE49-F238E27FC236}">
                <a16:creationId xmlns:a16="http://schemas.microsoft.com/office/drawing/2014/main" id="{C17C5154-E1FC-6DE6-BEC9-10FAC28D0CA1}"/>
              </a:ext>
            </a:extLst>
          </p:cNvPr>
          <p:cNvSpPr>
            <a:spLocks noGrp="1"/>
          </p:cNvSpPr>
          <p:nvPr>
            <p:ph type="sldNum" sz="quarter" idx="12"/>
          </p:nvPr>
        </p:nvSpPr>
        <p:spPr/>
        <p:txBody>
          <a:bodyPr/>
          <a:lstStyle/>
          <a:p>
            <a:fld id="{E130FD56-1AA9-EE4C-9ADF-6D63C47D8FD2}" type="slidenum">
              <a:rPr lang="en-US" smtClean="0"/>
              <a:pPr/>
              <a:t>63</a:t>
            </a:fld>
            <a:endParaRPr lang="en-US"/>
          </a:p>
        </p:txBody>
      </p:sp>
      <p:sp>
        <p:nvSpPr>
          <p:cNvPr id="2" name="Text Placeholder 1">
            <a:extLst>
              <a:ext uri="{FF2B5EF4-FFF2-40B4-BE49-F238E27FC236}">
                <a16:creationId xmlns:a16="http://schemas.microsoft.com/office/drawing/2014/main" id="{11662E69-6588-A7B1-7D2C-3B43124ED95E}"/>
              </a:ext>
            </a:extLst>
          </p:cNvPr>
          <p:cNvSpPr>
            <a:spLocks noGrp="1"/>
          </p:cNvSpPr>
          <p:nvPr>
            <p:ph type="body" sz="quarter" idx="13"/>
          </p:nvPr>
        </p:nvSpPr>
        <p:spPr/>
        <p:txBody>
          <a:bodyPr>
            <a:noAutofit/>
          </a:bodyPr>
          <a:lstStyle/>
          <a:p>
            <a:r>
              <a:rPr lang="en-US" sz="1400" dirty="0"/>
              <a:t>Environmental Site Assessment</a:t>
            </a:r>
          </a:p>
        </p:txBody>
      </p:sp>
      <p:sp>
        <p:nvSpPr>
          <p:cNvPr id="8" name="TextBox 7">
            <a:extLst>
              <a:ext uri="{FF2B5EF4-FFF2-40B4-BE49-F238E27FC236}">
                <a16:creationId xmlns:a16="http://schemas.microsoft.com/office/drawing/2014/main" id="{4D4540DD-0350-7F9E-BEA4-9226CB197849}"/>
              </a:ext>
            </a:extLst>
          </p:cNvPr>
          <p:cNvSpPr txBox="1"/>
          <p:nvPr/>
        </p:nvSpPr>
        <p:spPr>
          <a:xfrm>
            <a:off x="7907956" y="5051404"/>
            <a:ext cx="2319688" cy="584775"/>
          </a:xfrm>
          <a:prstGeom prst="rect">
            <a:avLst/>
          </a:prstGeom>
          <a:noFill/>
        </p:spPr>
        <p:txBody>
          <a:bodyPr wrap="square" rtlCol="0">
            <a:spAutoFit/>
          </a:bodyPr>
          <a:lstStyle/>
          <a:p>
            <a:pPr algn="ctr"/>
            <a:r>
              <a:rPr lang="en-US" sz="1600" b="1" i="1" dirty="0">
                <a:solidFill>
                  <a:schemeClr val="tx1">
                    <a:lumMod val="65000"/>
                    <a:lumOff val="35000"/>
                  </a:schemeClr>
                </a:solidFill>
                <a:latin typeface="Arial Narrow" panose="020B0604020202020204" pitchFamily="34" charset="0"/>
                <a:cs typeface="Arial Narrow" panose="020B0604020202020204" pitchFamily="34" charset="0"/>
              </a:rPr>
              <a:t>Example outlier test with demo data </a:t>
            </a:r>
          </a:p>
        </p:txBody>
      </p:sp>
      <p:sp>
        <p:nvSpPr>
          <p:cNvPr id="11" name="TextBox 10">
            <a:extLst>
              <a:ext uri="{FF2B5EF4-FFF2-40B4-BE49-F238E27FC236}">
                <a16:creationId xmlns:a16="http://schemas.microsoft.com/office/drawing/2014/main" id="{5A2F60E5-8A05-5114-768E-99B9855511BC}"/>
              </a:ext>
            </a:extLst>
          </p:cNvPr>
          <p:cNvSpPr txBox="1"/>
          <p:nvPr/>
        </p:nvSpPr>
        <p:spPr>
          <a:xfrm>
            <a:off x="472632" y="6209244"/>
            <a:ext cx="5735434" cy="307777"/>
          </a:xfrm>
          <a:prstGeom prst="rect">
            <a:avLst/>
          </a:prstGeom>
          <a:noFill/>
        </p:spPr>
        <p:txBody>
          <a:bodyPr wrap="square" rtlCol="0">
            <a:spAutoFit/>
          </a:bodyPr>
          <a:lstStyle/>
          <a:p>
            <a:r>
              <a:rPr lang="en-US" sz="1400" dirty="0">
                <a:solidFill>
                  <a:schemeClr val="tx1">
                    <a:lumMod val="75000"/>
                    <a:lumOff val="25000"/>
                  </a:schemeClr>
                </a:solidFill>
              </a:rPr>
              <a:t>mg/L: milligram(s) per liter</a:t>
            </a:r>
          </a:p>
        </p:txBody>
      </p:sp>
      <p:graphicFrame>
        <p:nvGraphicFramePr>
          <p:cNvPr id="6" name="Chart 5">
            <a:extLst>
              <a:ext uri="{FF2B5EF4-FFF2-40B4-BE49-F238E27FC236}">
                <a16:creationId xmlns:a16="http://schemas.microsoft.com/office/drawing/2014/main" id="{26C6FEB0-35CD-23F9-C490-8F35F0267A33}"/>
              </a:ext>
            </a:extLst>
          </p:cNvPr>
          <p:cNvGraphicFramePr>
            <a:graphicFrameLocks/>
          </p:cNvGraphicFramePr>
          <p:nvPr>
            <p:extLst>
              <p:ext uri="{D42A27DB-BD31-4B8C-83A1-F6EECF244321}">
                <p14:modId xmlns:p14="http://schemas.microsoft.com/office/powerpoint/2010/main" val="1581959160"/>
              </p:ext>
            </p:extLst>
          </p:nvPr>
        </p:nvGraphicFramePr>
        <p:xfrm>
          <a:off x="6523630" y="1806596"/>
          <a:ext cx="4612943" cy="313777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294781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B6CA33-1C9C-7670-DE81-0DE207E06B6B}"/>
              </a:ext>
            </a:extLst>
          </p:cNvPr>
          <p:cNvSpPr>
            <a:spLocks noGrp="1"/>
          </p:cNvSpPr>
          <p:nvPr>
            <p:ph type="ctrTitle"/>
          </p:nvPr>
        </p:nvSpPr>
        <p:spPr>
          <a:xfrm>
            <a:off x="1359568" y="3236786"/>
            <a:ext cx="10519045" cy="1790441"/>
          </a:xfrm>
        </p:spPr>
        <p:txBody>
          <a:bodyPr/>
          <a:lstStyle/>
          <a:p>
            <a:r>
              <a:rPr lang="en-US" sz="3600" dirty="0"/>
              <a:t>Case Study 2: Application of ISM to</a:t>
            </a:r>
            <a:br>
              <a:rPr lang="en-US" sz="3600" dirty="0"/>
            </a:br>
            <a:r>
              <a:rPr lang="en-US" sz="3600" dirty="0"/>
              <a:t>Estimate Metals and PAHs in Surface Soil at a Former Small Arms Firing Range</a:t>
            </a:r>
          </a:p>
        </p:txBody>
      </p:sp>
      <p:sp>
        <p:nvSpPr>
          <p:cNvPr id="2" name="Slide Number Placeholder 1">
            <a:extLst>
              <a:ext uri="{FF2B5EF4-FFF2-40B4-BE49-F238E27FC236}">
                <a16:creationId xmlns:a16="http://schemas.microsoft.com/office/drawing/2014/main" id="{1C01875D-F03F-42EB-D94D-94454DEA3070}"/>
              </a:ext>
            </a:extLst>
          </p:cNvPr>
          <p:cNvSpPr>
            <a:spLocks noGrp="1"/>
          </p:cNvSpPr>
          <p:nvPr>
            <p:ph type="sldNum" sz="quarter" idx="4294967295"/>
          </p:nvPr>
        </p:nvSpPr>
        <p:spPr>
          <a:xfrm>
            <a:off x="11790363" y="6583363"/>
            <a:ext cx="401637" cy="274637"/>
          </a:xfrm>
        </p:spPr>
        <p:txBody>
          <a:bodyPr/>
          <a:lstStyle/>
          <a:p>
            <a:fld id="{E130FD56-1AA9-EE4C-9ADF-6D63C47D8FD2}" type="slidenum">
              <a:rPr lang="en-US" smtClean="0"/>
              <a:t>64</a:t>
            </a:fld>
            <a:endParaRPr lang="en-US"/>
          </a:p>
        </p:txBody>
      </p:sp>
      <p:sp>
        <p:nvSpPr>
          <p:cNvPr id="4" name="Subtitle 3">
            <a:extLst>
              <a:ext uri="{FF2B5EF4-FFF2-40B4-BE49-F238E27FC236}">
                <a16:creationId xmlns:a16="http://schemas.microsoft.com/office/drawing/2014/main" id="{3A267AB7-E513-107A-DA6A-DF9ACC572748}"/>
              </a:ext>
            </a:extLst>
          </p:cNvPr>
          <p:cNvSpPr>
            <a:spLocks noGrp="1"/>
          </p:cNvSpPr>
          <p:nvPr>
            <p:ph type="subTitle" idx="4294967295"/>
          </p:nvPr>
        </p:nvSpPr>
        <p:spPr>
          <a:xfrm>
            <a:off x="7284454" y="5117432"/>
            <a:ext cx="4505325" cy="806450"/>
          </a:xfrm>
        </p:spPr>
        <p:txBody>
          <a:bodyPr>
            <a:normAutofit/>
          </a:bodyPr>
          <a:lstStyle/>
          <a:p>
            <a:pPr algn="r"/>
            <a:r>
              <a:rPr lang="en-US" sz="1800" dirty="0"/>
              <a:t>Naval Base Guam</a:t>
            </a:r>
          </a:p>
          <a:p>
            <a:pPr algn="r"/>
            <a:r>
              <a:rPr lang="en-US" sz="1600" dirty="0">
                <a:latin typeface="Arial Narrow" panose="020B0604020202020204" pitchFamily="34" charset="0"/>
                <a:cs typeface="Arial Narrow" panose="020B0604020202020204" pitchFamily="34" charset="0"/>
              </a:rPr>
              <a:t>NAVFAC 2019   </a:t>
            </a:r>
          </a:p>
        </p:txBody>
      </p:sp>
    </p:spTree>
    <p:extLst>
      <p:ext uri="{BB962C8B-B14F-4D97-AF65-F5344CB8AC3E}">
        <p14:creationId xmlns:p14="http://schemas.microsoft.com/office/powerpoint/2010/main" val="3740675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941D0FA-6B92-CA62-94AA-5D4FE26E030B}"/>
              </a:ext>
            </a:extLst>
          </p:cNvPr>
          <p:cNvSpPr>
            <a:spLocks noGrp="1"/>
          </p:cNvSpPr>
          <p:nvPr>
            <p:ph type="body" sz="quarter" idx="13"/>
          </p:nvPr>
        </p:nvSpPr>
        <p:spPr/>
        <p:txBody>
          <a:bodyPr/>
          <a:lstStyle/>
          <a:p>
            <a:r>
              <a:rPr lang="en-US" dirty="0"/>
              <a:t>Environmental Site Assessment: Case Study 2</a:t>
            </a:r>
          </a:p>
        </p:txBody>
      </p:sp>
      <p:sp>
        <p:nvSpPr>
          <p:cNvPr id="2" name="Title 1">
            <a:extLst>
              <a:ext uri="{FF2B5EF4-FFF2-40B4-BE49-F238E27FC236}">
                <a16:creationId xmlns:a16="http://schemas.microsoft.com/office/drawing/2014/main" id="{DA0D2189-5F5F-40B8-AB3E-69C8DA9908BF}"/>
              </a:ext>
            </a:extLst>
          </p:cNvPr>
          <p:cNvSpPr>
            <a:spLocks noGrp="1"/>
          </p:cNvSpPr>
          <p:nvPr>
            <p:ph type="title"/>
          </p:nvPr>
        </p:nvSpPr>
        <p:spPr/>
        <p:txBody>
          <a:bodyPr/>
          <a:lstStyle/>
          <a:p>
            <a:r>
              <a:rPr lang="en-US" dirty="0"/>
              <a:t>Site Overview</a:t>
            </a:r>
          </a:p>
        </p:txBody>
      </p:sp>
      <p:graphicFrame>
        <p:nvGraphicFramePr>
          <p:cNvPr id="11" name="Content Placeholder 10">
            <a:extLst>
              <a:ext uri="{FF2B5EF4-FFF2-40B4-BE49-F238E27FC236}">
                <a16:creationId xmlns:a16="http://schemas.microsoft.com/office/drawing/2014/main" id="{25FB4C15-E521-E435-DB9E-2BE10348BCA9}"/>
              </a:ext>
            </a:extLst>
          </p:cNvPr>
          <p:cNvGraphicFramePr>
            <a:graphicFrameLocks noGrp="1"/>
          </p:cNvGraphicFramePr>
          <p:nvPr>
            <p:ph idx="1"/>
            <p:extLst>
              <p:ext uri="{D42A27DB-BD31-4B8C-83A1-F6EECF244321}">
                <p14:modId xmlns:p14="http://schemas.microsoft.com/office/powerpoint/2010/main" val="738472933"/>
              </p:ext>
            </p:extLst>
          </p:nvPr>
        </p:nvGraphicFramePr>
        <p:xfrm>
          <a:off x="838200" y="1623722"/>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704480FC-B104-24F1-549B-67A2E6A12400}"/>
              </a:ext>
            </a:extLst>
          </p:cNvPr>
          <p:cNvSpPr>
            <a:spLocks noGrp="1"/>
          </p:cNvSpPr>
          <p:nvPr>
            <p:ph type="sldNum" sz="quarter" idx="12"/>
          </p:nvPr>
        </p:nvSpPr>
        <p:spPr/>
        <p:txBody>
          <a:bodyPr/>
          <a:lstStyle/>
          <a:p>
            <a:fld id="{E130FD56-1AA9-EE4C-9ADF-6D63C47D8FD2}" type="slidenum">
              <a:rPr lang="en-US" smtClean="0"/>
              <a:pPr/>
              <a:t>65</a:t>
            </a:fld>
            <a:endParaRPr lang="en-US"/>
          </a:p>
        </p:txBody>
      </p:sp>
      <p:sp>
        <p:nvSpPr>
          <p:cNvPr id="3" name="TextBox 2">
            <a:extLst>
              <a:ext uri="{FF2B5EF4-FFF2-40B4-BE49-F238E27FC236}">
                <a16:creationId xmlns:a16="http://schemas.microsoft.com/office/drawing/2014/main" id="{353EC047-4E56-1E3D-5AD8-625260135B28}"/>
              </a:ext>
            </a:extLst>
          </p:cNvPr>
          <p:cNvSpPr txBox="1"/>
          <p:nvPr/>
        </p:nvSpPr>
        <p:spPr>
          <a:xfrm>
            <a:off x="429768" y="6209244"/>
            <a:ext cx="5735434" cy="307777"/>
          </a:xfrm>
          <a:prstGeom prst="rect">
            <a:avLst/>
          </a:prstGeom>
          <a:noFill/>
        </p:spPr>
        <p:txBody>
          <a:bodyPr wrap="square" rtlCol="0">
            <a:spAutoFit/>
          </a:bodyPr>
          <a:lstStyle/>
          <a:p>
            <a:r>
              <a:rPr lang="en-US" sz="1400" dirty="0">
                <a:solidFill>
                  <a:schemeClr val="tx1">
                    <a:lumMod val="75000"/>
                    <a:lumOff val="25000"/>
                  </a:schemeClr>
                </a:solidFill>
              </a:rPr>
              <a:t>PAH: polycyclic aromatic hydrocarbon</a:t>
            </a:r>
          </a:p>
        </p:txBody>
      </p:sp>
    </p:spTree>
    <p:extLst>
      <p:ext uri="{BB962C8B-B14F-4D97-AF65-F5344CB8AC3E}">
        <p14:creationId xmlns:p14="http://schemas.microsoft.com/office/powerpoint/2010/main" val="4882677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DE9B1-547B-529B-F993-008E22CAA922}"/>
              </a:ext>
            </a:extLst>
          </p:cNvPr>
          <p:cNvSpPr>
            <a:spLocks noGrp="1"/>
          </p:cNvSpPr>
          <p:nvPr>
            <p:ph type="title"/>
          </p:nvPr>
        </p:nvSpPr>
        <p:spPr/>
        <p:txBody>
          <a:bodyPr/>
          <a:lstStyle/>
          <a:p>
            <a:r>
              <a:rPr lang="en-US" dirty="0"/>
              <a:t>Site Map with 25 DUs </a:t>
            </a:r>
          </a:p>
        </p:txBody>
      </p:sp>
      <p:sp>
        <p:nvSpPr>
          <p:cNvPr id="9" name="Content Placeholder 8">
            <a:extLst>
              <a:ext uri="{FF2B5EF4-FFF2-40B4-BE49-F238E27FC236}">
                <a16:creationId xmlns:a16="http://schemas.microsoft.com/office/drawing/2014/main" id="{747610DF-DDF8-29A9-ABBE-C569DAE9E1CC}"/>
              </a:ext>
            </a:extLst>
          </p:cNvPr>
          <p:cNvSpPr>
            <a:spLocks noGrp="1"/>
          </p:cNvSpPr>
          <p:nvPr>
            <p:ph sz="half" idx="1"/>
          </p:nvPr>
        </p:nvSpPr>
        <p:spPr>
          <a:xfrm>
            <a:off x="751366" y="1470719"/>
            <a:ext cx="3577389" cy="4351338"/>
          </a:xfrm>
        </p:spPr>
        <p:txBody>
          <a:bodyPr/>
          <a:lstStyle/>
          <a:p>
            <a:pPr marL="225425" indent="-225425">
              <a:buFont typeface="Arial" panose="020B0604020202020204" pitchFamily="34" charset="0"/>
              <a:buChar char="•"/>
            </a:pPr>
            <a:r>
              <a:rPr lang="en-US" dirty="0"/>
              <a:t>Use ISM in 25 </a:t>
            </a:r>
            <a:r>
              <a:rPr lang="en-US" dirty="0" err="1"/>
              <a:t>DUs</a:t>
            </a:r>
            <a:r>
              <a:rPr lang="en-US" dirty="0"/>
              <a:t> with targeted discrete and composite sampling</a:t>
            </a:r>
          </a:p>
          <a:p>
            <a:pPr marL="225425" indent="-225425">
              <a:buFont typeface="Arial" panose="020B0604020202020204" pitchFamily="34" charset="0"/>
              <a:buChar char="•"/>
            </a:pPr>
            <a:r>
              <a:rPr lang="en-US" dirty="0"/>
              <a:t>Characterize risk based on mean contamination in each area</a:t>
            </a:r>
          </a:p>
          <a:p>
            <a:endParaRPr lang="en-US" dirty="0"/>
          </a:p>
        </p:txBody>
      </p:sp>
      <p:sp>
        <p:nvSpPr>
          <p:cNvPr id="5" name="Slide Number Placeholder 4">
            <a:extLst>
              <a:ext uri="{FF2B5EF4-FFF2-40B4-BE49-F238E27FC236}">
                <a16:creationId xmlns:a16="http://schemas.microsoft.com/office/drawing/2014/main" id="{A0E20EBD-9D2D-8004-C5A4-D13DD150DAC7}"/>
              </a:ext>
            </a:extLst>
          </p:cNvPr>
          <p:cNvSpPr>
            <a:spLocks noGrp="1"/>
          </p:cNvSpPr>
          <p:nvPr>
            <p:ph type="sldNum" sz="quarter" idx="12"/>
          </p:nvPr>
        </p:nvSpPr>
        <p:spPr/>
        <p:txBody>
          <a:bodyPr/>
          <a:lstStyle/>
          <a:p>
            <a:fld id="{E130FD56-1AA9-EE4C-9ADF-6D63C47D8FD2}" type="slidenum">
              <a:rPr lang="en-US" smtClean="0"/>
              <a:t>66</a:t>
            </a:fld>
            <a:endParaRPr lang="en-US"/>
          </a:p>
        </p:txBody>
      </p:sp>
      <p:sp>
        <p:nvSpPr>
          <p:cNvPr id="6" name="Text Placeholder 5">
            <a:extLst>
              <a:ext uri="{FF2B5EF4-FFF2-40B4-BE49-F238E27FC236}">
                <a16:creationId xmlns:a16="http://schemas.microsoft.com/office/drawing/2014/main" id="{C3AF533F-7849-B029-02F6-892F7272158E}"/>
              </a:ext>
            </a:extLst>
          </p:cNvPr>
          <p:cNvSpPr>
            <a:spLocks noGrp="1"/>
          </p:cNvSpPr>
          <p:nvPr>
            <p:ph type="body" sz="quarter" idx="13"/>
          </p:nvPr>
        </p:nvSpPr>
        <p:spPr/>
        <p:txBody>
          <a:bodyPr>
            <a:noAutofit/>
          </a:bodyPr>
          <a:lstStyle/>
          <a:p>
            <a:r>
              <a:rPr lang="en-US" sz="1400" dirty="0"/>
              <a:t>Environmental Site Assessment: Case Study 2</a:t>
            </a:r>
          </a:p>
        </p:txBody>
      </p:sp>
      <p:pic>
        <p:nvPicPr>
          <p:cNvPr id="13" name="Picture 12">
            <a:extLst>
              <a:ext uri="{FF2B5EF4-FFF2-40B4-BE49-F238E27FC236}">
                <a16:creationId xmlns:a16="http://schemas.microsoft.com/office/drawing/2014/main" id="{4D7BD67C-70D8-4620-1607-1DC2B066E3F9}"/>
              </a:ext>
            </a:extLst>
          </p:cNvPr>
          <p:cNvPicPr>
            <a:picLocks noChangeAspect="1"/>
          </p:cNvPicPr>
          <p:nvPr/>
        </p:nvPicPr>
        <p:blipFill rotWithShape="1">
          <a:blip r:embed="rId3"/>
          <a:srcRect t="862" r="19922" b="1773"/>
          <a:stretch/>
        </p:blipFill>
        <p:spPr>
          <a:xfrm>
            <a:off x="5465134" y="1168121"/>
            <a:ext cx="5975499" cy="4667138"/>
          </a:xfrm>
          <a:prstGeom prst="rect">
            <a:avLst/>
          </a:prstGeom>
        </p:spPr>
      </p:pic>
      <p:sp>
        <p:nvSpPr>
          <p:cNvPr id="3" name="Content Placeholder 8">
            <a:extLst>
              <a:ext uri="{FF2B5EF4-FFF2-40B4-BE49-F238E27FC236}">
                <a16:creationId xmlns:a16="http://schemas.microsoft.com/office/drawing/2014/main" id="{8FD6660D-6D1B-9AFB-E569-981D8A5BEA2C}"/>
              </a:ext>
            </a:extLst>
          </p:cNvPr>
          <p:cNvSpPr txBox="1">
            <a:spLocks/>
          </p:cNvSpPr>
          <p:nvPr/>
        </p:nvSpPr>
        <p:spPr>
          <a:xfrm>
            <a:off x="5955503" y="5828840"/>
            <a:ext cx="4994759" cy="481525"/>
          </a:xfrm>
          <a:prstGeom prst="rect">
            <a:avLst/>
          </a:prstGeom>
        </p:spPr>
        <p:txBody>
          <a:bodyPr vert="horz" lIns="91440" tIns="45720" rIns="91440" bIns="45720" rtlCol="0">
            <a:normAutofit fontScale="85000" lnSpcReduction="10000"/>
          </a:bodyPr>
          <a:lstStyle>
            <a:lvl1pPr marL="233363" indent="-233363"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i="1" dirty="0">
                <a:latin typeface="Arial Narrow" panose="020B0606020202030204" pitchFamily="34" charset="0"/>
              </a:rPr>
              <a:t>Remedial investigation sampling locations within DUs </a:t>
            </a:r>
            <a:r>
              <a:rPr lang="en-US" sz="1600" dirty="0">
                <a:solidFill>
                  <a:schemeClr val="bg2">
                    <a:lumMod val="50000"/>
                  </a:schemeClr>
                </a:solidFill>
                <a:latin typeface="Arial Narrow" panose="020B0604020202020204" pitchFamily="34" charset="0"/>
              </a:rPr>
              <a:t>(</a:t>
            </a:r>
            <a:r>
              <a:rPr lang="en-US" sz="1600" dirty="0">
                <a:solidFill>
                  <a:schemeClr val="bg2">
                    <a:lumMod val="50000"/>
                  </a:schemeClr>
                </a:solidFill>
                <a:latin typeface="Arial Narrow" panose="020B0604020202020204" pitchFamily="34" charset="0"/>
                <a:cs typeface="Arial Narrow" panose="020B0604020202020204" pitchFamily="34" charset="0"/>
              </a:rPr>
              <a:t>NAVFAC 2019</a:t>
            </a:r>
            <a:r>
              <a:rPr lang="en-US" sz="1600" dirty="0">
                <a:solidFill>
                  <a:schemeClr val="bg2">
                    <a:lumMod val="50000"/>
                  </a:schemeClr>
                </a:solidFill>
                <a:latin typeface="Arial Narrow" panose="020B0606020202030204" pitchFamily="34" charset="0"/>
                <a:cs typeface="Arial Narrow" panose="020B0604020202020204" pitchFamily="34" charset="0"/>
              </a:rPr>
              <a:t>)</a:t>
            </a:r>
            <a:endParaRPr lang="en-US" sz="1600" dirty="0">
              <a:solidFill>
                <a:schemeClr val="bg2">
                  <a:lumMod val="50000"/>
                </a:schemeClr>
              </a:solidFill>
              <a:latin typeface="Arial Narrow" panose="020B0604020202020204" pitchFamily="34" charset="0"/>
              <a:cs typeface="Arial Narrow" panose="020B0604020202020204" pitchFamily="34" charset="0"/>
            </a:endParaRPr>
          </a:p>
        </p:txBody>
      </p:sp>
      <p:sp>
        <p:nvSpPr>
          <p:cNvPr id="4" name="Rectangle 3">
            <a:extLst>
              <a:ext uri="{FF2B5EF4-FFF2-40B4-BE49-F238E27FC236}">
                <a16:creationId xmlns:a16="http://schemas.microsoft.com/office/drawing/2014/main" id="{E7444DCB-F9BC-7C28-5F1A-E3B4B0D815E5}"/>
              </a:ext>
            </a:extLst>
          </p:cNvPr>
          <p:cNvSpPr/>
          <p:nvPr/>
        </p:nvSpPr>
        <p:spPr>
          <a:xfrm>
            <a:off x="5522024" y="1187532"/>
            <a:ext cx="5902038" cy="4619502"/>
          </a:xfrm>
          <a:prstGeom prst="rect">
            <a:avLst/>
          </a:prstGeom>
          <a:noFill/>
          <a:ln w="9525">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5908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1DF7B-D198-2DBE-A107-16B62E2D7033}"/>
              </a:ext>
            </a:extLst>
          </p:cNvPr>
          <p:cNvSpPr>
            <a:spLocks noGrp="1"/>
          </p:cNvSpPr>
          <p:nvPr>
            <p:ph type="title"/>
          </p:nvPr>
        </p:nvSpPr>
        <p:spPr/>
        <p:txBody>
          <a:bodyPr/>
          <a:lstStyle/>
          <a:p>
            <a:r>
              <a:rPr lang="en-US" dirty="0"/>
              <a:t>Best Practices</a:t>
            </a:r>
          </a:p>
        </p:txBody>
      </p:sp>
      <p:sp>
        <p:nvSpPr>
          <p:cNvPr id="3" name="Content Placeholder 2">
            <a:extLst>
              <a:ext uri="{FF2B5EF4-FFF2-40B4-BE49-F238E27FC236}">
                <a16:creationId xmlns:a16="http://schemas.microsoft.com/office/drawing/2014/main" id="{3006B12E-0E6C-4272-63E6-A06046DE2ADD}"/>
              </a:ext>
            </a:extLst>
          </p:cNvPr>
          <p:cNvSpPr>
            <a:spLocks noGrp="1"/>
          </p:cNvSpPr>
          <p:nvPr>
            <p:ph sz="half" idx="1"/>
          </p:nvPr>
        </p:nvSpPr>
        <p:spPr/>
        <p:txBody>
          <a:bodyPr>
            <a:normAutofit fontScale="92500"/>
          </a:bodyPr>
          <a:lstStyle/>
          <a:p>
            <a:r>
              <a:rPr lang="en-US" dirty="0"/>
              <a:t>Include TOC, ion exchange capacity, and pH to assess potential transport mechanisms</a:t>
            </a:r>
          </a:p>
          <a:p>
            <a:r>
              <a:rPr lang="en-US" dirty="0"/>
              <a:t>Collect total and dissolved concentrations of metal to evaluate relative COPCs for each sample</a:t>
            </a:r>
          </a:p>
          <a:p>
            <a:pPr lvl="1">
              <a:spcBef>
                <a:spcPts val="1000"/>
              </a:spcBef>
            </a:pPr>
            <a:r>
              <a:rPr lang="en-US" dirty="0"/>
              <a:t>Dissolved &lt;&lt; total metals, meaning most are colloidal</a:t>
            </a:r>
          </a:p>
          <a:p>
            <a:r>
              <a:rPr lang="en-US" dirty="0"/>
              <a:t>Use two-phase sampling approach for data gap coverage</a:t>
            </a:r>
          </a:p>
        </p:txBody>
      </p:sp>
      <p:sp>
        <p:nvSpPr>
          <p:cNvPr id="4" name="Content Placeholder 3">
            <a:extLst>
              <a:ext uri="{FF2B5EF4-FFF2-40B4-BE49-F238E27FC236}">
                <a16:creationId xmlns:a16="http://schemas.microsoft.com/office/drawing/2014/main" id="{7154E9C8-61D8-3663-DEA6-158F571C48EA}"/>
              </a:ext>
            </a:extLst>
          </p:cNvPr>
          <p:cNvSpPr>
            <a:spLocks noGrp="1"/>
          </p:cNvSpPr>
          <p:nvPr>
            <p:ph sz="half" idx="2"/>
          </p:nvPr>
        </p:nvSpPr>
        <p:spPr/>
        <p:txBody>
          <a:bodyPr/>
          <a:lstStyle/>
          <a:p>
            <a:r>
              <a:rPr lang="en-US" sz="2600" dirty="0"/>
              <a:t>Conduct leaching tests for all metals in surface and subsurface samples</a:t>
            </a:r>
          </a:p>
          <a:p>
            <a:r>
              <a:rPr lang="en-US" sz="2600" dirty="0"/>
              <a:t>Conduct bioavailability testing to characterize potential exposure to ecological receptors</a:t>
            </a:r>
          </a:p>
        </p:txBody>
      </p:sp>
      <p:sp>
        <p:nvSpPr>
          <p:cNvPr id="5" name="Slide Number Placeholder 4">
            <a:extLst>
              <a:ext uri="{FF2B5EF4-FFF2-40B4-BE49-F238E27FC236}">
                <a16:creationId xmlns:a16="http://schemas.microsoft.com/office/drawing/2014/main" id="{D6ED6BD4-9C7F-9954-3D40-B07337596F9D}"/>
              </a:ext>
            </a:extLst>
          </p:cNvPr>
          <p:cNvSpPr>
            <a:spLocks noGrp="1"/>
          </p:cNvSpPr>
          <p:nvPr>
            <p:ph type="sldNum" sz="quarter" idx="12"/>
          </p:nvPr>
        </p:nvSpPr>
        <p:spPr/>
        <p:txBody>
          <a:bodyPr/>
          <a:lstStyle/>
          <a:p>
            <a:fld id="{E130FD56-1AA9-EE4C-9ADF-6D63C47D8FD2}" type="slidenum">
              <a:rPr lang="en-US" smtClean="0"/>
              <a:pPr/>
              <a:t>67</a:t>
            </a:fld>
            <a:endParaRPr lang="en-US"/>
          </a:p>
        </p:txBody>
      </p:sp>
      <p:sp>
        <p:nvSpPr>
          <p:cNvPr id="6" name="Text Placeholder 5">
            <a:extLst>
              <a:ext uri="{FF2B5EF4-FFF2-40B4-BE49-F238E27FC236}">
                <a16:creationId xmlns:a16="http://schemas.microsoft.com/office/drawing/2014/main" id="{8C716D82-F4DC-A49B-B61C-324761F452FA}"/>
              </a:ext>
            </a:extLst>
          </p:cNvPr>
          <p:cNvSpPr>
            <a:spLocks noGrp="1"/>
          </p:cNvSpPr>
          <p:nvPr>
            <p:ph type="body" sz="quarter" idx="13"/>
          </p:nvPr>
        </p:nvSpPr>
        <p:spPr/>
        <p:txBody>
          <a:bodyPr>
            <a:noAutofit/>
          </a:bodyPr>
          <a:lstStyle/>
          <a:p>
            <a:r>
              <a:rPr lang="en-US" sz="1400" dirty="0"/>
              <a:t>Environmental Site Assessment: Case Study 2</a:t>
            </a:r>
          </a:p>
        </p:txBody>
      </p:sp>
      <p:sp>
        <p:nvSpPr>
          <p:cNvPr id="7" name="TextBox 6">
            <a:extLst>
              <a:ext uri="{FF2B5EF4-FFF2-40B4-BE49-F238E27FC236}">
                <a16:creationId xmlns:a16="http://schemas.microsoft.com/office/drawing/2014/main" id="{251AF103-2D1F-75D8-1433-BAF12E56A6A4}"/>
              </a:ext>
            </a:extLst>
          </p:cNvPr>
          <p:cNvSpPr txBox="1"/>
          <p:nvPr/>
        </p:nvSpPr>
        <p:spPr>
          <a:xfrm>
            <a:off x="429768" y="6263968"/>
            <a:ext cx="5735434" cy="307777"/>
          </a:xfrm>
          <a:prstGeom prst="rect">
            <a:avLst/>
          </a:prstGeom>
          <a:noFill/>
        </p:spPr>
        <p:txBody>
          <a:bodyPr wrap="square" rtlCol="0">
            <a:spAutoFit/>
          </a:bodyPr>
          <a:lstStyle/>
          <a:p>
            <a:r>
              <a:rPr lang="en-US" sz="1400" dirty="0">
                <a:solidFill>
                  <a:schemeClr val="tx1">
                    <a:lumMod val="75000"/>
                    <a:lumOff val="25000"/>
                  </a:schemeClr>
                </a:solidFill>
              </a:rPr>
              <a:t>TOC: total organic carbon</a:t>
            </a:r>
          </a:p>
        </p:txBody>
      </p:sp>
    </p:spTree>
    <p:extLst>
      <p:ext uri="{BB962C8B-B14F-4D97-AF65-F5344CB8AC3E}">
        <p14:creationId xmlns:p14="http://schemas.microsoft.com/office/powerpoint/2010/main" val="28988885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B24D61C-5C28-C37E-04EF-D181CAAB5EF1}"/>
              </a:ext>
            </a:extLst>
          </p:cNvPr>
          <p:cNvSpPr>
            <a:spLocks noGrp="1"/>
          </p:cNvSpPr>
          <p:nvPr>
            <p:ph type="body" sz="quarter" idx="13"/>
          </p:nvPr>
        </p:nvSpPr>
        <p:spPr/>
        <p:txBody>
          <a:bodyPr/>
          <a:lstStyle/>
          <a:p>
            <a:r>
              <a:rPr lang="en-US" dirty="0"/>
              <a:t>Environmental Site Assessment</a:t>
            </a:r>
          </a:p>
        </p:txBody>
      </p:sp>
      <p:sp>
        <p:nvSpPr>
          <p:cNvPr id="3" name="Title 2">
            <a:extLst>
              <a:ext uri="{FF2B5EF4-FFF2-40B4-BE49-F238E27FC236}">
                <a16:creationId xmlns:a16="http://schemas.microsoft.com/office/drawing/2014/main" id="{D1914A8E-5896-7F29-2193-AA29E9EE2E77}"/>
              </a:ext>
            </a:extLst>
          </p:cNvPr>
          <p:cNvSpPr>
            <a:spLocks noGrp="1"/>
          </p:cNvSpPr>
          <p:nvPr>
            <p:ph type="title"/>
          </p:nvPr>
        </p:nvSpPr>
        <p:spPr/>
        <p:txBody>
          <a:bodyPr/>
          <a:lstStyle/>
          <a:p>
            <a:r>
              <a:rPr lang="en-US" dirty="0"/>
              <a:t>Poll Question 3</a:t>
            </a:r>
          </a:p>
        </p:txBody>
      </p:sp>
      <p:sp>
        <p:nvSpPr>
          <p:cNvPr id="8" name="Content Placeholder 7">
            <a:extLst>
              <a:ext uri="{FF2B5EF4-FFF2-40B4-BE49-F238E27FC236}">
                <a16:creationId xmlns:a16="http://schemas.microsoft.com/office/drawing/2014/main" id="{9A47F23D-968C-9006-7C57-5661B8DB7ABA}"/>
              </a:ext>
            </a:extLst>
          </p:cNvPr>
          <p:cNvSpPr>
            <a:spLocks noGrp="1"/>
          </p:cNvSpPr>
          <p:nvPr>
            <p:ph idx="1"/>
          </p:nvPr>
        </p:nvSpPr>
        <p:spPr>
          <a:xfrm>
            <a:off x="838200" y="1602150"/>
            <a:ext cx="10515600" cy="3075449"/>
          </a:xfrm>
        </p:spPr>
        <p:txBody>
          <a:bodyPr>
            <a:normAutofit/>
          </a:bodyPr>
          <a:lstStyle/>
          <a:p>
            <a:pPr marL="0" indent="0" algn="ctr">
              <a:buNone/>
            </a:pPr>
            <a:r>
              <a:rPr lang="en-US" sz="4000" dirty="0"/>
              <a:t>What other techniques or methods you have seen or used for metals assessment?</a:t>
            </a:r>
          </a:p>
        </p:txBody>
      </p:sp>
      <p:sp>
        <p:nvSpPr>
          <p:cNvPr id="2" name="Slide Number Placeholder 1">
            <a:extLst>
              <a:ext uri="{FF2B5EF4-FFF2-40B4-BE49-F238E27FC236}">
                <a16:creationId xmlns:a16="http://schemas.microsoft.com/office/drawing/2014/main" id="{1A4053F7-2920-452D-1E64-B6FC611719E8}"/>
              </a:ext>
            </a:extLst>
          </p:cNvPr>
          <p:cNvSpPr>
            <a:spLocks noGrp="1"/>
          </p:cNvSpPr>
          <p:nvPr>
            <p:ph type="sldNum" sz="quarter" idx="12"/>
          </p:nvPr>
        </p:nvSpPr>
        <p:spPr/>
        <p:txBody>
          <a:bodyPr/>
          <a:lstStyle/>
          <a:p>
            <a:fld id="{E130FD56-1AA9-EE4C-9ADF-6D63C47D8FD2}" type="slidenum">
              <a:rPr lang="en-US" smtClean="0"/>
              <a:pPr/>
              <a:t>68</a:t>
            </a:fld>
            <a:endParaRPr lang="en-US"/>
          </a:p>
        </p:txBody>
      </p:sp>
      <p:pic>
        <p:nvPicPr>
          <p:cNvPr id="4" name="Picture 3" descr="Qr code&#10;&#10;Description automatically generated">
            <a:extLst>
              <a:ext uri="{FF2B5EF4-FFF2-40B4-BE49-F238E27FC236}">
                <a16:creationId xmlns:a16="http://schemas.microsoft.com/office/drawing/2014/main" id="{8081C75C-E471-11C1-6E2E-07B13828D708}"/>
              </a:ext>
            </a:extLst>
          </p:cNvPr>
          <p:cNvPicPr>
            <a:picLocks noChangeAspect="1"/>
          </p:cNvPicPr>
          <p:nvPr/>
        </p:nvPicPr>
        <p:blipFill>
          <a:blip r:embed="rId3"/>
          <a:stretch>
            <a:fillRect/>
          </a:stretch>
        </p:blipFill>
        <p:spPr>
          <a:xfrm>
            <a:off x="1361883" y="3429000"/>
            <a:ext cx="2857500" cy="2857500"/>
          </a:xfrm>
          <a:prstGeom prst="rect">
            <a:avLst/>
          </a:prstGeom>
        </p:spPr>
      </p:pic>
      <p:sp>
        <p:nvSpPr>
          <p:cNvPr id="5" name="Title 1">
            <a:extLst>
              <a:ext uri="{FF2B5EF4-FFF2-40B4-BE49-F238E27FC236}">
                <a16:creationId xmlns:a16="http://schemas.microsoft.com/office/drawing/2014/main" id="{E25E1B3A-C879-C524-1C65-4F8233CCA757}"/>
              </a:ext>
            </a:extLst>
          </p:cNvPr>
          <p:cNvSpPr txBox="1">
            <a:spLocks/>
          </p:cNvSpPr>
          <p:nvPr/>
        </p:nvSpPr>
        <p:spPr>
          <a:xfrm>
            <a:off x="4610471" y="3609018"/>
            <a:ext cx="6939565" cy="245815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i="0" kern="1200">
                <a:solidFill>
                  <a:srgbClr val="134B8E"/>
                </a:solidFill>
                <a:latin typeface="Arial" panose="020B0604020202020204" pitchFamily="34" charset="0"/>
                <a:ea typeface="+mj-ea"/>
                <a:cs typeface="Arial" panose="020B0604020202020204" pitchFamily="34" charset="0"/>
              </a:defRPr>
            </a:lvl1pPr>
          </a:lstStyle>
          <a:p>
            <a:r>
              <a:rPr lang="en-US" sz="2200" dirty="0"/>
              <a:t>Options to respond: </a:t>
            </a:r>
            <a:br>
              <a:rPr lang="en-US" sz="2200" dirty="0"/>
            </a:br>
            <a:br>
              <a:rPr lang="en-US" sz="2200" dirty="0"/>
            </a:br>
            <a:r>
              <a:rPr lang="en-US" sz="2200" dirty="0"/>
              <a:t>1. Text ‘ritsn200’ to 22333 to join session</a:t>
            </a:r>
            <a:br>
              <a:rPr lang="en-US" sz="2200" dirty="0"/>
            </a:br>
            <a:r>
              <a:rPr lang="en-US" sz="2200" dirty="0"/>
              <a:t>then enter response</a:t>
            </a:r>
            <a:br>
              <a:rPr lang="en-US" sz="2200" dirty="0"/>
            </a:br>
            <a:br>
              <a:rPr lang="en-US" sz="2200" dirty="0"/>
            </a:br>
            <a:r>
              <a:rPr lang="en-US" sz="2200" dirty="0"/>
              <a:t>2. Enter PollEv.com/ritsn200 in browser</a:t>
            </a:r>
            <a:br>
              <a:rPr lang="en-US" sz="2200" dirty="0"/>
            </a:br>
            <a:br>
              <a:rPr lang="en-US" sz="2200" dirty="0"/>
            </a:br>
            <a:r>
              <a:rPr lang="en-US" sz="2200" dirty="0"/>
              <a:t>3. Scan the QR code and open session in browser</a:t>
            </a:r>
          </a:p>
        </p:txBody>
      </p:sp>
    </p:spTree>
    <p:extLst>
      <p:ext uri="{BB962C8B-B14F-4D97-AF65-F5344CB8AC3E}">
        <p14:creationId xmlns:p14="http://schemas.microsoft.com/office/powerpoint/2010/main" val="25422062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CF0154B-D2D8-0707-5D3C-5373F23EC8B0}"/>
              </a:ext>
            </a:extLst>
          </p:cNvPr>
          <p:cNvSpPr/>
          <p:nvPr/>
        </p:nvSpPr>
        <p:spPr bwMode="auto">
          <a:xfrm>
            <a:off x="0" y="3454096"/>
            <a:ext cx="7384026" cy="429768"/>
          </a:xfrm>
          <a:prstGeom prst="rect">
            <a:avLst/>
          </a:prstGeom>
          <a:solidFill>
            <a:srgbClr val="0099FF"/>
          </a:solidFill>
          <a:ln w="38100" cap="flat" cmpd="sng" algn="ctr">
            <a:noFill/>
            <a:prstDash val="solid"/>
            <a:round/>
            <a:headEnd type="none" w="med" len="med"/>
            <a:tailEnd type="none" w="med" len="med"/>
          </a:ln>
          <a:effectLst/>
        </p:spPr>
        <p:txBody>
          <a:bodyPr vert="horz" wrap="square" lIns="99276" tIns="49638" rIns="99276" bIns="49638" numCol="1" rtlCol="0" anchor="t" anchorCtr="0" compatLnSpc="1">
            <a:prstTxWarp prst="textNoShape">
              <a:avLst/>
            </a:prstTxWarp>
            <a:spAutoFit/>
          </a:bodyPr>
          <a:lstStyle/>
          <a:p>
            <a:pPr marL="0" marR="0" indent="0" algn="ctr" defTabSz="992188"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bg1"/>
              </a:solidFill>
              <a:effectLst/>
              <a:latin typeface="Arial" charset="0"/>
            </a:endParaRPr>
          </a:p>
        </p:txBody>
      </p:sp>
      <p:sp>
        <p:nvSpPr>
          <p:cNvPr id="2" name="Content Placeholder 1">
            <a:extLst>
              <a:ext uri="{FF2B5EF4-FFF2-40B4-BE49-F238E27FC236}">
                <a16:creationId xmlns:a16="http://schemas.microsoft.com/office/drawing/2014/main" id="{7BEFCD76-5AEF-56DE-1D19-187B07096F79}"/>
              </a:ext>
            </a:extLst>
          </p:cNvPr>
          <p:cNvSpPr>
            <a:spLocks noGrp="1"/>
          </p:cNvSpPr>
          <p:nvPr>
            <p:ph idx="1"/>
          </p:nvPr>
        </p:nvSpPr>
        <p:spPr/>
        <p:txBody>
          <a:bodyPr/>
          <a:lstStyle/>
          <a:p>
            <a:r>
              <a:rPr lang="en-US" dirty="0"/>
              <a:t>Overview</a:t>
            </a:r>
          </a:p>
          <a:p>
            <a:r>
              <a:rPr lang="en-US" dirty="0"/>
              <a:t>Key chemistry</a:t>
            </a:r>
          </a:p>
          <a:p>
            <a:r>
              <a:rPr lang="en-US" dirty="0"/>
              <a:t>CSM development</a:t>
            </a:r>
          </a:p>
          <a:p>
            <a:r>
              <a:rPr lang="en-US" dirty="0"/>
              <a:t>Environmental site assessment for metals-impacted sites</a:t>
            </a:r>
          </a:p>
          <a:p>
            <a:r>
              <a:rPr lang="en-US" dirty="0">
                <a:solidFill>
                  <a:schemeClr val="bg1"/>
                </a:solidFill>
              </a:rPr>
              <a:t>Technical challenges at NAVFAC sites</a:t>
            </a:r>
          </a:p>
          <a:p>
            <a:r>
              <a:rPr lang="en-US" dirty="0"/>
              <a:t>Summary and closing statements</a:t>
            </a:r>
          </a:p>
        </p:txBody>
      </p:sp>
      <p:sp>
        <p:nvSpPr>
          <p:cNvPr id="3" name="Slide Number Placeholder 2">
            <a:extLst>
              <a:ext uri="{FF2B5EF4-FFF2-40B4-BE49-F238E27FC236}">
                <a16:creationId xmlns:a16="http://schemas.microsoft.com/office/drawing/2014/main" id="{9C430249-9DE5-058A-4229-CD4651ECB79C}"/>
              </a:ext>
            </a:extLst>
          </p:cNvPr>
          <p:cNvSpPr>
            <a:spLocks noGrp="1"/>
          </p:cNvSpPr>
          <p:nvPr>
            <p:ph type="sldNum" sz="quarter" idx="12"/>
          </p:nvPr>
        </p:nvSpPr>
        <p:spPr/>
        <p:txBody>
          <a:bodyPr/>
          <a:lstStyle/>
          <a:p>
            <a:fld id="{E130FD56-1AA9-EE4C-9ADF-6D63C47D8FD2}" type="slidenum">
              <a:rPr lang="en-US" smtClean="0"/>
              <a:pPr/>
              <a:t>69</a:t>
            </a:fld>
            <a:endParaRPr lang="en-US" dirty="0"/>
          </a:p>
        </p:txBody>
      </p:sp>
      <p:sp>
        <p:nvSpPr>
          <p:cNvPr id="4" name="Title 3">
            <a:extLst>
              <a:ext uri="{FF2B5EF4-FFF2-40B4-BE49-F238E27FC236}">
                <a16:creationId xmlns:a16="http://schemas.microsoft.com/office/drawing/2014/main" id="{795D2E60-9D20-702B-9B6A-CBB40E4C1118}"/>
              </a:ext>
            </a:extLst>
          </p:cNvPr>
          <p:cNvSpPr>
            <a:spLocks noGrp="1"/>
          </p:cNvSpPr>
          <p:nvPr>
            <p:ph type="title"/>
          </p:nvPr>
        </p:nvSpPr>
        <p:spPr/>
        <p:txBody>
          <a:bodyPr/>
          <a:lstStyle/>
          <a:p>
            <a:r>
              <a:rPr lang="en-US" dirty="0"/>
              <a:t>Presentation Overview</a:t>
            </a:r>
          </a:p>
        </p:txBody>
      </p:sp>
    </p:spTree>
    <p:extLst>
      <p:ext uri="{BB962C8B-B14F-4D97-AF65-F5344CB8AC3E}">
        <p14:creationId xmlns:p14="http://schemas.microsoft.com/office/powerpoint/2010/main" val="410173858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AA1534F4-BBD7-150F-3F15-D8231C263A00}"/>
              </a:ext>
            </a:extLst>
          </p:cNvPr>
          <p:cNvSpPr>
            <a:spLocks noGrp="1"/>
          </p:cNvSpPr>
          <p:nvPr>
            <p:ph type="body" sz="quarter" idx="13"/>
          </p:nvPr>
        </p:nvSpPr>
        <p:spPr/>
        <p:txBody>
          <a:bodyPr>
            <a:noAutofit/>
          </a:bodyPr>
          <a:lstStyle/>
          <a:p>
            <a:r>
              <a:rPr lang="en-US" sz="1400" dirty="0"/>
              <a:t>Overview</a:t>
            </a:r>
          </a:p>
        </p:txBody>
      </p:sp>
      <p:sp>
        <p:nvSpPr>
          <p:cNvPr id="9" name="Slide Number Placeholder 8">
            <a:extLst>
              <a:ext uri="{FF2B5EF4-FFF2-40B4-BE49-F238E27FC236}">
                <a16:creationId xmlns:a16="http://schemas.microsoft.com/office/drawing/2014/main" id="{0DA85581-CF72-8DE3-1096-C17504E3BE88}"/>
              </a:ext>
            </a:extLst>
          </p:cNvPr>
          <p:cNvSpPr>
            <a:spLocks noGrp="1"/>
          </p:cNvSpPr>
          <p:nvPr>
            <p:ph type="sldNum" sz="quarter" idx="12"/>
          </p:nvPr>
        </p:nvSpPr>
        <p:spPr/>
        <p:txBody>
          <a:bodyPr/>
          <a:lstStyle/>
          <a:p>
            <a:fld id="{E130FD56-1AA9-EE4C-9ADF-6D63C47D8FD2}" type="slidenum">
              <a:rPr lang="en-US" smtClean="0"/>
              <a:pPr/>
              <a:t>7</a:t>
            </a:fld>
            <a:endParaRPr lang="en-US" dirty="0"/>
          </a:p>
        </p:txBody>
      </p:sp>
      <p:sp>
        <p:nvSpPr>
          <p:cNvPr id="8" name="Title 7">
            <a:extLst>
              <a:ext uri="{FF2B5EF4-FFF2-40B4-BE49-F238E27FC236}">
                <a16:creationId xmlns:a16="http://schemas.microsoft.com/office/drawing/2014/main" id="{0071670D-3648-61D1-5109-A06EAFB978D1}"/>
              </a:ext>
            </a:extLst>
          </p:cNvPr>
          <p:cNvSpPr>
            <a:spLocks noGrp="1"/>
          </p:cNvSpPr>
          <p:nvPr>
            <p:ph type="title"/>
          </p:nvPr>
        </p:nvSpPr>
        <p:spPr/>
        <p:txBody>
          <a:bodyPr/>
          <a:lstStyle/>
          <a:p>
            <a:r>
              <a:rPr lang="en-US" dirty="0"/>
              <a:t>Key Points</a:t>
            </a:r>
          </a:p>
        </p:txBody>
      </p:sp>
      <p:sp>
        <p:nvSpPr>
          <p:cNvPr id="2" name="Text Placeholder 1">
            <a:extLst>
              <a:ext uri="{FF2B5EF4-FFF2-40B4-BE49-F238E27FC236}">
                <a16:creationId xmlns:a16="http://schemas.microsoft.com/office/drawing/2014/main" id="{B18E14FB-821B-5C4F-00DF-B490F78DBF71}"/>
              </a:ext>
            </a:extLst>
          </p:cNvPr>
          <p:cNvSpPr>
            <a:spLocks noGrp="1"/>
          </p:cNvSpPr>
          <p:nvPr>
            <p:ph idx="1"/>
          </p:nvPr>
        </p:nvSpPr>
        <p:spPr/>
        <p:txBody>
          <a:bodyPr/>
          <a:lstStyle/>
          <a:p>
            <a:r>
              <a:rPr lang="en-US" dirty="0"/>
              <a:t>Environmental chemistry influences fate and transport and effects on human and ecological receptors</a:t>
            </a:r>
          </a:p>
          <a:p>
            <a:r>
              <a:rPr lang="en-US" dirty="0"/>
              <a:t>Metals are naturally occurring and vary in form, toxicity, and background concentration</a:t>
            </a:r>
          </a:p>
          <a:p>
            <a:r>
              <a:rPr lang="en-US" dirty="0"/>
              <a:t>A CSM should reflect site chemistry and help design the remedy</a:t>
            </a:r>
          </a:p>
          <a:p>
            <a:r>
              <a:rPr lang="en-US" dirty="0"/>
              <a:t>Common NAVFAC site issues with metal impacts are SAFRs and lead and arsenic in groundwater</a:t>
            </a:r>
          </a:p>
        </p:txBody>
      </p:sp>
      <p:sp>
        <p:nvSpPr>
          <p:cNvPr id="3" name="TextBox 2">
            <a:extLst>
              <a:ext uri="{FF2B5EF4-FFF2-40B4-BE49-F238E27FC236}">
                <a16:creationId xmlns:a16="http://schemas.microsoft.com/office/drawing/2014/main" id="{7B0A582B-71F6-0F0B-168F-894C698481BD}"/>
              </a:ext>
            </a:extLst>
          </p:cNvPr>
          <p:cNvSpPr txBox="1"/>
          <p:nvPr/>
        </p:nvSpPr>
        <p:spPr>
          <a:xfrm>
            <a:off x="386080" y="6212230"/>
            <a:ext cx="7696036" cy="307777"/>
          </a:xfrm>
          <a:prstGeom prst="rect">
            <a:avLst/>
          </a:prstGeom>
          <a:noFill/>
        </p:spPr>
        <p:txBody>
          <a:bodyPr wrap="square" rtlCol="0">
            <a:spAutoFit/>
          </a:bodyPr>
          <a:lstStyle/>
          <a:p>
            <a:r>
              <a:rPr lang="en-US" sz="1400" dirty="0">
                <a:solidFill>
                  <a:schemeClr val="tx1">
                    <a:lumMod val="75000"/>
                    <a:lumOff val="25000"/>
                  </a:schemeClr>
                </a:solidFill>
                <a:latin typeface="Arial" panose="020B0604020202020204" pitchFamily="34" charset="0"/>
                <a:cs typeface="Arial" panose="020B0604020202020204" pitchFamily="34" charset="0"/>
              </a:rPr>
              <a:t>SAFR: small arms firing range</a:t>
            </a:r>
          </a:p>
        </p:txBody>
      </p:sp>
      <p:grpSp>
        <p:nvGrpSpPr>
          <p:cNvPr id="5" name="Group 4">
            <a:extLst>
              <a:ext uri="{FF2B5EF4-FFF2-40B4-BE49-F238E27FC236}">
                <a16:creationId xmlns:a16="http://schemas.microsoft.com/office/drawing/2014/main" id="{7C456237-A4A1-7CE7-948A-98ACEC07A4D7}"/>
              </a:ext>
            </a:extLst>
          </p:cNvPr>
          <p:cNvGrpSpPr/>
          <p:nvPr/>
        </p:nvGrpSpPr>
        <p:grpSpPr>
          <a:xfrm>
            <a:off x="2949584" y="4941910"/>
            <a:ext cx="6792397" cy="1033150"/>
            <a:chOff x="718682" y="5158583"/>
            <a:chExt cx="6792397" cy="1033150"/>
          </a:xfrm>
        </p:grpSpPr>
        <p:grpSp>
          <p:nvGrpSpPr>
            <p:cNvPr id="6" name="Group 5">
              <a:extLst>
                <a:ext uri="{FF2B5EF4-FFF2-40B4-BE49-F238E27FC236}">
                  <a16:creationId xmlns:a16="http://schemas.microsoft.com/office/drawing/2014/main" id="{9E977264-713F-FE29-28C7-56ABBA959EE3}"/>
                </a:ext>
              </a:extLst>
            </p:cNvPr>
            <p:cNvGrpSpPr/>
            <p:nvPr/>
          </p:nvGrpSpPr>
          <p:grpSpPr>
            <a:xfrm>
              <a:off x="718682" y="5158583"/>
              <a:ext cx="6654746" cy="1033150"/>
              <a:chOff x="718682" y="5158583"/>
              <a:chExt cx="6654746" cy="1033150"/>
            </a:xfrm>
          </p:grpSpPr>
          <p:sp>
            <p:nvSpPr>
              <p:cNvPr id="11" name="Rectangle 10">
                <a:extLst>
                  <a:ext uri="{FF2B5EF4-FFF2-40B4-BE49-F238E27FC236}">
                    <a16:creationId xmlns:a16="http://schemas.microsoft.com/office/drawing/2014/main" id="{D491424A-C41E-A918-FFA6-CD0B9B7F899D}"/>
                  </a:ext>
                </a:extLst>
              </p:cNvPr>
              <p:cNvSpPr/>
              <p:nvPr/>
            </p:nvSpPr>
            <p:spPr>
              <a:xfrm>
                <a:off x="865205" y="5316335"/>
                <a:ext cx="6508223" cy="875398"/>
              </a:xfrm>
              <a:prstGeom prst="rect">
                <a:avLst/>
              </a:prstGeom>
              <a:noFill/>
              <a:ln w="22225" cap="rnd">
                <a:solidFill>
                  <a:srgbClr val="007BDA"/>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C7869F24-C706-C7E8-BC89-9F7B9B54A875}"/>
                  </a:ext>
                </a:extLst>
              </p:cNvPr>
              <p:cNvPicPr>
                <a:picLocks noChangeAspect="1"/>
              </p:cNvPicPr>
              <p:nvPr/>
            </p:nvPicPr>
            <p:blipFill>
              <a:blip r:embed="rId3"/>
              <a:stretch>
                <a:fillRect/>
              </a:stretch>
            </p:blipFill>
            <p:spPr>
              <a:xfrm>
                <a:off x="718682" y="5158583"/>
                <a:ext cx="1546295" cy="876300"/>
              </a:xfrm>
              <a:prstGeom prst="rect">
                <a:avLst/>
              </a:prstGeom>
            </p:spPr>
          </p:pic>
          <p:sp>
            <p:nvSpPr>
              <p:cNvPr id="13" name="TextBox 12">
                <a:extLst>
                  <a:ext uri="{FF2B5EF4-FFF2-40B4-BE49-F238E27FC236}">
                    <a16:creationId xmlns:a16="http://schemas.microsoft.com/office/drawing/2014/main" id="{0642015E-8A02-BC04-D2B9-3838486E5183}"/>
                  </a:ext>
                </a:extLst>
              </p:cNvPr>
              <p:cNvSpPr txBox="1"/>
              <p:nvPr/>
            </p:nvSpPr>
            <p:spPr>
              <a:xfrm>
                <a:off x="718682" y="5360736"/>
                <a:ext cx="1407773" cy="646331"/>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KEY POINT</a:t>
                </a:r>
              </a:p>
            </p:txBody>
          </p:sp>
        </p:grpSp>
        <p:sp>
          <p:nvSpPr>
            <p:cNvPr id="7" name="TextBox 6">
              <a:extLst>
                <a:ext uri="{FF2B5EF4-FFF2-40B4-BE49-F238E27FC236}">
                  <a16:creationId xmlns:a16="http://schemas.microsoft.com/office/drawing/2014/main" id="{BE5CDC53-E645-C7D7-F3A4-2B026E6FD852}"/>
                </a:ext>
              </a:extLst>
            </p:cNvPr>
            <p:cNvSpPr txBox="1"/>
            <p:nvPr/>
          </p:nvSpPr>
          <p:spPr>
            <a:xfrm>
              <a:off x="2276649" y="5360736"/>
              <a:ext cx="5234430" cy="830997"/>
            </a:xfrm>
            <a:prstGeom prst="rect">
              <a:avLst/>
            </a:prstGeom>
            <a:noFill/>
          </p:spPr>
          <p:txBody>
            <a:bodyPr wrap="square" rtlCol="0">
              <a:spAutoFit/>
            </a:bodyPr>
            <a:lstStyle/>
            <a:p>
              <a:r>
                <a:rPr lang="en-US" sz="2400" b="1" dirty="0">
                  <a:solidFill>
                    <a:srgbClr val="007BDA"/>
                  </a:solidFill>
                  <a:latin typeface="Arial" panose="020B0604020202020204" pitchFamily="34" charset="0"/>
                  <a:cs typeface="Arial" panose="020B0604020202020204" pitchFamily="34" charset="0"/>
                </a:rPr>
                <a:t>Metals are neither degraded nor destroyed.  </a:t>
              </a:r>
            </a:p>
          </p:txBody>
        </p:sp>
      </p:grpSp>
    </p:spTree>
    <p:extLst>
      <p:ext uri="{BB962C8B-B14F-4D97-AF65-F5344CB8AC3E}">
        <p14:creationId xmlns:p14="http://schemas.microsoft.com/office/powerpoint/2010/main" val="35173208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099C8A-26A3-EF26-B37E-344EC9121A81}"/>
              </a:ext>
            </a:extLst>
          </p:cNvPr>
          <p:cNvSpPr>
            <a:spLocks noGrp="1"/>
          </p:cNvSpPr>
          <p:nvPr>
            <p:ph type="title"/>
          </p:nvPr>
        </p:nvSpPr>
        <p:spPr/>
        <p:txBody>
          <a:bodyPr/>
          <a:lstStyle/>
          <a:p>
            <a:r>
              <a:rPr lang="en-US" dirty="0"/>
              <a:t>SAFRs</a:t>
            </a:r>
          </a:p>
        </p:txBody>
      </p:sp>
      <p:sp>
        <p:nvSpPr>
          <p:cNvPr id="4" name="Content Placeholder 3">
            <a:extLst>
              <a:ext uri="{FF2B5EF4-FFF2-40B4-BE49-F238E27FC236}">
                <a16:creationId xmlns:a16="http://schemas.microsoft.com/office/drawing/2014/main" id="{C48DCFE7-937E-C02A-7631-7599A131EDBA}"/>
              </a:ext>
            </a:extLst>
          </p:cNvPr>
          <p:cNvSpPr>
            <a:spLocks noGrp="1"/>
          </p:cNvSpPr>
          <p:nvPr>
            <p:ph sz="half" idx="1"/>
          </p:nvPr>
        </p:nvSpPr>
        <p:spPr>
          <a:xfrm>
            <a:off x="429768" y="1379600"/>
            <a:ext cx="5334000" cy="4351338"/>
          </a:xfrm>
        </p:spPr>
        <p:txBody>
          <a:bodyPr>
            <a:normAutofit/>
          </a:bodyPr>
          <a:lstStyle/>
          <a:p>
            <a:r>
              <a:rPr lang="en-US" dirty="0"/>
              <a:t>More than 3,000 active SAFRs</a:t>
            </a:r>
          </a:p>
          <a:p>
            <a:r>
              <a:rPr lang="en-US" dirty="0"/>
              <a:t>Heterogeneous distribution of metals residues</a:t>
            </a:r>
          </a:p>
          <a:p>
            <a:r>
              <a:rPr lang="en-US" dirty="0"/>
              <a:t>Lead primary focus due to prevalence and relative toxicity</a:t>
            </a:r>
          </a:p>
          <a:p>
            <a:r>
              <a:rPr lang="en-US" dirty="0"/>
              <a:t>Additional metals present </a:t>
            </a:r>
          </a:p>
          <a:p>
            <a:pPr lvl="1"/>
            <a:r>
              <a:rPr lang="en-US" dirty="0"/>
              <a:t>Pb, Cu, Zn, tungsten (W), As, Sb, and Ni</a:t>
            </a:r>
          </a:p>
        </p:txBody>
      </p:sp>
      <p:sp>
        <p:nvSpPr>
          <p:cNvPr id="7" name="Content Placeholder 6">
            <a:extLst>
              <a:ext uri="{FF2B5EF4-FFF2-40B4-BE49-F238E27FC236}">
                <a16:creationId xmlns:a16="http://schemas.microsoft.com/office/drawing/2014/main" id="{62BAA2BA-FACF-04E4-A12B-5EFB0BBC7157}"/>
              </a:ext>
            </a:extLst>
          </p:cNvPr>
          <p:cNvSpPr>
            <a:spLocks noGrp="1"/>
          </p:cNvSpPr>
          <p:nvPr>
            <p:ph sz="half" idx="2"/>
          </p:nvPr>
        </p:nvSpPr>
        <p:spPr>
          <a:xfrm>
            <a:off x="5763767" y="1379600"/>
            <a:ext cx="6194553" cy="3347547"/>
          </a:xfrm>
        </p:spPr>
        <p:txBody>
          <a:bodyPr>
            <a:normAutofit/>
          </a:bodyPr>
          <a:lstStyle/>
          <a:p>
            <a:r>
              <a:rPr lang="en-US" dirty="0"/>
              <a:t>Spent bullets and lead shot primary source of metal (can fragment and disintegrate over time)</a:t>
            </a:r>
          </a:p>
          <a:p>
            <a:r>
              <a:rPr lang="en-US" dirty="0"/>
              <a:t>Fragments &gt; 2 mm in diameter typically excluded from soil samples, but support ecological risk assessment</a:t>
            </a:r>
          </a:p>
        </p:txBody>
      </p:sp>
      <p:sp>
        <p:nvSpPr>
          <p:cNvPr id="5" name="Slide Number Placeholder 4">
            <a:extLst>
              <a:ext uri="{FF2B5EF4-FFF2-40B4-BE49-F238E27FC236}">
                <a16:creationId xmlns:a16="http://schemas.microsoft.com/office/drawing/2014/main" id="{AEBB0F77-3A89-C714-12EA-1E788F4825E1}"/>
              </a:ext>
            </a:extLst>
          </p:cNvPr>
          <p:cNvSpPr>
            <a:spLocks noGrp="1"/>
          </p:cNvSpPr>
          <p:nvPr>
            <p:ph type="sldNum" sz="quarter" idx="12"/>
          </p:nvPr>
        </p:nvSpPr>
        <p:spPr/>
        <p:txBody>
          <a:bodyPr/>
          <a:lstStyle/>
          <a:p>
            <a:fld id="{E130FD56-1AA9-EE4C-9ADF-6D63C47D8FD2}" type="slidenum">
              <a:rPr lang="en-US" smtClean="0"/>
              <a:pPr/>
              <a:t>70</a:t>
            </a:fld>
            <a:endParaRPr lang="en-US"/>
          </a:p>
        </p:txBody>
      </p:sp>
      <p:sp>
        <p:nvSpPr>
          <p:cNvPr id="8" name="Text Placeholder 7">
            <a:extLst>
              <a:ext uri="{FF2B5EF4-FFF2-40B4-BE49-F238E27FC236}">
                <a16:creationId xmlns:a16="http://schemas.microsoft.com/office/drawing/2014/main" id="{5187FC30-390F-0395-DF71-7D33B6600380}"/>
              </a:ext>
            </a:extLst>
          </p:cNvPr>
          <p:cNvSpPr>
            <a:spLocks noGrp="1"/>
          </p:cNvSpPr>
          <p:nvPr>
            <p:ph type="body" sz="quarter" idx="13"/>
          </p:nvPr>
        </p:nvSpPr>
        <p:spPr/>
        <p:txBody>
          <a:bodyPr>
            <a:noAutofit/>
          </a:bodyPr>
          <a:lstStyle/>
          <a:p>
            <a:r>
              <a:rPr lang="en-US" sz="1400" dirty="0"/>
              <a:t>Technical Challenges at NAVFAC Sites</a:t>
            </a:r>
          </a:p>
        </p:txBody>
      </p:sp>
      <p:sp>
        <p:nvSpPr>
          <p:cNvPr id="12" name="TextBox 11">
            <a:extLst>
              <a:ext uri="{FF2B5EF4-FFF2-40B4-BE49-F238E27FC236}">
                <a16:creationId xmlns:a16="http://schemas.microsoft.com/office/drawing/2014/main" id="{97DBFDFE-2D10-8DF9-8B8E-1FD651F25FF0}"/>
              </a:ext>
            </a:extLst>
          </p:cNvPr>
          <p:cNvSpPr txBox="1"/>
          <p:nvPr/>
        </p:nvSpPr>
        <p:spPr>
          <a:xfrm>
            <a:off x="10057394" y="5089606"/>
            <a:ext cx="1610350" cy="830997"/>
          </a:xfrm>
          <a:prstGeom prst="rect">
            <a:avLst/>
          </a:prstGeom>
          <a:noFill/>
        </p:spPr>
        <p:txBody>
          <a:bodyPr wrap="square" rtlCol="0">
            <a:spAutoFit/>
          </a:bodyPr>
          <a:lstStyle/>
          <a:p>
            <a:pPr algn="ctr"/>
            <a:r>
              <a:rPr lang="en-US" sz="1700" b="1" i="1" dirty="0">
                <a:solidFill>
                  <a:schemeClr val="bg2">
                    <a:lumMod val="50000"/>
                  </a:schemeClr>
                </a:solidFill>
                <a:latin typeface="Arial Narrow" panose="020B0604020202020204" pitchFamily="34" charset="0"/>
                <a:cs typeface="Arial Narrow" panose="020B0604020202020204" pitchFamily="34" charset="0"/>
              </a:rPr>
              <a:t>Bullet fragment size variation </a:t>
            </a:r>
          </a:p>
          <a:p>
            <a:pPr algn="ctr"/>
            <a:r>
              <a:rPr lang="en-US" sz="1400" dirty="0">
                <a:solidFill>
                  <a:schemeClr val="bg2">
                    <a:lumMod val="50000"/>
                  </a:schemeClr>
                </a:solidFill>
                <a:latin typeface="Arial Narrow" panose="020B0604020202020204" pitchFamily="34" charset="0"/>
                <a:cs typeface="Arial Narrow" panose="020B0604020202020204" pitchFamily="34" charset="0"/>
              </a:rPr>
              <a:t>(Kerr 2011)</a:t>
            </a:r>
          </a:p>
        </p:txBody>
      </p:sp>
      <p:pic>
        <p:nvPicPr>
          <p:cNvPr id="13" name="Picture 12">
            <a:extLst>
              <a:ext uri="{FF2B5EF4-FFF2-40B4-BE49-F238E27FC236}">
                <a16:creationId xmlns:a16="http://schemas.microsoft.com/office/drawing/2014/main" id="{8D70F73C-2632-788D-0F44-02A117B10D9E}"/>
              </a:ext>
            </a:extLst>
          </p:cNvPr>
          <p:cNvPicPr>
            <a:picLocks noChangeAspect="1"/>
          </p:cNvPicPr>
          <p:nvPr/>
        </p:nvPicPr>
        <p:blipFill rotWithShape="1">
          <a:blip r:embed="rId3"/>
          <a:srcRect l="2917" t="60880" r="2808" b="3530"/>
          <a:stretch/>
        </p:blipFill>
        <p:spPr>
          <a:xfrm>
            <a:off x="6578885" y="4551679"/>
            <a:ext cx="3478509" cy="1712289"/>
          </a:xfrm>
          <a:prstGeom prst="rect">
            <a:avLst/>
          </a:prstGeom>
          <a:effectLst>
            <a:outerShdw blurRad="152400" dist="76200" dir="2700000" algn="ctr" rotWithShape="0">
              <a:srgbClr val="000000">
                <a:alpha val="30000"/>
              </a:srgbClr>
            </a:outerShdw>
          </a:effectLst>
        </p:spPr>
      </p:pic>
      <p:sp>
        <p:nvSpPr>
          <p:cNvPr id="2" name="TextBox 1">
            <a:extLst>
              <a:ext uri="{FF2B5EF4-FFF2-40B4-BE49-F238E27FC236}">
                <a16:creationId xmlns:a16="http://schemas.microsoft.com/office/drawing/2014/main" id="{CF4E9FAD-5819-3576-E4D0-D654209D30F9}"/>
              </a:ext>
            </a:extLst>
          </p:cNvPr>
          <p:cNvSpPr txBox="1"/>
          <p:nvPr/>
        </p:nvSpPr>
        <p:spPr>
          <a:xfrm>
            <a:off x="429768" y="6263968"/>
            <a:ext cx="5735434" cy="307777"/>
          </a:xfrm>
          <a:prstGeom prst="rect">
            <a:avLst/>
          </a:prstGeom>
          <a:noFill/>
        </p:spPr>
        <p:txBody>
          <a:bodyPr wrap="square" rtlCol="0">
            <a:spAutoFit/>
          </a:bodyPr>
          <a:lstStyle/>
          <a:p>
            <a:r>
              <a:rPr lang="en-US" sz="1400" dirty="0">
                <a:solidFill>
                  <a:schemeClr val="tx1">
                    <a:lumMod val="75000"/>
                    <a:lumOff val="25000"/>
                  </a:schemeClr>
                </a:solidFill>
              </a:rPr>
              <a:t>mm: millimeter(s)</a:t>
            </a:r>
          </a:p>
        </p:txBody>
      </p:sp>
    </p:spTree>
    <p:extLst>
      <p:ext uri="{BB962C8B-B14F-4D97-AF65-F5344CB8AC3E}">
        <p14:creationId xmlns:p14="http://schemas.microsoft.com/office/powerpoint/2010/main" val="18669570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DE31D-BF0A-E698-4663-31D3BCBA5D24}"/>
              </a:ext>
            </a:extLst>
          </p:cNvPr>
          <p:cNvSpPr>
            <a:spLocks noGrp="1"/>
          </p:cNvSpPr>
          <p:nvPr>
            <p:ph type="title"/>
          </p:nvPr>
        </p:nvSpPr>
        <p:spPr/>
        <p:txBody>
          <a:bodyPr/>
          <a:lstStyle/>
          <a:p>
            <a:r>
              <a:rPr lang="en-US" dirty="0"/>
              <a:t>Lead Fate and Transport</a:t>
            </a:r>
          </a:p>
        </p:txBody>
      </p:sp>
      <p:sp>
        <p:nvSpPr>
          <p:cNvPr id="3" name="Content Placeholder 2">
            <a:extLst>
              <a:ext uri="{FF2B5EF4-FFF2-40B4-BE49-F238E27FC236}">
                <a16:creationId xmlns:a16="http://schemas.microsoft.com/office/drawing/2014/main" id="{5851CE6F-AAFE-137B-3E32-C38F465E70A3}"/>
              </a:ext>
            </a:extLst>
          </p:cNvPr>
          <p:cNvSpPr>
            <a:spLocks noGrp="1"/>
          </p:cNvSpPr>
          <p:nvPr>
            <p:ph sz="half" idx="1"/>
          </p:nvPr>
        </p:nvSpPr>
        <p:spPr>
          <a:xfrm>
            <a:off x="457895" y="1620692"/>
            <a:ext cx="5638106" cy="4351338"/>
          </a:xfrm>
        </p:spPr>
        <p:txBody>
          <a:bodyPr/>
          <a:lstStyle/>
          <a:p>
            <a:r>
              <a:rPr lang="en-US" dirty="0"/>
              <a:t>Site characterization to understand potential mechanisms</a:t>
            </a:r>
          </a:p>
          <a:p>
            <a:pPr lvl="1">
              <a:spcBef>
                <a:spcPts val="1000"/>
              </a:spcBef>
            </a:pPr>
            <a:r>
              <a:rPr lang="en-US" dirty="0"/>
              <a:t>Total organic content</a:t>
            </a:r>
          </a:p>
          <a:p>
            <a:pPr lvl="1">
              <a:spcBef>
                <a:spcPts val="1000"/>
              </a:spcBef>
            </a:pPr>
            <a:r>
              <a:rPr lang="en-US" dirty="0"/>
              <a:t>pH</a:t>
            </a:r>
          </a:p>
          <a:p>
            <a:pPr lvl="1">
              <a:spcBef>
                <a:spcPts val="1000"/>
              </a:spcBef>
            </a:pPr>
            <a:r>
              <a:rPr lang="en-US" dirty="0"/>
              <a:t>CEC</a:t>
            </a:r>
          </a:p>
          <a:p>
            <a:pPr lvl="2">
              <a:spcBef>
                <a:spcPts val="1000"/>
              </a:spcBef>
            </a:pPr>
            <a:r>
              <a:rPr lang="en-US" dirty="0"/>
              <a:t>High CEC and organic matter, metal ions will bind to soil</a:t>
            </a:r>
          </a:p>
          <a:p>
            <a:pPr lvl="2">
              <a:spcBef>
                <a:spcPts val="1000"/>
              </a:spcBef>
            </a:pPr>
            <a:r>
              <a:rPr lang="en-US" dirty="0"/>
              <a:t>Low CEC/sandy soils, metal ions</a:t>
            </a:r>
            <a:br>
              <a:rPr lang="en-US" dirty="0"/>
            </a:br>
            <a:r>
              <a:rPr lang="en-US" dirty="0"/>
              <a:t>may be transported into surface water or groundwater</a:t>
            </a:r>
          </a:p>
        </p:txBody>
      </p:sp>
      <p:sp>
        <p:nvSpPr>
          <p:cNvPr id="4" name="Content Placeholder 3">
            <a:extLst>
              <a:ext uri="{FF2B5EF4-FFF2-40B4-BE49-F238E27FC236}">
                <a16:creationId xmlns:a16="http://schemas.microsoft.com/office/drawing/2014/main" id="{FC019E74-455D-7F39-8A94-BDB72BA3D486}"/>
              </a:ext>
            </a:extLst>
          </p:cNvPr>
          <p:cNvSpPr>
            <a:spLocks noGrp="1"/>
          </p:cNvSpPr>
          <p:nvPr>
            <p:ph sz="half" idx="2"/>
          </p:nvPr>
        </p:nvSpPr>
        <p:spPr>
          <a:xfrm>
            <a:off x="6266301" y="1620692"/>
            <a:ext cx="5724832" cy="4351338"/>
          </a:xfrm>
        </p:spPr>
        <p:txBody>
          <a:bodyPr>
            <a:normAutofit lnSpcReduction="10000"/>
          </a:bodyPr>
          <a:lstStyle/>
          <a:p>
            <a:r>
              <a:rPr lang="en-US" dirty="0"/>
              <a:t>Source characterization</a:t>
            </a:r>
          </a:p>
          <a:p>
            <a:pPr lvl="1">
              <a:lnSpc>
                <a:spcPct val="100000"/>
              </a:lnSpc>
              <a:spcBef>
                <a:spcPts val="1000"/>
              </a:spcBef>
            </a:pPr>
            <a:r>
              <a:rPr lang="en-US" dirty="0"/>
              <a:t>Bullet type, fragmentation (smaller particles means more corrosion and leaching of metal ions)</a:t>
            </a:r>
          </a:p>
          <a:p>
            <a:r>
              <a:rPr lang="en-US" dirty="0"/>
              <a:t>Bioavailability</a:t>
            </a:r>
          </a:p>
          <a:p>
            <a:pPr lvl="1">
              <a:spcBef>
                <a:spcPts val="1000"/>
              </a:spcBef>
            </a:pPr>
            <a:r>
              <a:rPr lang="en-US" dirty="0"/>
              <a:t>Increases with decreasing</a:t>
            </a:r>
            <a:br>
              <a:rPr lang="en-US" dirty="0"/>
            </a:br>
            <a:r>
              <a:rPr lang="en-US" dirty="0"/>
              <a:t>particle size</a:t>
            </a:r>
          </a:p>
          <a:p>
            <a:pPr lvl="1">
              <a:spcBef>
                <a:spcPts val="1000"/>
              </a:spcBef>
            </a:pPr>
            <a:r>
              <a:rPr lang="en-US" dirty="0"/>
              <a:t>Is variable depending on lead mineral </a:t>
            </a:r>
          </a:p>
          <a:p>
            <a:pPr lvl="2">
              <a:spcBef>
                <a:spcPts val="1000"/>
              </a:spcBef>
            </a:pPr>
            <a:r>
              <a:rPr lang="en-US" dirty="0"/>
              <a:t>Start as Pb</a:t>
            </a:r>
            <a:r>
              <a:rPr lang="en-US" baseline="30000" dirty="0"/>
              <a:t>2+</a:t>
            </a:r>
          </a:p>
          <a:p>
            <a:pPr lvl="2">
              <a:spcBef>
                <a:spcPts val="1000"/>
              </a:spcBef>
            </a:pPr>
            <a:r>
              <a:rPr lang="en-US" dirty="0"/>
              <a:t>Sulfate &lt; Oxide &lt; Carbonate</a:t>
            </a:r>
          </a:p>
        </p:txBody>
      </p:sp>
      <p:sp>
        <p:nvSpPr>
          <p:cNvPr id="5" name="Slide Number Placeholder 4">
            <a:extLst>
              <a:ext uri="{FF2B5EF4-FFF2-40B4-BE49-F238E27FC236}">
                <a16:creationId xmlns:a16="http://schemas.microsoft.com/office/drawing/2014/main" id="{98853817-8911-3753-2BD3-9D1DA5A1B09D}"/>
              </a:ext>
            </a:extLst>
          </p:cNvPr>
          <p:cNvSpPr>
            <a:spLocks noGrp="1"/>
          </p:cNvSpPr>
          <p:nvPr>
            <p:ph type="sldNum" sz="quarter" idx="12"/>
          </p:nvPr>
        </p:nvSpPr>
        <p:spPr/>
        <p:txBody>
          <a:bodyPr/>
          <a:lstStyle/>
          <a:p>
            <a:fld id="{E130FD56-1AA9-EE4C-9ADF-6D63C47D8FD2}" type="slidenum">
              <a:rPr lang="en-US" smtClean="0"/>
              <a:pPr/>
              <a:t>71</a:t>
            </a:fld>
            <a:endParaRPr lang="en-US"/>
          </a:p>
        </p:txBody>
      </p:sp>
      <p:sp>
        <p:nvSpPr>
          <p:cNvPr id="6" name="Text Placeholder 5">
            <a:extLst>
              <a:ext uri="{FF2B5EF4-FFF2-40B4-BE49-F238E27FC236}">
                <a16:creationId xmlns:a16="http://schemas.microsoft.com/office/drawing/2014/main" id="{07B8FFD4-B592-3ADD-2D8A-15ED8B2F1D45}"/>
              </a:ext>
            </a:extLst>
          </p:cNvPr>
          <p:cNvSpPr>
            <a:spLocks noGrp="1"/>
          </p:cNvSpPr>
          <p:nvPr>
            <p:ph type="body" sz="quarter" idx="13"/>
          </p:nvPr>
        </p:nvSpPr>
        <p:spPr/>
        <p:txBody>
          <a:bodyPr>
            <a:noAutofit/>
          </a:bodyPr>
          <a:lstStyle/>
          <a:p>
            <a:r>
              <a:rPr lang="en-US" sz="1400" dirty="0"/>
              <a:t>Technical Challenges at NAVFAC Sites</a:t>
            </a:r>
          </a:p>
        </p:txBody>
      </p:sp>
      <p:sp>
        <p:nvSpPr>
          <p:cNvPr id="7" name="TextBox 6">
            <a:extLst>
              <a:ext uri="{FF2B5EF4-FFF2-40B4-BE49-F238E27FC236}">
                <a16:creationId xmlns:a16="http://schemas.microsoft.com/office/drawing/2014/main" id="{0E28B4B5-E47F-0884-4BE4-76C7F0113A5D}"/>
              </a:ext>
            </a:extLst>
          </p:cNvPr>
          <p:cNvSpPr txBox="1"/>
          <p:nvPr/>
        </p:nvSpPr>
        <p:spPr>
          <a:xfrm>
            <a:off x="429768" y="6263968"/>
            <a:ext cx="5735434" cy="307777"/>
          </a:xfrm>
          <a:prstGeom prst="rect">
            <a:avLst/>
          </a:prstGeom>
          <a:noFill/>
        </p:spPr>
        <p:txBody>
          <a:bodyPr wrap="square" rtlCol="0">
            <a:spAutoFit/>
          </a:bodyPr>
          <a:lstStyle/>
          <a:p>
            <a:r>
              <a:rPr lang="en-US" sz="1400" dirty="0">
                <a:solidFill>
                  <a:schemeClr val="tx1">
                    <a:lumMod val="75000"/>
                    <a:lumOff val="25000"/>
                  </a:schemeClr>
                </a:solidFill>
              </a:rPr>
              <a:t>CEC: cation exchange capacity</a:t>
            </a:r>
          </a:p>
        </p:txBody>
      </p:sp>
    </p:spTree>
    <p:extLst>
      <p:ext uri="{BB962C8B-B14F-4D97-AF65-F5344CB8AC3E}">
        <p14:creationId xmlns:p14="http://schemas.microsoft.com/office/powerpoint/2010/main" val="12943412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3FCD7-B613-7451-FB62-84FFBEA7731E}"/>
              </a:ext>
            </a:extLst>
          </p:cNvPr>
          <p:cNvSpPr>
            <a:spLocks noGrp="1"/>
          </p:cNvSpPr>
          <p:nvPr>
            <p:ph type="title"/>
          </p:nvPr>
        </p:nvSpPr>
        <p:spPr/>
        <p:txBody>
          <a:bodyPr/>
          <a:lstStyle/>
          <a:p>
            <a:r>
              <a:rPr lang="en-US" dirty="0"/>
              <a:t>Key Considerations for SAFRs</a:t>
            </a:r>
          </a:p>
        </p:txBody>
      </p:sp>
      <p:sp>
        <p:nvSpPr>
          <p:cNvPr id="3" name="Content Placeholder 2">
            <a:extLst>
              <a:ext uri="{FF2B5EF4-FFF2-40B4-BE49-F238E27FC236}">
                <a16:creationId xmlns:a16="http://schemas.microsoft.com/office/drawing/2014/main" id="{7E017EFF-EC98-2673-01B7-423B8872EA04}"/>
              </a:ext>
            </a:extLst>
          </p:cNvPr>
          <p:cNvSpPr>
            <a:spLocks noGrp="1"/>
          </p:cNvSpPr>
          <p:nvPr>
            <p:ph sz="half" idx="1"/>
          </p:nvPr>
        </p:nvSpPr>
        <p:spPr>
          <a:xfrm>
            <a:off x="838199" y="1620691"/>
            <a:ext cx="5582265" cy="4647761"/>
          </a:xfrm>
        </p:spPr>
        <p:txBody>
          <a:bodyPr>
            <a:normAutofit fontScale="92500" lnSpcReduction="10000"/>
          </a:bodyPr>
          <a:lstStyle/>
          <a:p>
            <a:pPr>
              <a:lnSpc>
                <a:spcPct val="100000"/>
              </a:lnSpc>
            </a:pPr>
            <a:r>
              <a:rPr lang="en-US" dirty="0"/>
              <a:t>Metals distributions are heterogeneous but can be mapped by past operations</a:t>
            </a:r>
          </a:p>
          <a:p>
            <a:pPr>
              <a:lnSpc>
                <a:spcPct val="100000"/>
              </a:lnSpc>
            </a:pPr>
            <a:r>
              <a:rPr lang="en-US" dirty="0"/>
              <a:t>Range design and maintenance operations should guide</a:t>
            </a:r>
            <a:br>
              <a:rPr lang="en-US" dirty="0"/>
            </a:br>
            <a:r>
              <a:rPr lang="en-US" dirty="0"/>
              <a:t>initial CSM </a:t>
            </a:r>
          </a:p>
          <a:p>
            <a:pPr>
              <a:lnSpc>
                <a:spcPct val="100000"/>
              </a:lnSpc>
            </a:pPr>
            <a:r>
              <a:rPr lang="en-US" dirty="0"/>
              <a:t>Contaminants may migrate </a:t>
            </a:r>
          </a:p>
          <a:p>
            <a:pPr lvl="1">
              <a:lnSpc>
                <a:spcPct val="100000"/>
              </a:lnSpc>
              <a:spcBef>
                <a:spcPts val="1000"/>
              </a:spcBef>
            </a:pPr>
            <a:r>
              <a:rPr lang="en-US" dirty="0"/>
              <a:t>Depth of groundwater</a:t>
            </a:r>
          </a:p>
          <a:p>
            <a:pPr lvl="1">
              <a:lnSpc>
                <a:spcPct val="100000"/>
              </a:lnSpc>
              <a:spcBef>
                <a:spcPts val="1000"/>
              </a:spcBef>
            </a:pPr>
            <a:r>
              <a:rPr lang="en-US" dirty="0"/>
              <a:t>Chemistry</a:t>
            </a:r>
          </a:p>
          <a:p>
            <a:pPr lvl="1">
              <a:lnSpc>
                <a:spcPct val="100000"/>
              </a:lnSpc>
              <a:spcBef>
                <a:spcPts val="1000"/>
              </a:spcBef>
            </a:pPr>
            <a:r>
              <a:rPr lang="en-US" dirty="0"/>
              <a:t>Proximity to</a:t>
            </a:r>
            <a:br>
              <a:rPr lang="en-US" dirty="0"/>
            </a:br>
            <a:r>
              <a:rPr lang="en-US" dirty="0"/>
              <a:t>surface water</a:t>
            </a:r>
          </a:p>
        </p:txBody>
      </p:sp>
      <p:sp>
        <p:nvSpPr>
          <p:cNvPr id="5" name="Slide Number Placeholder 4">
            <a:extLst>
              <a:ext uri="{FF2B5EF4-FFF2-40B4-BE49-F238E27FC236}">
                <a16:creationId xmlns:a16="http://schemas.microsoft.com/office/drawing/2014/main" id="{2AEFE7A8-63F2-F3A1-93C6-C6F1B58F50A6}"/>
              </a:ext>
            </a:extLst>
          </p:cNvPr>
          <p:cNvSpPr>
            <a:spLocks noGrp="1"/>
          </p:cNvSpPr>
          <p:nvPr>
            <p:ph type="sldNum" sz="quarter" idx="12"/>
          </p:nvPr>
        </p:nvSpPr>
        <p:spPr/>
        <p:txBody>
          <a:bodyPr/>
          <a:lstStyle/>
          <a:p>
            <a:fld id="{E130FD56-1AA9-EE4C-9ADF-6D63C47D8FD2}" type="slidenum">
              <a:rPr lang="en-US" smtClean="0"/>
              <a:pPr/>
              <a:t>72</a:t>
            </a:fld>
            <a:endParaRPr lang="en-US"/>
          </a:p>
        </p:txBody>
      </p:sp>
      <p:sp>
        <p:nvSpPr>
          <p:cNvPr id="6" name="Text Placeholder 5">
            <a:extLst>
              <a:ext uri="{FF2B5EF4-FFF2-40B4-BE49-F238E27FC236}">
                <a16:creationId xmlns:a16="http://schemas.microsoft.com/office/drawing/2014/main" id="{E975C8C1-69C5-25B5-570B-8654A8554AC0}"/>
              </a:ext>
            </a:extLst>
          </p:cNvPr>
          <p:cNvSpPr>
            <a:spLocks noGrp="1"/>
          </p:cNvSpPr>
          <p:nvPr>
            <p:ph type="body" sz="quarter" idx="13"/>
          </p:nvPr>
        </p:nvSpPr>
        <p:spPr/>
        <p:txBody>
          <a:bodyPr>
            <a:noAutofit/>
          </a:bodyPr>
          <a:lstStyle/>
          <a:p>
            <a:r>
              <a:rPr lang="en-US" sz="1400" dirty="0"/>
              <a:t>Technical Challenges at NAVFAC Sites</a:t>
            </a:r>
          </a:p>
        </p:txBody>
      </p:sp>
      <p:sp>
        <p:nvSpPr>
          <p:cNvPr id="4" name="TextBox 3">
            <a:extLst>
              <a:ext uri="{FF2B5EF4-FFF2-40B4-BE49-F238E27FC236}">
                <a16:creationId xmlns:a16="http://schemas.microsoft.com/office/drawing/2014/main" id="{28F3A76C-C828-2823-24F0-FB79F7894050}"/>
              </a:ext>
            </a:extLst>
          </p:cNvPr>
          <p:cNvSpPr txBox="1"/>
          <p:nvPr/>
        </p:nvSpPr>
        <p:spPr>
          <a:xfrm>
            <a:off x="6436582" y="5363948"/>
            <a:ext cx="5468826" cy="800219"/>
          </a:xfrm>
          <a:prstGeom prst="rect">
            <a:avLst/>
          </a:prstGeom>
          <a:noFill/>
        </p:spPr>
        <p:txBody>
          <a:bodyPr wrap="square">
            <a:spAutoFit/>
          </a:bodyPr>
          <a:lstStyle/>
          <a:p>
            <a:pPr algn="ctr"/>
            <a:r>
              <a:rPr lang="en-US" sz="1600" b="1" i="1" dirty="0">
                <a:solidFill>
                  <a:schemeClr val="tx1">
                    <a:lumMod val="65000"/>
                    <a:lumOff val="35000"/>
                  </a:schemeClr>
                </a:solidFill>
                <a:effectLst/>
                <a:latin typeface="Arial Narrow" panose="020B0604020202020204" pitchFamily="34" charset="0"/>
                <a:cs typeface="Arial Narrow" panose="020B0604020202020204" pitchFamily="34" charset="0"/>
              </a:rPr>
              <a:t>Example Pictorial CSM for Skeet Range with Key Fate and Transport Mechanisms</a:t>
            </a:r>
            <a:endParaRPr lang="en-US" sz="1600" b="1" i="1" dirty="0">
              <a:solidFill>
                <a:schemeClr val="accent3">
                  <a:lumMod val="50000"/>
                </a:schemeClr>
              </a:solidFill>
              <a:effectLst/>
              <a:latin typeface="Arial Narrow" panose="020B0604020202020204" pitchFamily="34" charset="0"/>
              <a:cs typeface="Arial Narrow" panose="020B0604020202020204" pitchFamily="34" charset="0"/>
            </a:endParaRPr>
          </a:p>
          <a:p>
            <a:pPr algn="ctr"/>
            <a:r>
              <a:rPr lang="en-US" sz="1400" dirty="0">
                <a:solidFill>
                  <a:schemeClr val="bg2">
                    <a:lumMod val="50000"/>
                  </a:schemeClr>
                </a:solidFill>
                <a:effectLst/>
                <a:latin typeface="Arial Narrow" panose="020B0604020202020204" pitchFamily="34" charset="0"/>
                <a:cs typeface="Arial Narrow" panose="020B0604020202020204" pitchFamily="34" charset="0"/>
              </a:rPr>
              <a:t>(NAVFAC 2022)</a:t>
            </a:r>
            <a:endParaRPr lang="en-US" sz="1600" dirty="0">
              <a:solidFill>
                <a:schemeClr val="bg2">
                  <a:lumMod val="50000"/>
                </a:schemeClr>
              </a:solidFill>
              <a:effectLst/>
              <a:latin typeface="Arial Narrow" panose="020B0604020202020204" pitchFamily="34" charset="0"/>
              <a:cs typeface="Arial Narrow" panose="020B0604020202020204" pitchFamily="34" charset="0"/>
            </a:endParaRPr>
          </a:p>
        </p:txBody>
      </p:sp>
      <p:pic>
        <p:nvPicPr>
          <p:cNvPr id="7" name="Picture 6">
            <a:extLst>
              <a:ext uri="{FF2B5EF4-FFF2-40B4-BE49-F238E27FC236}">
                <a16:creationId xmlns:a16="http://schemas.microsoft.com/office/drawing/2014/main" id="{CCB6CAEE-9EB9-A603-628E-B8AB152D0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2307" y="1795808"/>
            <a:ext cx="5267959" cy="3407343"/>
          </a:xfrm>
          <a:prstGeom prst="rect">
            <a:avLst/>
          </a:prstGeom>
          <a:effectLst>
            <a:outerShdw blurRad="152400" dist="76200" dir="2700000" algn="ctr" rotWithShape="0">
              <a:srgbClr val="000000">
                <a:alpha val="30000"/>
              </a:srgbClr>
            </a:outerShdw>
          </a:effectLst>
        </p:spPr>
      </p:pic>
      <p:sp>
        <p:nvSpPr>
          <p:cNvPr id="8" name="Rectangle 7">
            <a:extLst>
              <a:ext uri="{FF2B5EF4-FFF2-40B4-BE49-F238E27FC236}">
                <a16:creationId xmlns:a16="http://schemas.microsoft.com/office/drawing/2014/main" id="{81BB2595-7636-C4B9-BEA2-09EE5D239BB3}"/>
              </a:ext>
            </a:extLst>
          </p:cNvPr>
          <p:cNvSpPr/>
          <p:nvPr/>
        </p:nvSpPr>
        <p:spPr>
          <a:xfrm>
            <a:off x="6519554" y="1793176"/>
            <a:ext cx="5272644" cy="3408218"/>
          </a:xfrm>
          <a:prstGeom prst="rect">
            <a:avLst/>
          </a:prstGeom>
          <a:noFill/>
          <a:ln w="9525">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48053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19405-0710-87A8-D62D-7E7A96243149}"/>
              </a:ext>
            </a:extLst>
          </p:cNvPr>
          <p:cNvSpPr>
            <a:spLocks noGrp="1"/>
          </p:cNvSpPr>
          <p:nvPr>
            <p:ph type="title"/>
          </p:nvPr>
        </p:nvSpPr>
        <p:spPr/>
        <p:txBody>
          <a:bodyPr/>
          <a:lstStyle/>
          <a:p>
            <a:r>
              <a:rPr lang="en-US" dirty="0"/>
              <a:t>Lead Remediation Considerations</a:t>
            </a:r>
          </a:p>
        </p:txBody>
      </p:sp>
      <p:sp>
        <p:nvSpPr>
          <p:cNvPr id="3" name="Content Placeholder 2">
            <a:extLst>
              <a:ext uri="{FF2B5EF4-FFF2-40B4-BE49-F238E27FC236}">
                <a16:creationId xmlns:a16="http://schemas.microsoft.com/office/drawing/2014/main" id="{D737922E-9A79-5854-8F73-50B1A9DC781B}"/>
              </a:ext>
            </a:extLst>
          </p:cNvPr>
          <p:cNvSpPr>
            <a:spLocks noGrp="1"/>
          </p:cNvSpPr>
          <p:nvPr>
            <p:ph sz="half" idx="1"/>
          </p:nvPr>
        </p:nvSpPr>
        <p:spPr>
          <a:xfrm>
            <a:off x="838199" y="1620691"/>
            <a:ext cx="5735433" cy="4695887"/>
          </a:xfrm>
        </p:spPr>
        <p:txBody>
          <a:bodyPr>
            <a:normAutofit/>
          </a:bodyPr>
          <a:lstStyle/>
          <a:p>
            <a:r>
              <a:rPr lang="en-US" dirty="0"/>
              <a:t>Cleanup criteria driven by human health risk assessment</a:t>
            </a:r>
          </a:p>
          <a:p>
            <a:r>
              <a:rPr lang="en-US" dirty="0"/>
              <a:t>Exposure to lead evaluated as </a:t>
            </a:r>
            <a:r>
              <a:rPr lang="en-US" dirty="0" err="1"/>
              <a:t>PbB</a:t>
            </a:r>
            <a:r>
              <a:rPr lang="en-US" dirty="0"/>
              <a:t> concentrations</a:t>
            </a:r>
          </a:p>
          <a:p>
            <a:pPr lvl="1">
              <a:spcBef>
                <a:spcPts val="1000"/>
              </a:spcBef>
            </a:pPr>
            <a:r>
              <a:rPr lang="en-US" dirty="0"/>
              <a:t>US EPA RSLs</a:t>
            </a:r>
          </a:p>
          <a:p>
            <a:pPr lvl="2">
              <a:spcBef>
                <a:spcPts val="1000"/>
              </a:spcBef>
            </a:pPr>
            <a:r>
              <a:rPr lang="en-US" dirty="0"/>
              <a:t>400 mg/kg for residential</a:t>
            </a:r>
          </a:p>
          <a:p>
            <a:pPr lvl="2">
              <a:spcBef>
                <a:spcPts val="1000"/>
              </a:spcBef>
            </a:pPr>
            <a:r>
              <a:rPr lang="en-US" dirty="0"/>
              <a:t>800 mg/kg for industrial/commercial </a:t>
            </a:r>
          </a:p>
          <a:p>
            <a:pPr marL="741363" lvl="2">
              <a:spcBef>
                <a:spcPts val="1000"/>
              </a:spcBef>
            </a:pPr>
            <a:r>
              <a:rPr lang="en-US" sz="2400" dirty="0"/>
              <a:t>California EPA levels</a:t>
            </a:r>
          </a:p>
          <a:p>
            <a:pPr lvl="2">
              <a:spcBef>
                <a:spcPts val="1000"/>
              </a:spcBef>
            </a:pPr>
            <a:r>
              <a:rPr lang="en-US" dirty="0"/>
              <a:t>80 mg/kg for residential</a:t>
            </a:r>
          </a:p>
          <a:p>
            <a:pPr lvl="2">
              <a:spcBef>
                <a:spcPts val="1000"/>
              </a:spcBef>
            </a:pPr>
            <a:r>
              <a:rPr lang="en-US" dirty="0"/>
              <a:t>320 mg/kg for industrial/commercial</a:t>
            </a:r>
          </a:p>
        </p:txBody>
      </p:sp>
      <p:sp>
        <p:nvSpPr>
          <p:cNvPr id="4" name="Content Placeholder 3">
            <a:extLst>
              <a:ext uri="{FF2B5EF4-FFF2-40B4-BE49-F238E27FC236}">
                <a16:creationId xmlns:a16="http://schemas.microsoft.com/office/drawing/2014/main" id="{2AF07A81-FF06-2A9F-1516-80DA8028C7B9}"/>
              </a:ext>
            </a:extLst>
          </p:cNvPr>
          <p:cNvSpPr>
            <a:spLocks noGrp="1"/>
          </p:cNvSpPr>
          <p:nvPr>
            <p:ph sz="half" idx="2"/>
          </p:nvPr>
        </p:nvSpPr>
        <p:spPr>
          <a:xfrm>
            <a:off x="6722806" y="1620692"/>
            <a:ext cx="5181600" cy="4351338"/>
          </a:xfrm>
        </p:spPr>
        <p:txBody>
          <a:bodyPr/>
          <a:lstStyle/>
          <a:p>
            <a:r>
              <a:rPr lang="en-US" dirty="0"/>
              <a:t>Goal to reduce mobility</a:t>
            </a:r>
          </a:p>
          <a:p>
            <a:pPr lvl="1">
              <a:spcBef>
                <a:spcPts val="1000"/>
              </a:spcBef>
            </a:pPr>
            <a:r>
              <a:rPr lang="en-US" dirty="0"/>
              <a:t>Naturally constrained by high clay, high organic matter</a:t>
            </a:r>
          </a:p>
          <a:p>
            <a:pPr lvl="1">
              <a:spcBef>
                <a:spcPts val="1000"/>
              </a:spcBef>
            </a:pPr>
            <a:r>
              <a:rPr lang="en-US" dirty="0"/>
              <a:t>Addition of chemical stabilization agent and disposal of excavated soil (See Case Study 1: Naval Support Facility Dahlgren)</a:t>
            </a:r>
          </a:p>
        </p:txBody>
      </p:sp>
      <p:sp>
        <p:nvSpPr>
          <p:cNvPr id="5" name="Slide Number Placeholder 4">
            <a:extLst>
              <a:ext uri="{FF2B5EF4-FFF2-40B4-BE49-F238E27FC236}">
                <a16:creationId xmlns:a16="http://schemas.microsoft.com/office/drawing/2014/main" id="{033A9602-225D-8C2B-027F-D787564FEA6B}"/>
              </a:ext>
            </a:extLst>
          </p:cNvPr>
          <p:cNvSpPr>
            <a:spLocks noGrp="1"/>
          </p:cNvSpPr>
          <p:nvPr>
            <p:ph type="sldNum" sz="quarter" idx="12"/>
          </p:nvPr>
        </p:nvSpPr>
        <p:spPr/>
        <p:txBody>
          <a:bodyPr/>
          <a:lstStyle/>
          <a:p>
            <a:fld id="{E130FD56-1AA9-EE4C-9ADF-6D63C47D8FD2}" type="slidenum">
              <a:rPr lang="en-US" smtClean="0"/>
              <a:pPr/>
              <a:t>73</a:t>
            </a:fld>
            <a:endParaRPr lang="en-US"/>
          </a:p>
        </p:txBody>
      </p:sp>
      <p:sp>
        <p:nvSpPr>
          <p:cNvPr id="6" name="Text Placeholder 5">
            <a:extLst>
              <a:ext uri="{FF2B5EF4-FFF2-40B4-BE49-F238E27FC236}">
                <a16:creationId xmlns:a16="http://schemas.microsoft.com/office/drawing/2014/main" id="{13EE9CDD-05FA-EF92-2A8E-ECDCCA98CF2F}"/>
              </a:ext>
            </a:extLst>
          </p:cNvPr>
          <p:cNvSpPr>
            <a:spLocks noGrp="1"/>
          </p:cNvSpPr>
          <p:nvPr>
            <p:ph type="body" sz="quarter" idx="13"/>
          </p:nvPr>
        </p:nvSpPr>
        <p:spPr/>
        <p:txBody>
          <a:bodyPr>
            <a:noAutofit/>
          </a:bodyPr>
          <a:lstStyle/>
          <a:p>
            <a:r>
              <a:rPr lang="en-US" sz="1400" dirty="0"/>
              <a:t>Technical Challenges at NAVFAC Sites</a:t>
            </a:r>
          </a:p>
        </p:txBody>
      </p:sp>
      <p:sp>
        <p:nvSpPr>
          <p:cNvPr id="7" name="TextBox 6">
            <a:extLst>
              <a:ext uri="{FF2B5EF4-FFF2-40B4-BE49-F238E27FC236}">
                <a16:creationId xmlns:a16="http://schemas.microsoft.com/office/drawing/2014/main" id="{B2C6A50C-C007-85DA-50F9-56E62BCED1D7}"/>
              </a:ext>
            </a:extLst>
          </p:cNvPr>
          <p:cNvSpPr txBox="1"/>
          <p:nvPr/>
        </p:nvSpPr>
        <p:spPr>
          <a:xfrm>
            <a:off x="429768" y="5995906"/>
            <a:ext cx="5735434" cy="523220"/>
          </a:xfrm>
          <a:prstGeom prst="rect">
            <a:avLst/>
          </a:prstGeom>
          <a:noFill/>
        </p:spPr>
        <p:txBody>
          <a:bodyPr wrap="square" rtlCol="0">
            <a:spAutoFit/>
          </a:bodyPr>
          <a:lstStyle/>
          <a:p>
            <a:r>
              <a:rPr lang="en-US" sz="1400" dirty="0">
                <a:solidFill>
                  <a:schemeClr val="tx1">
                    <a:lumMod val="75000"/>
                    <a:lumOff val="25000"/>
                  </a:schemeClr>
                </a:solidFill>
              </a:rPr>
              <a:t>PbB: blood lead</a:t>
            </a:r>
          </a:p>
          <a:p>
            <a:r>
              <a:rPr lang="en-US" sz="1400" dirty="0">
                <a:solidFill>
                  <a:schemeClr val="tx1">
                    <a:lumMod val="75000"/>
                    <a:lumOff val="25000"/>
                  </a:schemeClr>
                </a:solidFill>
              </a:rPr>
              <a:t>RSL: regional screening level</a:t>
            </a:r>
          </a:p>
        </p:txBody>
      </p:sp>
    </p:spTree>
    <p:extLst>
      <p:ext uri="{BB962C8B-B14F-4D97-AF65-F5344CB8AC3E}">
        <p14:creationId xmlns:p14="http://schemas.microsoft.com/office/powerpoint/2010/main" val="6462141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D98782-1F16-58D7-A791-30F1267E6E5D}"/>
              </a:ext>
            </a:extLst>
          </p:cNvPr>
          <p:cNvSpPr>
            <a:spLocks noGrp="1"/>
          </p:cNvSpPr>
          <p:nvPr>
            <p:ph type="ctrTitle"/>
          </p:nvPr>
        </p:nvSpPr>
        <p:spPr>
          <a:xfrm>
            <a:off x="120316" y="3228506"/>
            <a:ext cx="11758297" cy="1190835"/>
          </a:xfrm>
        </p:spPr>
        <p:txBody>
          <a:bodyPr/>
          <a:lstStyle/>
          <a:p>
            <a:r>
              <a:rPr lang="en-US" sz="3600" dirty="0"/>
              <a:t>Case Study 3: Site Investigation and</a:t>
            </a:r>
            <a:br>
              <a:rPr lang="en-US" sz="3600" dirty="0"/>
            </a:br>
            <a:r>
              <a:rPr lang="en-US" sz="3600" dirty="0"/>
              <a:t>Removal Action for Lead in Soil at</a:t>
            </a:r>
            <a:br>
              <a:rPr lang="en-US" sz="3600" dirty="0"/>
            </a:br>
            <a:r>
              <a:rPr lang="en-US" sz="3600" dirty="0"/>
              <a:t>Small Arms and Skeet Ranges </a:t>
            </a:r>
          </a:p>
        </p:txBody>
      </p:sp>
      <p:sp>
        <p:nvSpPr>
          <p:cNvPr id="2" name="Slide Number Placeholder 1">
            <a:extLst>
              <a:ext uri="{FF2B5EF4-FFF2-40B4-BE49-F238E27FC236}">
                <a16:creationId xmlns:a16="http://schemas.microsoft.com/office/drawing/2014/main" id="{D3E90F19-3278-F354-E92E-5F2653DD2243}"/>
              </a:ext>
            </a:extLst>
          </p:cNvPr>
          <p:cNvSpPr>
            <a:spLocks noGrp="1"/>
          </p:cNvSpPr>
          <p:nvPr>
            <p:ph type="sldNum" sz="quarter" idx="4294967295"/>
          </p:nvPr>
        </p:nvSpPr>
        <p:spPr>
          <a:xfrm>
            <a:off x="11790363" y="6583363"/>
            <a:ext cx="401637" cy="274637"/>
          </a:xfrm>
        </p:spPr>
        <p:txBody>
          <a:bodyPr/>
          <a:lstStyle/>
          <a:p>
            <a:fld id="{E130FD56-1AA9-EE4C-9ADF-6D63C47D8FD2}" type="slidenum">
              <a:rPr lang="en-US" smtClean="0"/>
              <a:t>74</a:t>
            </a:fld>
            <a:endParaRPr lang="en-US"/>
          </a:p>
        </p:txBody>
      </p:sp>
      <p:sp>
        <p:nvSpPr>
          <p:cNvPr id="4" name="Subtitle 3">
            <a:extLst>
              <a:ext uri="{FF2B5EF4-FFF2-40B4-BE49-F238E27FC236}">
                <a16:creationId xmlns:a16="http://schemas.microsoft.com/office/drawing/2014/main" id="{8C3E160A-E715-FF78-45CD-A38B75F0EF1F}"/>
              </a:ext>
            </a:extLst>
          </p:cNvPr>
          <p:cNvSpPr>
            <a:spLocks noGrp="1"/>
          </p:cNvSpPr>
          <p:nvPr>
            <p:ph type="subTitle" idx="4294967295"/>
          </p:nvPr>
        </p:nvSpPr>
        <p:spPr>
          <a:xfrm>
            <a:off x="7285038" y="4896726"/>
            <a:ext cx="4505325" cy="993775"/>
          </a:xfrm>
        </p:spPr>
        <p:txBody>
          <a:bodyPr>
            <a:noAutofit/>
          </a:bodyPr>
          <a:lstStyle/>
          <a:p>
            <a:pPr algn="r"/>
            <a:r>
              <a:rPr lang="en-US" sz="1800" dirty="0"/>
              <a:t>Naval Support Facility Indian Head</a:t>
            </a:r>
          </a:p>
          <a:p>
            <a:pPr algn="r"/>
            <a:r>
              <a:rPr lang="en-US" sz="1800" dirty="0"/>
              <a:t>Indian Head, Maryland</a:t>
            </a:r>
          </a:p>
          <a:p>
            <a:pPr algn="r"/>
            <a:r>
              <a:rPr lang="en-US" sz="1600" dirty="0">
                <a:latin typeface="Arial Narrow" panose="020B0604020202020204" pitchFamily="34" charset="0"/>
                <a:cs typeface="Arial Narrow" panose="020B0604020202020204" pitchFamily="34" charset="0"/>
              </a:rPr>
              <a:t>NAVFAC Washington 2021a</a:t>
            </a:r>
          </a:p>
        </p:txBody>
      </p:sp>
    </p:spTree>
    <p:extLst>
      <p:ext uri="{BB962C8B-B14F-4D97-AF65-F5344CB8AC3E}">
        <p14:creationId xmlns:p14="http://schemas.microsoft.com/office/powerpoint/2010/main" val="36367518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565C5FD-B949-E11C-64BA-6113A522E937}"/>
              </a:ext>
            </a:extLst>
          </p:cNvPr>
          <p:cNvSpPr>
            <a:spLocks noGrp="1"/>
          </p:cNvSpPr>
          <p:nvPr>
            <p:ph type="body" sz="quarter" idx="13"/>
          </p:nvPr>
        </p:nvSpPr>
        <p:spPr>
          <a:xfrm>
            <a:off x="429767" y="6583680"/>
            <a:ext cx="4513707" cy="274320"/>
          </a:xfrm>
        </p:spPr>
        <p:txBody>
          <a:bodyPr>
            <a:noAutofit/>
          </a:bodyPr>
          <a:lstStyle/>
          <a:p>
            <a:r>
              <a:rPr lang="en-US" sz="1400" dirty="0"/>
              <a:t>Technical Challenges at NAVFAC Sites: Case Study 3</a:t>
            </a:r>
          </a:p>
        </p:txBody>
      </p:sp>
      <p:sp>
        <p:nvSpPr>
          <p:cNvPr id="2" name="Title 1">
            <a:extLst>
              <a:ext uri="{FF2B5EF4-FFF2-40B4-BE49-F238E27FC236}">
                <a16:creationId xmlns:a16="http://schemas.microsoft.com/office/drawing/2014/main" id="{55462E91-7246-653A-26F6-DF70CED3C5B6}"/>
              </a:ext>
            </a:extLst>
          </p:cNvPr>
          <p:cNvSpPr>
            <a:spLocks noGrp="1"/>
          </p:cNvSpPr>
          <p:nvPr>
            <p:ph type="title"/>
          </p:nvPr>
        </p:nvSpPr>
        <p:spPr/>
        <p:txBody>
          <a:bodyPr/>
          <a:lstStyle/>
          <a:p>
            <a:r>
              <a:rPr lang="en-US" dirty="0"/>
              <a:t>Site Overview</a:t>
            </a:r>
          </a:p>
        </p:txBody>
      </p:sp>
      <p:graphicFrame>
        <p:nvGraphicFramePr>
          <p:cNvPr id="4" name="Content Placeholder 3">
            <a:extLst>
              <a:ext uri="{FF2B5EF4-FFF2-40B4-BE49-F238E27FC236}">
                <a16:creationId xmlns:a16="http://schemas.microsoft.com/office/drawing/2014/main" id="{54EB5ADA-7DA2-F6D8-FC39-457873CA2EAB}"/>
              </a:ext>
            </a:extLst>
          </p:cNvPr>
          <p:cNvGraphicFramePr>
            <a:graphicFrameLocks noGrp="1"/>
          </p:cNvGraphicFramePr>
          <p:nvPr>
            <p:ph idx="1"/>
            <p:extLst>
              <p:ext uri="{D42A27DB-BD31-4B8C-83A1-F6EECF244321}">
                <p14:modId xmlns:p14="http://schemas.microsoft.com/office/powerpoint/2010/main" val="1876725820"/>
              </p:ext>
            </p:extLst>
          </p:nvPr>
        </p:nvGraphicFramePr>
        <p:xfrm>
          <a:off x="838200" y="1897039"/>
          <a:ext cx="10515600" cy="33842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5E59805B-52CB-3F5C-A987-F3DDB29F92AC}"/>
              </a:ext>
            </a:extLst>
          </p:cNvPr>
          <p:cNvSpPr>
            <a:spLocks noGrp="1"/>
          </p:cNvSpPr>
          <p:nvPr>
            <p:ph type="sldNum" sz="quarter" idx="12"/>
          </p:nvPr>
        </p:nvSpPr>
        <p:spPr/>
        <p:txBody>
          <a:bodyPr/>
          <a:lstStyle/>
          <a:p>
            <a:fld id="{E130FD56-1AA9-EE4C-9ADF-6D63C47D8FD2}" type="slidenum">
              <a:rPr lang="en-US" smtClean="0"/>
              <a:pPr/>
              <a:t>75</a:t>
            </a:fld>
            <a:endParaRPr lang="en-US"/>
          </a:p>
        </p:txBody>
      </p:sp>
    </p:spTree>
    <p:extLst>
      <p:ext uri="{BB962C8B-B14F-4D97-AF65-F5344CB8AC3E}">
        <p14:creationId xmlns:p14="http://schemas.microsoft.com/office/powerpoint/2010/main" val="25915536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62E91-7246-653A-26F6-DF70CED3C5B6}"/>
              </a:ext>
            </a:extLst>
          </p:cNvPr>
          <p:cNvSpPr>
            <a:spLocks noGrp="1"/>
          </p:cNvSpPr>
          <p:nvPr>
            <p:ph type="title"/>
          </p:nvPr>
        </p:nvSpPr>
        <p:spPr/>
        <p:txBody>
          <a:bodyPr/>
          <a:lstStyle/>
          <a:p>
            <a:r>
              <a:rPr lang="en-US" dirty="0"/>
              <a:t>Site Map</a:t>
            </a:r>
          </a:p>
        </p:txBody>
      </p:sp>
      <p:sp>
        <p:nvSpPr>
          <p:cNvPr id="5" name="Slide Number Placeholder 4">
            <a:extLst>
              <a:ext uri="{FF2B5EF4-FFF2-40B4-BE49-F238E27FC236}">
                <a16:creationId xmlns:a16="http://schemas.microsoft.com/office/drawing/2014/main" id="{5E59805B-52CB-3F5C-A987-F3DDB29F92AC}"/>
              </a:ext>
            </a:extLst>
          </p:cNvPr>
          <p:cNvSpPr>
            <a:spLocks noGrp="1"/>
          </p:cNvSpPr>
          <p:nvPr>
            <p:ph type="sldNum" sz="quarter" idx="12"/>
          </p:nvPr>
        </p:nvSpPr>
        <p:spPr/>
        <p:txBody>
          <a:bodyPr/>
          <a:lstStyle/>
          <a:p>
            <a:fld id="{E130FD56-1AA9-EE4C-9ADF-6D63C47D8FD2}" type="slidenum">
              <a:rPr lang="en-US" smtClean="0"/>
              <a:t>76</a:t>
            </a:fld>
            <a:endParaRPr lang="en-US"/>
          </a:p>
        </p:txBody>
      </p:sp>
      <p:sp>
        <p:nvSpPr>
          <p:cNvPr id="3" name="Text Placeholder 2">
            <a:extLst>
              <a:ext uri="{FF2B5EF4-FFF2-40B4-BE49-F238E27FC236}">
                <a16:creationId xmlns:a16="http://schemas.microsoft.com/office/drawing/2014/main" id="{DB68454A-B79D-9CDA-CF08-00C9B876703A}"/>
              </a:ext>
            </a:extLst>
          </p:cNvPr>
          <p:cNvSpPr>
            <a:spLocks noGrp="1"/>
          </p:cNvSpPr>
          <p:nvPr>
            <p:ph type="body" sz="quarter" idx="13"/>
          </p:nvPr>
        </p:nvSpPr>
        <p:spPr>
          <a:xfrm>
            <a:off x="429768" y="6583680"/>
            <a:ext cx="4523232" cy="274320"/>
          </a:xfrm>
        </p:spPr>
        <p:txBody>
          <a:bodyPr>
            <a:noAutofit/>
          </a:bodyPr>
          <a:lstStyle/>
          <a:p>
            <a:r>
              <a:rPr lang="en-US" sz="1400" dirty="0"/>
              <a:t>Technical Challenges at NAVFAC Sites: Case Study 3</a:t>
            </a:r>
          </a:p>
        </p:txBody>
      </p:sp>
      <p:grpSp>
        <p:nvGrpSpPr>
          <p:cNvPr id="4" name="Group 3">
            <a:extLst>
              <a:ext uri="{FF2B5EF4-FFF2-40B4-BE49-F238E27FC236}">
                <a16:creationId xmlns:a16="http://schemas.microsoft.com/office/drawing/2014/main" id="{761CFC15-6C06-26D3-D47A-28ACFF42577D}"/>
              </a:ext>
            </a:extLst>
          </p:cNvPr>
          <p:cNvGrpSpPr/>
          <p:nvPr/>
        </p:nvGrpSpPr>
        <p:grpSpPr>
          <a:xfrm>
            <a:off x="1709358" y="1173487"/>
            <a:ext cx="8378755" cy="4750234"/>
            <a:chOff x="1567726" y="1119761"/>
            <a:chExt cx="8664057" cy="4904212"/>
          </a:xfrm>
        </p:grpSpPr>
        <p:pic>
          <p:nvPicPr>
            <p:cNvPr id="15" name="Picture 14" descr="Map&#10;&#10;Description automatically generated">
              <a:extLst>
                <a:ext uri="{FF2B5EF4-FFF2-40B4-BE49-F238E27FC236}">
                  <a16:creationId xmlns:a16="http://schemas.microsoft.com/office/drawing/2014/main" id="{67A00FF9-7BA2-5370-B505-9D15A7895FF9}"/>
                </a:ext>
              </a:extLst>
            </p:cNvPr>
            <p:cNvPicPr>
              <a:picLocks noChangeAspect="1"/>
            </p:cNvPicPr>
            <p:nvPr/>
          </p:nvPicPr>
          <p:blipFill rotWithShape="1">
            <a:blip r:embed="rId3"/>
            <a:srcRect l="537" t="1051" r="624" b="12516"/>
            <a:stretch/>
          </p:blipFill>
          <p:spPr>
            <a:xfrm>
              <a:off x="1567726" y="1119761"/>
              <a:ext cx="8664057" cy="4904212"/>
            </a:xfrm>
            <a:prstGeom prst="rect">
              <a:avLst/>
            </a:prstGeom>
            <a:ln>
              <a:solidFill>
                <a:schemeClr val="bg2">
                  <a:lumMod val="90000"/>
                </a:schemeClr>
              </a:solidFill>
            </a:ln>
          </p:spPr>
        </p:pic>
        <p:sp>
          <p:nvSpPr>
            <p:cNvPr id="20" name="Rectangle 19">
              <a:extLst>
                <a:ext uri="{FF2B5EF4-FFF2-40B4-BE49-F238E27FC236}">
                  <a16:creationId xmlns:a16="http://schemas.microsoft.com/office/drawing/2014/main" id="{D1F5C27F-5D53-7431-B866-B89E160357B3}"/>
                </a:ext>
              </a:extLst>
            </p:cNvPr>
            <p:cNvSpPr/>
            <p:nvPr/>
          </p:nvSpPr>
          <p:spPr>
            <a:xfrm>
              <a:off x="3051208" y="1337911"/>
              <a:ext cx="2165685" cy="558265"/>
            </a:xfrm>
            <a:prstGeom prst="rect">
              <a:avLst/>
            </a:prstGeom>
            <a:solidFill>
              <a:schemeClr val="bg1"/>
            </a:solidFill>
            <a:ln w="95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Old Skeet and Trap Range UXO-15</a:t>
              </a:r>
            </a:p>
          </p:txBody>
        </p:sp>
        <p:sp>
          <p:nvSpPr>
            <p:cNvPr id="21" name="Rectangle 20">
              <a:extLst>
                <a:ext uri="{FF2B5EF4-FFF2-40B4-BE49-F238E27FC236}">
                  <a16:creationId xmlns:a16="http://schemas.microsoft.com/office/drawing/2014/main" id="{6164CA02-6AF4-9339-9262-0A526A3578E9}"/>
                </a:ext>
              </a:extLst>
            </p:cNvPr>
            <p:cNvSpPr/>
            <p:nvPr/>
          </p:nvSpPr>
          <p:spPr>
            <a:xfrm>
              <a:off x="5990122" y="1617043"/>
              <a:ext cx="1655690" cy="558265"/>
            </a:xfrm>
            <a:prstGeom prst="rect">
              <a:avLst/>
            </a:prstGeom>
            <a:solidFill>
              <a:schemeClr val="bg1"/>
            </a:solidFill>
            <a:ln w="95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Marine Rifle Range UXO-14</a:t>
              </a:r>
            </a:p>
          </p:txBody>
        </p:sp>
        <p:sp>
          <p:nvSpPr>
            <p:cNvPr id="22" name="Rectangle 21">
              <a:extLst>
                <a:ext uri="{FF2B5EF4-FFF2-40B4-BE49-F238E27FC236}">
                  <a16:creationId xmlns:a16="http://schemas.microsoft.com/office/drawing/2014/main" id="{9D024195-DC1A-00EE-1543-2BEE4D922C1B}"/>
                </a:ext>
              </a:extLst>
            </p:cNvPr>
            <p:cNvSpPr/>
            <p:nvPr/>
          </p:nvSpPr>
          <p:spPr>
            <a:xfrm>
              <a:off x="7860702" y="1337911"/>
              <a:ext cx="1989245" cy="558265"/>
            </a:xfrm>
            <a:prstGeom prst="rect">
              <a:avLst/>
            </a:prstGeom>
            <a:solidFill>
              <a:schemeClr val="bg1"/>
            </a:solidFill>
            <a:ln w="95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Rum Point Skeet Range UXO-16</a:t>
              </a:r>
            </a:p>
          </p:txBody>
        </p:sp>
        <p:sp>
          <p:nvSpPr>
            <p:cNvPr id="23" name="Rectangle 22">
              <a:extLst>
                <a:ext uri="{FF2B5EF4-FFF2-40B4-BE49-F238E27FC236}">
                  <a16:creationId xmlns:a16="http://schemas.microsoft.com/office/drawing/2014/main" id="{B425F58D-7A46-8F20-17C8-A90389B743BC}"/>
                </a:ext>
              </a:extLst>
            </p:cNvPr>
            <p:cNvSpPr/>
            <p:nvPr/>
          </p:nvSpPr>
          <p:spPr>
            <a:xfrm>
              <a:off x="3431795" y="4036043"/>
              <a:ext cx="2165685" cy="558265"/>
            </a:xfrm>
            <a:prstGeom prst="rect">
              <a:avLst/>
            </a:prstGeom>
            <a:solidFill>
              <a:schemeClr val="bg1"/>
            </a:solidFill>
            <a:ln w="95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Roach Road Rifle Range UXO-25</a:t>
              </a:r>
            </a:p>
          </p:txBody>
        </p:sp>
        <p:sp>
          <p:nvSpPr>
            <p:cNvPr id="24" name="Rectangle 23">
              <a:extLst>
                <a:ext uri="{FF2B5EF4-FFF2-40B4-BE49-F238E27FC236}">
                  <a16:creationId xmlns:a16="http://schemas.microsoft.com/office/drawing/2014/main" id="{C394EEEC-0345-770E-1108-FBA5DABAC065}"/>
                </a:ext>
              </a:extLst>
            </p:cNvPr>
            <p:cNvSpPr/>
            <p:nvPr/>
          </p:nvSpPr>
          <p:spPr>
            <a:xfrm>
              <a:off x="7395799" y="4178666"/>
              <a:ext cx="2277590" cy="558265"/>
            </a:xfrm>
            <a:prstGeom prst="rect">
              <a:avLst/>
            </a:prstGeom>
            <a:solidFill>
              <a:schemeClr val="bg1"/>
            </a:solidFill>
            <a:ln w="95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Small Arms Range (Pistol Range) UXO-17</a:t>
              </a:r>
            </a:p>
          </p:txBody>
        </p:sp>
      </p:grpSp>
      <p:sp>
        <p:nvSpPr>
          <p:cNvPr id="6" name="TextBox 5">
            <a:extLst>
              <a:ext uri="{FF2B5EF4-FFF2-40B4-BE49-F238E27FC236}">
                <a16:creationId xmlns:a16="http://schemas.microsoft.com/office/drawing/2014/main" id="{5E1BF486-B84C-C201-EB2B-D7B6B8BAB769}"/>
              </a:ext>
            </a:extLst>
          </p:cNvPr>
          <p:cNvSpPr txBox="1"/>
          <p:nvPr/>
        </p:nvSpPr>
        <p:spPr>
          <a:xfrm>
            <a:off x="4306087" y="5961313"/>
            <a:ext cx="3579826" cy="584775"/>
          </a:xfrm>
          <a:prstGeom prst="rect">
            <a:avLst/>
          </a:prstGeom>
          <a:noFill/>
        </p:spPr>
        <p:txBody>
          <a:bodyPr wrap="none" rtlCol="0">
            <a:spAutoFit/>
          </a:bodyPr>
          <a:lstStyle/>
          <a:p>
            <a:pPr algn="ctr"/>
            <a:r>
              <a:rPr lang="en-US" b="1" i="1" dirty="0">
                <a:solidFill>
                  <a:schemeClr val="tx1">
                    <a:lumMod val="65000"/>
                    <a:lumOff val="35000"/>
                  </a:schemeClr>
                </a:solidFill>
                <a:latin typeface="Arial Narrow" panose="020B0606020202030204" pitchFamily="34" charset="0"/>
              </a:rPr>
              <a:t>Small arms/skeet range location map </a:t>
            </a:r>
          </a:p>
          <a:p>
            <a:pPr algn="ctr"/>
            <a:r>
              <a:rPr lang="en-US" sz="1400" dirty="0">
                <a:latin typeface="Arial Narrow" panose="020B0606020202030204" pitchFamily="34" charset="0"/>
              </a:rPr>
              <a:t>(</a:t>
            </a:r>
            <a:r>
              <a:rPr lang="en-US" sz="1400" dirty="0">
                <a:solidFill>
                  <a:schemeClr val="bg2">
                    <a:lumMod val="50000"/>
                  </a:schemeClr>
                </a:solidFill>
                <a:latin typeface="Arial Narrow" panose="020B0604020202020204" pitchFamily="34" charset="0"/>
              </a:rPr>
              <a:t>NAVFAC Washington 2021a)</a:t>
            </a:r>
          </a:p>
        </p:txBody>
      </p:sp>
      <p:sp>
        <p:nvSpPr>
          <p:cNvPr id="7" name="Rectangle 6">
            <a:extLst>
              <a:ext uri="{FF2B5EF4-FFF2-40B4-BE49-F238E27FC236}">
                <a16:creationId xmlns:a16="http://schemas.microsoft.com/office/drawing/2014/main" id="{6F97D2B5-E0BD-C234-1A1D-3EB8A9733112}"/>
              </a:ext>
            </a:extLst>
          </p:cNvPr>
          <p:cNvSpPr/>
          <p:nvPr/>
        </p:nvSpPr>
        <p:spPr>
          <a:xfrm>
            <a:off x="1698170" y="1163781"/>
            <a:ext cx="8395856" cy="4762006"/>
          </a:xfrm>
          <a:prstGeom prst="rect">
            <a:avLst/>
          </a:prstGeom>
          <a:noFill/>
          <a:ln w="9525">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60373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62E91-7246-653A-26F6-DF70CED3C5B6}"/>
              </a:ext>
            </a:extLst>
          </p:cNvPr>
          <p:cNvSpPr>
            <a:spLocks noGrp="1"/>
          </p:cNvSpPr>
          <p:nvPr>
            <p:ph type="title"/>
          </p:nvPr>
        </p:nvSpPr>
        <p:spPr/>
        <p:txBody>
          <a:bodyPr/>
          <a:lstStyle/>
          <a:p>
            <a:r>
              <a:rPr lang="en-US" dirty="0"/>
              <a:t>Investigation and Remediation </a:t>
            </a:r>
          </a:p>
        </p:txBody>
      </p:sp>
      <p:sp>
        <p:nvSpPr>
          <p:cNvPr id="26" name="Content Placeholder 25">
            <a:extLst>
              <a:ext uri="{FF2B5EF4-FFF2-40B4-BE49-F238E27FC236}">
                <a16:creationId xmlns:a16="http://schemas.microsoft.com/office/drawing/2014/main" id="{CE211994-8E99-45ED-C206-876544E84F21}"/>
              </a:ext>
            </a:extLst>
          </p:cNvPr>
          <p:cNvSpPr>
            <a:spLocks noGrp="1"/>
          </p:cNvSpPr>
          <p:nvPr>
            <p:ph sz="half" idx="1"/>
          </p:nvPr>
        </p:nvSpPr>
        <p:spPr>
          <a:xfrm>
            <a:off x="838200" y="1620692"/>
            <a:ext cx="4805363" cy="3886028"/>
          </a:xfrm>
        </p:spPr>
        <p:txBody>
          <a:bodyPr>
            <a:normAutofit lnSpcReduction="10000"/>
          </a:bodyPr>
          <a:lstStyle/>
          <a:p>
            <a:r>
              <a:rPr lang="en-US" b="1" dirty="0"/>
              <a:t>Site characterization</a:t>
            </a:r>
          </a:p>
          <a:p>
            <a:pPr lvl="1"/>
            <a:r>
              <a:rPr lang="en-US" dirty="0"/>
              <a:t>XRF during Phase I </a:t>
            </a:r>
          </a:p>
          <a:p>
            <a:pPr lvl="1"/>
            <a:r>
              <a:rPr lang="en-US" dirty="0"/>
              <a:t>Laboratory compared to field</a:t>
            </a:r>
          </a:p>
          <a:p>
            <a:r>
              <a:rPr lang="en-US" b="1" dirty="0"/>
              <a:t>Selected remedial action</a:t>
            </a:r>
          </a:p>
          <a:p>
            <a:pPr lvl="1"/>
            <a:r>
              <a:rPr lang="en-US" dirty="0"/>
              <a:t>Excavation and disposal</a:t>
            </a:r>
          </a:p>
          <a:p>
            <a:pPr lvl="2">
              <a:lnSpc>
                <a:spcPct val="100000"/>
              </a:lnSpc>
              <a:spcBef>
                <a:spcPts val="1000"/>
              </a:spcBef>
            </a:pPr>
            <a:r>
              <a:rPr lang="en-US" dirty="0"/>
              <a:t>Lead-contaminated soil in a RCRA Subtitle D</a:t>
            </a:r>
            <a:r>
              <a:rPr lang="en-US" dirty="0">
                <a:sym typeface="Symbol" panose="05050102010706020507" pitchFamily="18" charset="2"/>
              </a:rPr>
              <a:t></a:t>
            </a:r>
            <a:r>
              <a:rPr lang="en-US" dirty="0"/>
              <a:t>permitted landfill must be stabilized.</a:t>
            </a:r>
          </a:p>
          <a:p>
            <a:pPr lvl="2">
              <a:spcBef>
                <a:spcPts val="1000"/>
              </a:spcBef>
            </a:pPr>
            <a:r>
              <a:rPr lang="en-US" dirty="0"/>
              <a:t>Chemical stabilization accomplished by adding </a:t>
            </a:r>
            <a:r>
              <a:rPr lang="en-US" dirty="0" err="1"/>
              <a:t>Blastox</a:t>
            </a:r>
            <a:r>
              <a:rPr lang="en-US" baseline="30000" dirty="0"/>
              <a:t>®</a:t>
            </a:r>
            <a:r>
              <a:rPr lang="en-US" dirty="0"/>
              <a:t> 215</a:t>
            </a:r>
          </a:p>
        </p:txBody>
      </p:sp>
      <p:sp>
        <p:nvSpPr>
          <p:cNvPr id="5" name="Slide Number Placeholder 4">
            <a:extLst>
              <a:ext uri="{FF2B5EF4-FFF2-40B4-BE49-F238E27FC236}">
                <a16:creationId xmlns:a16="http://schemas.microsoft.com/office/drawing/2014/main" id="{5E59805B-52CB-3F5C-A987-F3DDB29F92AC}"/>
              </a:ext>
            </a:extLst>
          </p:cNvPr>
          <p:cNvSpPr>
            <a:spLocks noGrp="1"/>
          </p:cNvSpPr>
          <p:nvPr>
            <p:ph type="sldNum" sz="quarter" idx="12"/>
          </p:nvPr>
        </p:nvSpPr>
        <p:spPr/>
        <p:txBody>
          <a:bodyPr/>
          <a:lstStyle/>
          <a:p>
            <a:fld id="{E130FD56-1AA9-EE4C-9ADF-6D63C47D8FD2}" type="slidenum">
              <a:rPr lang="en-US" smtClean="0"/>
              <a:pPr/>
              <a:t>77</a:t>
            </a:fld>
            <a:endParaRPr lang="en-US"/>
          </a:p>
        </p:txBody>
      </p:sp>
      <p:sp>
        <p:nvSpPr>
          <p:cNvPr id="6" name="Text Placeholder 5">
            <a:extLst>
              <a:ext uri="{FF2B5EF4-FFF2-40B4-BE49-F238E27FC236}">
                <a16:creationId xmlns:a16="http://schemas.microsoft.com/office/drawing/2014/main" id="{C565C5FD-B949-E11C-64BA-6113A522E937}"/>
              </a:ext>
            </a:extLst>
          </p:cNvPr>
          <p:cNvSpPr>
            <a:spLocks noGrp="1"/>
          </p:cNvSpPr>
          <p:nvPr>
            <p:ph type="body" sz="quarter" idx="13"/>
          </p:nvPr>
        </p:nvSpPr>
        <p:spPr>
          <a:xfrm>
            <a:off x="429768" y="6583680"/>
            <a:ext cx="4885182" cy="274320"/>
          </a:xfrm>
        </p:spPr>
        <p:txBody>
          <a:bodyPr>
            <a:noAutofit/>
          </a:bodyPr>
          <a:lstStyle/>
          <a:p>
            <a:r>
              <a:rPr lang="en-US" sz="1400" dirty="0"/>
              <a:t>Technical Challenges at NAVFAC Sites: Case Study 3</a:t>
            </a:r>
          </a:p>
        </p:txBody>
      </p:sp>
      <p:pic>
        <p:nvPicPr>
          <p:cNvPr id="4" name="Picture 3" descr="Diagram&#10;&#10;Description automatically generated">
            <a:extLst>
              <a:ext uri="{FF2B5EF4-FFF2-40B4-BE49-F238E27FC236}">
                <a16:creationId xmlns:a16="http://schemas.microsoft.com/office/drawing/2014/main" id="{48B2E96A-4080-CB8C-23FA-7F4FAC1491FF}"/>
              </a:ext>
            </a:extLst>
          </p:cNvPr>
          <p:cNvPicPr>
            <a:picLocks noChangeAspect="1"/>
          </p:cNvPicPr>
          <p:nvPr/>
        </p:nvPicPr>
        <p:blipFill rotWithShape="1">
          <a:blip r:embed="rId3"/>
          <a:srcRect b="10829"/>
          <a:stretch/>
        </p:blipFill>
        <p:spPr>
          <a:xfrm>
            <a:off x="5657849" y="1161995"/>
            <a:ext cx="3898827" cy="4637484"/>
          </a:xfrm>
          <a:prstGeom prst="rect">
            <a:avLst/>
          </a:prstGeom>
        </p:spPr>
      </p:pic>
      <p:pic>
        <p:nvPicPr>
          <p:cNvPr id="7" name="Picture 6">
            <a:extLst>
              <a:ext uri="{FF2B5EF4-FFF2-40B4-BE49-F238E27FC236}">
                <a16:creationId xmlns:a16="http://schemas.microsoft.com/office/drawing/2014/main" id="{00FA1895-F07F-5580-DAE7-B4CFA716D613}"/>
              </a:ext>
            </a:extLst>
          </p:cNvPr>
          <p:cNvPicPr>
            <a:picLocks noChangeAspect="1"/>
          </p:cNvPicPr>
          <p:nvPr/>
        </p:nvPicPr>
        <p:blipFill>
          <a:blip r:embed="rId4"/>
          <a:stretch>
            <a:fillRect/>
          </a:stretch>
        </p:blipFill>
        <p:spPr>
          <a:xfrm>
            <a:off x="9734986" y="1191617"/>
            <a:ext cx="2265877" cy="2460095"/>
          </a:xfrm>
          <a:prstGeom prst="rect">
            <a:avLst/>
          </a:prstGeom>
          <a:effectLst>
            <a:outerShdw blurRad="152400" dist="76200" dir="2700000" algn="ctr" rotWithShape="0">
              <a:srgbClr val="000000">
                <a:alpha val="30000"/>
              </a:srgbClr>
            </a:outerShdw>
          </a:effectLst>
        </p:spPr>
      </p:pic>
      <p:sp>
        <p:nvSpPr>
          <p:cNvPr id="3" name="TextBox 2">
            <a:extLst>
              <a:ext uri="{FF2B5EF4-FFF2-40B4-BE49-F238E27FC236}">
                <a16:creationId xmlns:a16="http://schemas.microsoft.com/office/drawing/2014/main" id="{1F1B1511-5BAF-F74A-27D3-01816BBB0750}"/>
              </a:ext>
            </a:extLst>
          </p:cNvPr>
          <p:cNvSpPr txBox="1"/>
          <p:nvPr/>
        </p:nvSpPr>
        <p:spPr>
          <a:xfrm>
            <a:off x="5598671" y="5769168"/>
            <a:ext cx="3974170" cy="800219"/>
          </a:xfrm>
          <a:prstGeom prst="rect">
            <a:avLst/>
          </a:prstGeom>
          <a:noFill/>
        </p:spPr>
        <p:txBody>
          <a:bodyPr wrap="square" rtlCol="0">
            <a:spAutoFit/>
          </a:bodyPr>
          <a:lstStyle/>
          <a:p>
            <a:pPr algn="ctr"/>
            <a:r>
              <a:rPr lang="en-US" sz="1600" b="1" i="1" dirty="0">
                <a:solidFill>
                  <a:schemeClr val="tx1">
                    <a:lumMod val="65000"/>
                    <a:lumOff val="35000"/>
                  </a:schemeClr>
                </a:solidFill>
                <a:latin typeface="Arial Narrow" panose="020B0606020202030204" pitchFamily="34" charset="0"/>
              </a:rPr>
              <a:t>UX0 14 preexcavation lead delineation </a:t>
            </a:r>
            <a:br>
              <a:rPr lang="en-US" sz="1600" b="1" i="1" dirty="0">
                <a:solidFill>
                  <a:schemeClr val="tx1">
                    <a:lumMod val="65000"/>
                    <a:lumOff val="35000"/>
                  </a:schemeClr>
                </a:solidFill>
                <a:latin typeface="Arial Narrow" panose="020B0606020202030204" pitchFamily="34" charset="0"/>
              </a:rPr>
            </a:br>
            <a:r>
              <a:rPr lang="en-US" sz="1600" b="1" i="1" dirty="0">
                <a:solidFill>
                  <a:schemeClr val="tx1">
                    <a:lumMod val="65000"/>
                    <a:lumOff val="35000"/>
                  </a:schemeClr>
                </a:solidFill>
                <a:latin typeface="Arial Narrow" panose="020B0606020202030204" pitchFamily="34" charset="0"/>
              </a:rPr>
              <a:t>sampling results</a:t>
            </a:r>
          </a:p>
          <a:p>
            <a:pPr algn="ctr"/>
            <a:r>
              <a:rPr lang="en-US" sz="1400" dirty="0">
                <a:solidFill>
                  <a:schemeClr val="bg2">
                    <a:lumMod val="50000"/>
                  </a:schemeClr>
                </a:solidFill>
                <a:latin typeface="Arial Narrow" panose="020B0604020202020204" pitchFamily="34" charset="0"/>
                <a:cs typeface="Arial Narrow" panose="020B0604020202020204" pitchFamily="34" charset="0"/>
              </a:rPr>
              <a:t>(NAVFAC Washington 2021a)</a:t>
            </a:r>
          </a:p>
        </p:txBody>
      </p:sp>
      <p:sp>
        <p:nvSpPr>
          <p:cNvPr id="8" name="TextBox 7">
            <a:extLst>
              <a:ext uri="{FF2B5EF4-FFF2-40B4-BE49-F238E27FC236}">
                <a16:creationId xmlns:a16="http://schemas.microsoft.com/office/drawing/2014/main" id="{321C8821-D311-37CE-A77D-AA1A74D72E2E}"/>
              </a:ext>
            </a:extLst>
          </p:cNvPr>
          <p:cNvSpPr txBox="1"/>
          <p:nvPr/>
        </p:nvSpPr>
        <p:spPr>
          <a:xfrm>
            <a:off x="9954853" y="3665540"/>
            <a:ext cx="1835759" cy="553998"/>
          </a:xfrm>
          <a:prstGeom prst="rect">
            <a:avLst/>
          </a:prstGeom>
          <a:solidFill>
            <a:schemeClr val="bg1"/>
          </a:solidFill>
        </p:spPr>
        <p:txBody>
          <a:bodyPr wrap="none" rtlCol="0">
            <a:spAutoFit/>
          </a:bodyPr>
          <a:lstStyle/>
          <a:p>
            <a:pPr algn="ctr"/>
            <a:r>
              <a:rPr lang="en-US" sz="1600" b="1" i="1" dirty="0">
                <a:solidFill>
                  <a:schemeClr val="tx1">
                    <a:lumMod val="65000"/>
                    <a:lumOff val="35000"/>
                  </a:schemeClr>
                </a:solidFill>
                <a:latin typeface="Arial Narrow" panose="020B0606020202030204" pitchFamily="34" charset="0"/>
              </a:rPr>
              <a:t>Handheld XRF meter</a:t>
            </a:r>
          </a:p>
          <a:p>
            <a:pPr algn="ctr"/>
            <a:r>
              <a:rPr lang="en-US" sz="1400" dirty="0">
                <a:solidFill>
                  <a:schemeClr val="bg2">
                    <a:lumMod val="50000"/>
                  </a:schemeClr>
                </a:solidFill>
                <a:latin typeface="Arial Narrow" panose="020B0606020202030204" pitchFamily="34" charset="0"/>
              </a:rPr>
              <a:t>(Mining Magazine 2023)</a:t>
            </a:r>
          </a:p>
        </p:txBody>
      </p:sp>
      <p:sp>
        <p:nvSpPr>
          <p:cNvPr id="9" name="Rectangle 8">
            <a:extLst>
              <a:ext uri="{FF2B5EF4-FFF2-40B4-BE49-F238E27FC236}">
                <a16:creationId xmlns:a16="http://schemas.microsoft.com/office/drawing/2014/main" id="{17F09223-F38E-21A2-387B-75ED8CBCB960}"/>
              </a:ext>
            </a:extLst>
          </p:cNvPr>
          <p:cNvSpPr/>
          <p:nvPr/>
        </p:nvSpPr>
        <p:spPr>
          <a:xfrm>
            <a:off x="5675811" y="1175657"/>
            <a:ext cx="3868240" cy="4625067"/>
          </a:xfrm>
          <a:prstGeom prst="rect">
            <a:avLst/>
          </a:prstGeom>
          <a:noFill/>
          <a:ln w="9525">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99224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CDF929-A872-46AE-0C65-CDD68AD26C8F}"/>
              </a:ext>
            </a:extLst>
          </p:cNvPr>
          <p:cNvSpPr>
            <a:spLocks noGrp="1"/>
          </p:cNvSpPr>
          <p:nvPr>
            <p:ph type="title"/>
          </p:nvPr>
        </p:nvSpPr>
        <p:spPr/>
        <p:txBody>
          <a:bodyPr/>
          <a:lstStyle/>
          <a:p>
            <a:r>
              <a:rPr lang="en-US" dirty="0"/>
              <a:t>Lead Screening Method</a:t>
            </a:r>
          </a:p>
        </p:txBody>
      </p:sp>
      <p:sp>
        <p:nvSpPr>
          <p:cNvPr id="4" name="Content Placeholder 3">
            <a:extLst>
              <a:ext uri="{FF2B5EF4-FFF2-40B4-BE49-F238E27FC236}">
                <a16:creationId xmlns:a16="http://schemas.microsoft.com/office/drawing/2014/main" id="{C3BC43DC-B10B-46C1-3DB0-D0BA7AA0BDE2}"/>
              </a:ext>
            </a:extLst>
          </p:cNvPr>
          <p:cNvSpPr>
            <a:spLocks noGrp="1"/>
          </p:cNvSpPr>
          <p:nvPr>
            <p:ph sz="half" idx="1"/>
          </p:nvPr>
        </p:nvSpPr>
        <p:spPr>
          <a:xfrm>
            <a:off x="352424" y="1552073"/>
            <a:ext cx="4748502" cy="4052595"/>
          </a:xfrm>
        </p:spPr>
        <p:txBody>
          <a:bodyPr/>
          <a:lstStyle/>
          <a:p>
            <a:r>
              <a:rPr lang="en-US" dirty="0"/>
              <a:t>Screened by XRF field screening and FBL analysis</a:t>
            </a:r>
          </a:p>
          <a:p>
            <a:r>
              <a:rPr lang="en-US" dirty="0"/>
              <a:t>Regression equations for data at sites used to predict lead concentrations in areas with XRF data alone</a:t>
            </a:r>
          </a:p>
        </p:txBody>
      </p:sp>
      <p:sp>
        <p:nvSpPr>
          <p:cNvPr id="5" name="Slide Number Placeholder 4">
            <a:extLst>
              <a:ext uri="{FF2B5EF4-FFF2-40B4-BE49-F238E27FC236}">
                <a16:creationId xmlns:a16="http://schemas.microsoft.com/office/drawing/2014/main" id="{ED355CE5-6C43-C041-1A92-4576E39A3BAD}"/>
              </a:ext>
            </a:extLst>
          </p:cNvPr>
          <p:cNvSpPr>
            <a:spLocks noGrp="1"/>
          </p:cNvSpPr>
          <p:nvPr>
            <p:ph type="sldNum" sz="quarter" idx="12"/>
          </p:nvPr>
        </p:nvSpPr>
        <p:spPr/>
        <p:txBody>
          <a:bodyPr/>
          <a:lstStyle/>
          <a:p>
            <a:fld id="{E130FD56-1AA9-EE4C-9ADF-6D63C47D8FD2}" type="slidenum">
              <a:rPr lang="en-US" smtClean="0"/>
              <a:pPr/>
              <a:t>78</a:t>
            </a:fld>
            <a:endParaRPr lang="en-US"/>
          </a:p>
        </p:txBody>
      </p:sp>
      <p:sp>
        <p:nvSpPr>
          <p:cNvPr id="2" name="Text Placeholder 1">
            <a:extLst>
              <a:ext uri="{FF2B5EF4-FFF2-40B4-BE49-F238E27FC236}">
                <a16:creationId xmlns:a16="http://schemas.microsoft.com/office/drawing/2014/main" id="{4A90A920-A247-E64B-CCB5-C40EF058F95F}"/>
              </a:ext>
            </a:extLst>
          </p:cNvPr>
          <p:cNvSpPr>
            <a:spLocks noGrp="1"/>
          </p:cNvSpPr>
          <p:nvPr>
            <p:ph type="body" sz="quarter" idx="13"/>
          </p:nvPr>
        </p:nvSpPr>
        <p:spPr>
          <a:xfrm>
            <a:off x="429767" y="6583680"/>
            <a:ext cx="5104257" cy="274320"/>
          </a:xfrm>
        </p:spPr>
        <p:txBody>
          <a:bodyPr>
            <a:noAutofit/>
          </a:bodyPr>
          <a:lstStyle/>
          <a:p>
            <a:r>
              <a:rPr lang="en-US" sz="1400" dirty="0"/>
              <a:t>Technical Challenges at NAVFAC Sites: Case Study 3</a:t>
            </a:r>
          </a:p>
        </p:txBody>
      </p:sp>
      <p:pic>
        <p:nvPicPr>
          <p:cNvPr id="10" name="Picture 9">
            <a:extLst>
              <a:ext uri="{FF2B5EF4-FFF2-40B4-BE49-F238E27FC236}">
                <a16:creationId xmlns:a16="http://schemas.microsoft.com/office/drawing/2014/main" id="{DEE1AF3F-2C96-E6CD-63FE-CD34D4DE8EE9}"/>
              </a:ext>
            </a:extLst>
          </p:cNvPr>
          <p:cNvPicPr>
            <a:picLocks noChangeAspect="1"/>
          </p:cNvPicPr>
          <p:nvPr/>
        </p:nvPicPr>
        <p:blipFill rotWithShape="1">
          <a:blip r:embed="rId3"/>
          <a:srcRect l="5668" t="8009" r="1372" b="8197"/>
          <a:stretch/>
        </p:blipFill>
        <p:spPr>
          <a:xfrm>
            <a:off x="5970649" y="1839433"/>
            <a:ext cx="5771425" cy="2869655"/>
          </a:xfrm>
          <a:prstGeom prst="rect">
            <a:avLst/>
          </a:prstGeom>
          <a:ln>
            <a:solidFill>
              <a:schemeClr val="bg2">
                <a:lumMod val="90000"/>
              </a:schemeClr>
            </a:solidFill>
          </a:ln>
        </p:spPr>
      </p:pic>
      <p:sp>
        <p:nvSpPr>
          <p:cNvPr id="11" name="TextBox 10">
            <a:extLst>
              <a:ext uri="{FF2B5EF4-FFF2-40B4-BE49-F238E27FC236}">
                <a16:creationId xmlns:a16="http://schemas.microsoft.com/office/drawing/2014/main" id="{249A2256-89E1-0E02-2FAF-4C8DA20052D7}"/>
              </a:ext>
            </a:extLst>
          </p:cNvPr>
          <p:cNvSpPr txBox="1"/>
          <p:nvPr/>
        </p:nvSpPr>
        <p:spPr>
          <a:xfrm>
            <a:off x="6096000" y="5470536"/>
            <a:ext cx="5332365" cy="553998"/>
          </a:xfrm>
          <a:prstGeom prst="rect">
            <a:avLst/>
          </a:prstGeom>
          <a:noFill/>
        </p:spPr>
        <p:txBody>
          <a:bodyPr wrap="square">
            <a:spAutoFit/>
          </a:bodyPr>
          <a:lstStyle/>
          <a:p>
            <a:pPr algn="ctr"/>
            <a:r>
              <a:rPr lang="en-US" sz="1600" b="1" i="1" dirty="0">
                <a:solidFill>
                  <a:schemeClr val="tx1">
                    <a:lumMod val="65000"/>
                    <a:lumOff val="35000"/>
                  </a:schemeClr>
                </a:solidFill>
                <a:effectLst/>
                <a:latin typeface="Arial Narrow" panose="020B0604020202020204" pitchFamily="34" charset="0"/>
                <a:cs typeface="Arial Narrow" panose="020B0604020202020204" pitchFamily="34" charset="0"/>
              </a:rPr>
              <a:t>Example regression line for lab Pb and XRF Pb concentrations</a:t>
            </a:r>
          </a:p>
          <a:p>
            <a:pPr algn="ctr"/>
            <a:r>
              <a:rPr lang="en-US" sz="1400" dirty="0">
                <a:solidFill>
                  <a:schemeClr val="bg2">
                    <a:lumMod val="50000"/>
                  </a:schemeClr>
                </a:solidFill>
                <a:latin typeface="Arial Narrow" panose="020B0604020202020204" pitchFamily="34" charset="0"/>
                <a:cs typeface="Arial Narrow" panose="020B0604020202020204" pitchFamily="34" charset="0"/>
              </a:rPr>
              <a:t>(NAVFAC Washington 2020)</a:t>
            </a:r>
            <a:endParaRPr lang="en-US" sz="1400" dirty="0">
              <a:solidFill>
                <a:schemeClr val="bg2">
                  <a:lumMod val="50000"/>
                </a:schemeClr>
              </a:solidFill>
              <a:effectLst/>
              <a:latin typeface="Arial Narrow" panose="020B0604020202020204" pitchFamily="34" charset="0"/>
              <a:cs typeface="Arial Narrow" panose="020B0604020202020204" pitchFamily="34" charset="0"/>
            </a:endParaRPr>
          </a:p>
        </p:txBody>
      </p:sp>
      <p:sp>
        <p:nvSpPr>
          <p:cNvPr id="6" name="TextBox 5">
            <a:extLst>
              <a:ext uri="{FF2B5EF4-FFF2-40B4-BE49-F238E27FC236}">
                <a16:creationId xmlns:a16="http://schemas.microsoft.com/office/drawing/2014/main" id="{BEBDD5ED-0320-0966-4F16-45AFBD1DD02B}"/>
              </a:ext>
            </a:extLst>
          </p:cNvPr>
          <p:cNvSpPr txBox="1"/>
          <p:nvPr/>
        </p:nvSpPr>
        <p:spPr>
          <a:xfrm>
            <a:off x="429768" y="6214052"/>
            <a:ext cx="5735434" cy="307777"/>
          </a:xfrm>
          <a:prstGeom prst="rect">
            <a:avLst/>
          </a:prstGeom>
          <a:noFill/>
        </p:spPr>
        <p:txBody>
          <a:bodyPr wrap="square" rtlCol="0">
            <a:spAutoFit/>
          </a:bodyPr>
          <a:lstStyle/>
          <a:p>
            <a:r>
              <a:rPr lang="en-US" sz="1400" dirty="0">
                <a:solidFill>
                  <a:schemeClr val="tx1">
                    <a:lumMod val="75000"/>
                    <a:lumOff val="25000"/>
                  </a:schemeClr>
                </a:solidFill>
              </a:rPr>
              <a:t>FBL: fixed-based laboratory</a:t>
            </a:r>
          </a:p>
        </p:txBody>
      </p:sp>
      <p:sp>
        <p:nvSpPr>
          <p:cNvPr id="8" name="TextBox 7">
            <a:extLst>
              <a:ext uri="{FF2B5EF4-FFF2-40B4-BE49-F238E27FC236}">
                <a16:creationId xmlns:a16="http://schemas.microsoft.com/office/drawing/2014/main" id="{084C0939-1B3E-CE4D-7300-CB9D21B4E064}"/>
              </a:ext>
            </a:extLst>
          </p:cNvPr>
          <p:cNvSpPr txBox="1"/>
          <p:nvPr/>
        </p:nvSpPr>
        <p:spPr>
          <a:xfrm>
            <a:off x="5496911" y="1635546"/>
            <a:ext cx="449171" cy="3112262"/>
          </a:xfrm>
          <a:prstGeom prst="rect">
            <a:avLst/>
          </a:prstGeom>
          <a:solidFill>
            <a:schemeClr val="bg1"/>
          </a:solidFill>
        </p:spPr>
        <p:txBody>
          <a:bodyPr wrap="square" rtlCol="0">
            <a:spAutoFit/>
          </a:bodyPr>
          <a:lstStyle/>
          <a:p>
            <a:pPr algn="r">
              <a:lnSpc>
                <a:spcPct val="250000"/>
              </a:lnSpc>
            </a:pPr>
            <a:r>
              <a:rPr lang="en-US" sz="1150" dirty="0">
                <a:solidFill>
                  <a:schemeClr val="tx1">
                    <a:lumMod val="65000"/>
                    <a:lumOff val="35000"/>
                  </a:schemeClr>
                </a:solidFill>
              </a:rPr>
              <a:t>3.0</a:t>
            </a:r>
          </a:p>
          <a:p>
            <a:pPr algn="r">
              <a:lnSpc>
                <a:spcPct val="250000"/>
              </a:lnSpc>
            </a:pPr>
            <a:endParaRPr lang="en-US" sz="1150" dirty="0">
              <a:solidFill>
                <a:schemeClr val="tx1">
                  <a:lumMod val="65000"/>
                  <a:lumOff val="35000"/>
                </a:schemeClr>
              </a:solidFill>
            </a:endParaRPr>
          </a:p>
          <a:p>
            <a:pPr algn="r">
              <a:lnSpc>
                <a:spcPct val="250000"/>
              </a:lnSpc>
            </a:pPr>
            <a:r>
              <a:rPr lang="en-US" sz="1150" dirty="0">
                <a:solidFill>
                  <a:schemeClr val="tx1">
                    <a:lumMod val="65000"/>
                    <a:lumOff val="35000"/>
                  </a:schemeClr>
                </a:solidFill>
              </a:rPr>
              <a:t>2.5</a:t>
            </a:r>
          </a:p>
          <a:p>
            <a:pPr algn="r">
              <a:lnSpc>
                <a:spcPct val="250000"/>
              </a:lnSpc>
            </a:pPr>
            <a:endParaRPr lang="en-US" sz="1150" dirty="0">
              <a:solidFill>
                <a:schemeClr val="tx1">
                  <a:lumMod val="65000"/>
                  <a:lumOff val="35000"/>
                </a:schemeClr>
              </a:solidFill>
            </a:endParaRPr>
          </a:p>
          <a:p>
            <a:pPr algn="r">
              <a:lnSpc>
                <a:spcPct val="250000"/>
              </a:lnSpc>
            </a:pPr>
            <a:r>
              <a:rPr lang="en-US" sz="1150" dirty="0">
                <a:solidFill>
                  <a:schemeClr val="tx1">
                    <a:lumMod val="65000"/>
                    <a:lumOff val="35000"/>
                  </a:schemeClr>
                </a:solidFill>
              </a:rPr>
              <a:t>2.0</a:t>
            </a:r>
          </a:p>
          <a:p>
            <a:pPr algn="r">
              <a:lnSpc>
                <a:spcPct val="250000"/>
              </a:lnSpc>
            </a:pPr>
            <a:endParaRPr lang="en-US" sz="1150" dirty="0">
              <a:solidFill>
                <a:schemeClr val="tx1">
                  <a:lumMod val="65000"/>
                  <a:lumOff val="35000"/>
                </a:schemeClr>
              </a:solidFill>
            </a:endParaRPr>
          </a:p>
          <a:p>
            <a:pPr algn="r">
              <a:lnSpc>
                <a:spcPct val="250000"/>
              </a:lnSpc>
            </a:pPr>
            <a:r>
              <a:rPr lang="en-US" sz="1150" dirty="0">
                <a:solidFill>
                  <a:schemeClr val="tx1">
                    <a:lumMod val="65000"/>
                    <a:lumOff val="35000"/>
                  </a:schemeClr>
                </a:solidFill>
              </a:rPr>
              <a:t>1.5</a:t>
            </a:r>
          </a:p>
        </p:txBody>
      </p:sp>
      <p:sp>
        <p:nvSpPr>
          <p:cNvPr id="9" name="TextBox 8">
            <a:extLst>
              <a:ext uri="{FF2B5EF4-FFF2-40B4-BE49-F238E27FC236}">
                <a16:creationId xmlns:a16="http://schemas.microsoft.com/office/drawing/2014/main" id="{82504DE7-E268-A697-A42E-388AE1261270}"/>
              </a:ext>
            </a:extLst>
          </p:cNvPr>
          <p:cNvSpPr txBox="1"/>
          <p:nvPr/>
        </p:nvSpPr>
        <p:spPr>
          <a:xfrm rot="16200000">
            <a:off x="4001478" y="3052095"/>
            <a:ext cx="2811452" cy="492443"/>
          </a:xfrm>
          <a:prstGeom prst="rect">
            <a:avLst/>
          </a:prstGeom>
          <a:noFill/>
        </p:spPr>
        <p:txBody>
          <a:bodyPr wrap="square" rtlCol="0">
            <a:spAutoFit/>
          </a:bodyPr>
          <a:lstStyle/>
          <a:p>
            <a:pPr algn="ctr"/>
            <a:r>
              <a:rPr lang="en-US" sz="1300" dirty="0">
                <a:solidFill>
                  <a:schemeClr val="tx1">
                    <a:lumMod val="65000"/>
                    <a:lumOff val="35000"/>
                  </a:schemeClr>
                </a:solidFill>
              </a:rPr>
              <a:t>XRF Avg. Pb Concentrations (mg/kg)</a:t>
            </a:r>
          </a:p>
        </p:txBody>
      </p:sp>
      <p:sp>
        <p:nvSpPr>
          <p:cNvPr id="12" name="TextBox 11">
            <a:extLst>
              <a:ext uri="{FF2B5EF4-FFF2-40B4-BE49-F238E27FC236}">
                <a16:creationId xmlns:a16="http://schemas.microsoft.com/office/drawing/2014/main" id="{FA91741B-FFEB-1BCA-BB6C-CCA573307C61}"/>
              </a:ext>
            </a:extLst>
          </p:cNvPr>
          <p:cNvSpPr txBox="1"/>
          <p:nvPr/>
        </p:nvSpPr>
        <p:spPr>
          <a:xfrm>
            <a:off x="5911702" y="4709088"/>
            <a:ext cx="5878564" cy="276999"/>
          </a:xfrm>
          <a:prstGeom prst="rect">
            <a:avLst/>
          </a:prstGeom>
          <a:solidFill>
            <a:schemeClr val="bg1"/>
          </a:solidFill>
        </p:spPr>
        <p:txBody>
          <a:bodyPr wrap="square" rtlCol="0">
            <a:spAutoFit/>
          </a:bodyPr>
          <a:lstStyle/>
          <a:p>
            <a:pPr algn="ctr"/>
            <a:r>
              <a:rPr lang="en-US" sz="1200" dirty="0">
                <a:solidFill>
                  <a:schemeClr val="tx1">
                    <a:lumMod val="65000"/>
                    <a:lumOff val="35000"/>
                  </a:schemeClr>
                </a:solidFill>
              </a:rPr>
              <a:t>1.5                                    2.0                                    2.5                                    3.0</a:t>
            </a:r>
          </a:p>
        </p:txBody>
      </p:sp>
      <p:sp>
        <p:nvSpPr>
          <p:cNvPr id="13" name="TextBox 12">
            <a:extLst>
              <a:ext uri="{FF2B5EF4-FFF2-40B4-BE49-F238E27FC236}">
                <a16:creationId xmlns:a16="http://schemas.microsoft.com/office/drawing/2014/main" id="{9621F8F5-E31F-D1D9-7BFB-90DF9211BC11}"/>
              </a:ext>
            </a:extLst>
          </p:cNvPr>
          <p:cNvSpPr txBox="1"/>
          <p:nvPr/>
        </p:nvSpPr>
        <p:spPr>
          <a:xfrm>
            <a:off x="7498114" y="4922707"/>
            <a:ext cx="2880392" cy="492443"/>
          </a:xfrm>
          <a:prstGeom prst="rect">
            <a:avLst/>
          </a:prstGeom>
          <a:solidFill>
            <a:schemeClr val="bg1"/>
          </a:solidFill>
        </p:spPr>
        <p:txBody>
          <a:bodyPr wrap="square" rtlCol="0">
            <a:spAutoFit/>
          </a:bodyPr>
          <a:lstStyle/>
          <a:p>
            <a:pPr algn="ctr"/>
            <a:r>
              <a:rPr lang="en-US" sz="1300" dirty="0">
                <a:solidFill>
                  <a:schemeClr val="tx1">
                    <a:lumMod val="65000"/>
                    <a:lumOff val="35000"/>
                  </a:schemeClr>
                </a:solidFill>
              </a:rPr>
              <a:t>Lab Pb Concentration </a:t>
            </a:r>
          </a:p>
          <a:p>
            <a:pPr algn="ctr"/>
            <a:r>
              <a:rPr lang="en-US" sz="1300" dirty="0">
                <a:solidFill>
                  <a:schemeClr val="tx1">
                    <a:lumMod val="65000"/>
                    <a:lumOff val="35000"/>
                  </a:schemeClr>
                </a:solidFill>
              </a:rPr>
              <a:t>(mg/kg)</a:t>
            </a:r>
          </a:p>
        </p:txBody>
      </p:sp>
      <p:sp>
        <p:nvSpPr>
          <p:cNvPr id="7" name="Rectangle 6">
            <a:extLst>
              <a:ext uri="{FF2B5EF4-FFF2-40B4-BE49-F238E27FC236}">
                <a16:creationId xmlns:a16="http://schemas.microsoft.com/office/drawing/2014/main" id="{248FB686-99F5-4405-4C15-6E2E0953F6FC}"/>
              </a:ext>
            </a:extLst>
          </p:cNvPr>
          <p:cNvSpPr/>
          <p:nvPr/>
        </p:nvSpPr>
        <p:spPr>
          <a:xfrm>
            <a:off x="5100637" y="1671638"/>
            <a:ext cx="6815137" cy="3743326"/>
          </a:xfrm>
          <a:prstGeom prst="rect">
            <a:avLst/>
          </a:prstGeom>
          <a:noFill/>
          <a:ln w="9525">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22239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377DDF-CE15-2191-7D66-817B390724D8}"/>
              </a:ext>
            </a:extLst>
          </p:cNvPr>
          <p:cNvSpPr>
            <a:spLocks noGrp="1"/>
          </p:cNvSpPr>
          <p:nvPr>
            <p:ph type="title"/>
          </p:nvPr>
        </p:nvSpPr>
        <p:spPr/>
        <p:txBody>
          <a:bodyPr/>
          <a:lstStyle/>
          <a:p>
            <a:r>
              <a:rPr lang="en-US" dirty="0"/>
              <a:t>Lead Screening Data</a:t>
            </a:r>
          </a:p>
        </p:txBody>
      </p:sp>
      <p:sp>
        <p:nvSpPr>
          <p:cNvPr id="15" name="Content Placeholder 3">
            <a:extLst>
              <a:ext uri="{FF2B5EF4-FFF2-40B4-BE49-F238E27FC236}">
                <a16:creationId xmlns:a16="http://schemas.microsoft.com/office/drawing/2014/main" id="{9E6E3E02-B7FA-7226-35A0-C7B4DF93755F}"/>
              </a:ext>
            </a:extLst>
          </p:cNvPr>
          <p:cNvSpPr>
            <a:spLocks noGrp="1"/>
          </p:cNvSpPr>
          <p:nvPr>
            <p:ph sz="half" idx="1"/>
          </p:nvPr>
        </p:nvSpPr>
        <p:spPr/>
        <p:txBody>
          <a:bodyPr/>
          <a:lstStyle/>
          <a:p>
            <a:r>
              <a:rPr lang="en-US" dirty="0"/>
              <a:t>XRF field screening combined with laboratory analysis of subsection of total samples</a:t>
            </a:r>
          </a:p>
          <a:p>
            <a:r>
              <a:rPr lang="en-US" dirty="0"/>
              <a:t>Results defined lateral and horizontal extent of contamination, informing excavation extent</a:t>
            </a:r>
          </a:p>
        </p:txBody>
      </p:sp>
      <p:sp>
        <p:nvSpPr>
          <p:cNvPr id="5" name="Slide Number Placeholder 4">
            <a:extLst>
              <a:ext uri="{FF2B5EF4-FFF2-40B4-BE49-F238E27FC236}">
                <a16:creationId xmlns:a16="http://schemas.microsoft.com/office/drawing/2014/main" id="{336FF7F3-8832-2BA4-9793-EB3527363959}"/>
              </a:ext>
            </a:extLst>
          </p:cNvPr>
          <p:cNvSpPr>
            <a:spLocks noGrp="1"/>
          </p:cNvSpPr>
          <p:nvPr>
            <p:ph type="sldNum" sz="quarter" idx="12"/>
          </p:nvPr>
        </p:nvSpPr>
        <p:spPr/>
        <p:txBody>
          <a:bodyPr/>
          <a:lstStyle/>
          <a:p>
            <a:fld id="{E130FD56-1AA9-EE4C-9ADF-6D63C47D8FD2}" type="slidenum">
              <a:rPr lang="en-US" smtClean="0"/>
              <a:pPr/>
              <a:t>79</a:t>
            </a:fld>
            <a:endParaRPr lang="en-US"/>
          </a:p>
        </p:txBody>
      </p:sp>
      <p:sp>
        <p:nvSpPr>
          <p:cNvPr id="2" name="Text Placeholder 1">
            <a:extLst>
              <a:ext uri="{FF2B5EF4-FFF2-40B4-BE49-F238E27FC236}">
                <a16:creationId xmlns:a16="http://schemas.microsoft.com/office/drawing/2014/main" id="{155CD94F-EE4B-8C67-3144-B80C2BF33920}"/>
              </a:ext>
            </a:extLst>
          </p:cNvPr>
          <p:cNvSpPr>
            <a:spLocks noGrp="1"/>
          </p:cNvSpPr>
          <p:nvPr>
            <p:ph type="body" sz="quarter" idx="13"/>
          </p:nvPr>
        </p:nvSpPr>
        <p:spPr>
          <a:xfrm>
            <a:off x="429768" y="6583680"/>
            <a:ext cx="4637532" cy="274320"/>
          </a:xfrm>
        </p:spPr>
        <p:txBody>
          <a:bodyPr>
            <a:noAutofit/>
          </a:bodyPr>
          <a:lstStyle/>
          <a:p>
            <a:r>
              <a:rPr lang="en-US" sz="1400" dirty="0"/>
              <a:t>Technical Challenges at NAVFAC Sites: Case Study 3</a:t>
            </a:r>
          </a:p>
        </p:txBody>
      </p:sp>
      <p:sp>
        <p:nvSpPr>
          <p:cNvPr id="4" name="TextBox 3">
            <a:extLst>
              <a:ext uri="{FF2B5EF4-FFF2-40B4-BE49-F238E27FC236}">
                <a16:creationId xmlns:a16="http://schemas.microsoft.com/office/drawing/2014/main" id="{D35BA894-0980-9C9F-5CF6-D6EAB545FA15}"/>
              </a:ext>
            </a:extLst>
          </p:cNvPr>
          <p:cNvSpPr txBox="1"/>
          <p:nvPr/>
        </p:nvSpPr>
        <p:spPr>
          <a:xfrm>
            <a:off x="7263203" y="5582950"/>
            <a:ext cx="3974170" cy="830997"/>
          </a:xfrm>
          <a:prstGeom prst="rect">
            <a:avLst/>
          </a:prstGeom>
          <a:noFill/>
        </p:spPr>
        <p:txBody>
          <a:bodyPr wrap="square" rtlCol="0">
            <a:spAutoFit/>
          </a:bodyPr>
          <a:lstStyle/>
          <a:p>
            <a:pPr algn="ctr"/>
            <a:r>
              <a:rPr lang="en-US" sz="1600" b="1" i="1" dirty="0">
                <a:solidFill>
                  <a:schemeClr val="tx1">
                    <a:lumMod val="65000"/>
                    <a:lumOff val="35000"/>
                  </a:schemeClr>
                </a:solidFill>
                <a:latin typeface="Arial Narrow" panose="020B0606020202030204" pitchFamily="34" charset="0"/>
              </a:rPr>
              <a:t>UX0 14 XRF screening and lead confirmation sampling results </a:t>
            </a:r>
          </a:p>
          <a:p>
            <a:pPr algn="ctr"/>
            <a:r>
              <a:rPr lang="en-US" sz="1400" dirty="0">
                <a:solidFill>
                  <a:schemeClr val="bg2">
                    <a:lumMod val="50000"/>
                  </a:schemeClr>
                </a:solidFill>
                <a:latin typeface="Arial Narrow" panose="020B0604020202020204" pitchFamily="34" charset="0"/>
                <a:cs typeface="Arial Narrow" panose="020B0604020202020204" pitchFamily="34" charset="0"/>
              </a:rPr>
              <a:t>(NAVFAC Washington 2021a)</a:t>
            </a:r>
            <a:endParaRPr lang="en-US" sz="1400" b="1" i="1" dirty="0">
              <a:latin typeface="Arial Narrow" panose="020B0606020202030204" pitchFamily="34" charset="0"/>
            </a:endParaRPr>
          </a:p>
        </p:txBody>
      </p:sp>
      <p:pic>
        <p:nvPicPr>
          <p:cNvPr id="6" name="Picture 5" descr="Diagram&#10;&#10;Description automatically generated">
            <a:extLst>
              <a:ext uri="{FF2B5EF4-FFF2-40B4-BE49-F238E27FC236}">
                <a16:creationId xmlns:a16="http://schemas.microsoft.com/office/drawing/2014/main" id="{29B3B4C8-13E1-5EB1-1798-B1B1D36A19EE}"/>
              </a:ext>
            </a:extLst>
          </p:cNvPr>
          <p:cNvPicPr>
            <a:picLocks noChangeAspect="1"/>
          </p:cNvPicPr>
          <p:nvPr/>
        </p:nvPicPr>
        <p:blipFill rotWithShape="1">
          <a:blip r:embed="rId3"/>
          <a:srcRect l="1163" r="1038" b="10230"/>
          <a:stretch/>
        </p:blipFill>
        <p:spPr>
          <a:xfrm>
            <a:off x="7528955" y="1080597"/>
            <a:ext cx="3669475" cy="4502353"/>
          </a:xfrm>
          <a:prstGeom prst="rect">
            <a:avLst/>
          </a:prstGeom>
        </p:spPr>
      </p:pic>
      <p:sp>
        <p:nvSpPr>
          <p:cNvPr id="7" name="Rectangle 6">
            <a:extLst>
              <a:ext uri="{FF2B5EF4-FFF2-40B4-BE49-F238E27FC236}">
                <a16:creationId xmlns:a16="http://schemas.microsoft.com/office/drawing/2014/main" id="{71EB2DA6-FCDB-0DA9-9B7F-6291FA3076CD}"/>
              </a:ext>
            </a:extLst>
          </p:cNvPr>
          <p:cNvSpPr/>
          <p:nvPr/>
        </p:nvSpPr>
        <p:spPr>
          <a:xfrm>
            <a:off x="7493330" y="1092530"/>
            <a:ext cx="3728852" cy="4488873"/>
          </a:xfrm>
          <a:prstGeom prst="rect">
            <a:avLst/>
          </a:prstGeom>
          <a:noFill/>
          <a:ln w="9525">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2930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874AB0-4FD0-9E2E-3E5D-F4154639766E}"/>
              </a:ext>
            </a:extLst>
          </p:cNvPr>
          <p:cNvSpPr>
            <a:spLocks noGrp="1"/>
          </p:cNvSpPr>
          <p:nvPr>
            <p:ph type="body" sz="quarter" idx="13"/>
          </p:nvPr>
        </p:nvSpPr>
        <p:spPr/>
        <p:txBody>
          <a:bodyPr>
            <a:noAutofit/>
          </a:bodyPr>
          <a:lstStyle/>
          <a:p>
            <a:r>
              <a:rPr lang="en-US" sz="1400" dirty="0"/>
              <a:t>Overview</a:t>
            </a:r>
          </a:p>
        </p:txBody>
      </p:sp>
      <p:sp>
        <p:nvSpPr>
          <p:cNvPr id="3" name="Title 2">
            <a:extLst>
              <a:ext uri="{FF2B5EF4-FFF2-40B4-BE49-F238E27FC236}">
                <a16:creationId xmlns:a16="http://schemas.microsoft.com/office/drawing/2014/main" id="{86C5DEFE-3148-DEFD-BB9E-6E22A58C9E76}"/>
              </a:ext>
            </a:extLst>
          </p:cNvPr>
          <p:cNvSpPr>
            <a:spLocks noGrp="1"/>
          </p:cNvSpPr>
          <p:nvPr>
            <p:ph type="title"/>
          </p:nvPr>
        </p:nvSpPr>
        <p:spPr/>
        <p:txBody>
          <a:bodyPr/>
          <a:lstStyle/>
          <a:p>
            <a:r>
              <a:rPr lang="en-US" dirty="0"/>
              <a:t>Metals Overview</a:t>
            </a:r>
          </a:p>
        </p:txBody>
      </p:sp>
      <p:sp>
        <p:nvSpPr>
          <p:cNvPr id="4" name="Content Placeholder 3">
            <a:extLst>
              <a:ext uri="{FF2B5EF4-FFF2-40B4-BE49-F238E27FC236}">
                <a16:creationId xmlns:a16="http://schemas.microsoft.com/office/drawing/2014/main" id="{47B3B24E-7376-7169-2095-0739CD49E27D}"/>
              </a:ext>
            </a:extLst>
          </p:cNvPr>
          <p:cNvSpPr>
            <a:spLocks noGrp="1"/>
          </p:cNvSpPr>
          <p:nvPr>
            <p:ph idx="1"/>
          </p:nvPr>
        </p:nvSpPr>
        <p:spPr>
          <a:xfrm>
            <a:off x="864404" y="1272553"/>
            <a:ext cx="10515600" cy="1805278"/>
          </a:xfrm>
        </p:spPr>
        <p:txBody>
          <a:bodyPr>
            <a:normAutofit fontScale="70000" lnSpcReduction="20000"/>
          </a:bodyPr>
          <a:lstStyle/>
          <a:p>
            <a:pPr>
              <a:lnSpc>
                <a:spcPct val="110000"/>
              </a:lnSpc>
            </a:pPr>
            <a:r>
              <a:rPr lang="en-US" dirty="0"/>
              <a:t>Metals are naturally occurring and exist in varied concentrations and mixtures</a:t>
            </a:r>
          </a:p>
          <a:p>
            <a:pPr>
              <a:lnSpc>
                <a:spcPct val="110000"/>
              </a:lnSpc>
            </a:pPr>
            <a:r>
              <a:rPr lang="en-US" dirty="0"/>
              <a:t>Metals/metalloids are elements that generally form positive ions by losing electrons during chemical reactions</a:t>
            </a:r>
          </a:p>
          <a:p>
            <a:pPr lvl="1">
              <a:lnSpc>
                <a:spcPct val="110000"/>
              </a:lnSpc>
            </a:pPr>
            <a:r>
              <a:rPr lang="en-US" dirty="0"/>
              <a:t>Number of electrons lost or gained defined as “oxidation state”</a:t>
            </a:r>
          </a:p>
          <a:p>
            <a:pPr>
              <a:lnSpc>
                <a:spcPct val="110000"/>
              </a:lnSpc>
            </a:pPr>
            <a:r>
              <a:rPr lang="en-US" dirty="0"/>
              <a:t>Environmental conditions affect solubility, mobility, availability, and toxicity</a:t>
            </a:r>
          </a:p>
        </p:txBody>
      </p:sp>
      <p:sp>
        <p:nvSpPr>
          <p:cNvPr id="5" name="Slide Number Placeholder 4">
            <a:extLst>
              <a:ext uri="{FF2B5EF4-FFF2-40B4-BE49-F238E27FC236}">
                <a16:creationId xmlns:a16="http://schemas.microsoft.com/office/drawing/2014/main" id="{EBB23215-9610-5BA5-2B2F-FA39D9F2E439}"/>
              </a:ext>
            </a:extLst>
          </p:cNvPr>
          <p:cNvSpPr>
            <a:spLocks noGrp="1"/>
          </p:cNvSpPr>
          <p:nvPr>
            <p:ph type="sldNum" sz="quarter" idx="12"/>
          </p:nvPr>
        </p:nvSpPr>
        <p:spPr/>
        <p:txBody>
          <a:bodyPr/>
          <a:lstStyle/>
          <a:p>
            <a:fld id="{E130FD56-1AA9-EE4C-9ADF-6D63C47D8FD2}" type="slidenum">
              <a:rPr lang="en-US" smtClean="0"/>
              <a:pPr/>
              <a:t>8</a:t>
            </a:fld>
            <a:endParaRPr lang="en-US" dirty="0"/>
          </a:p>
        </p:txBody>
      </p:sp>
      <p:graphicFrame>
        <p:nvGraphicFramePr>
          <p:cNvPr id="9" name="Table 9">
            <a:extLst>
              <a:ext uri="{FF2B5EF4-FFF2-40B4-BE49-F238E27FC236}">
                <a16:creationId xmlns:a16="http://schemas.microsoft.com/office/drawing/2014/main" id="{FED6A7E1-1F08-223F-D883-BAF7210930D6}"/>
              </a:ext>
            </a:extLst>
          </p:cNvPr>
          <p:cNvGraphicFramePr>
            <a:graphicFrameLocks noGrp="1"/>
          </p:cNvGraphicFramePr>
          <p:nvPr>
            <p:extLst>
              <p:ext uri="{D42A27DB-BD31-4B8C-83A1-F6EECF244321}">
                <p14:modId xmlns:p14="http://schemas.microsoft.com/office/powerpoint/2010/main" val="3944335400"/>
              </p:ext>
            </p:extLst>
          </p:nvPr>
        </p:nvGraphicFramePr>
        <p:xfrm>
          <a:off x="1910080" y="3713687"/>
          <a:ext cx="8424248" cy="1984200"/>
        </p:xfrm>
        <a:graphic>
          <a:graphicData uri="http://schemas.openxmlformats.org/drawingml/2006/table">
            <a:tbl>
              <a:tblPr firstRow="1" bandRow="1">
                <a:tableStyleId>{69CF1AB2-1976-4502-BF36-3FF5EA218861}</a:tableStyleId>
              </a:tblPr>
              <a:tblGrid>
                <a:gridCol w="1889224">
                  <a:extLst>
                    <a:ext uri="{9D8B030D-6E8A-4147-A177-3AD203B41FA5}">
                      <a16:colId xmlns:a16="http://schemas.microsoft.com/office/drawing/2014/main" val="518224694"/>
                    </a:ext>
                  </a:extLst>
                </a:gridCol>
                <a:gridCol w="1941632">
                  <a:extLst>
                    <a:ext uri="{9D8B030D-6E8A-4147-A177-3AD203B41FA5}">
                      <a16:colId xmlns:a16="http://schemas.microsoft.com/office/drawing/2014/main" val="521161894"/>
                    </a:ext>
                  </a:extLst>
                </a:gridCol>
                <a:gridCol w="2651760">
                  <a:extLst>
                    <a:ext uri="{9D8B030D-6E8A-4147-A177-3AD203B41FA5}">
                      <a16:colId xmlns:a16="http://schemas.microsoft.com/office/drawing/2014/main" val="431912668"/>
                    </a:ext>
                  </a:extLst>
                </a:gridCol>
                <a:gridCol w="1941632">
                  <a:extLst>
                    <a:ext uri="{9D8B030D-6E8A-4147-A177-3AD203B41FA5}">
                      <a16:colId xmlns:a16="http://schemas.microsoft.com/office/drawing/2014/main" val="2313568546"/>
                    </a:ext>
                  </a:extLst>
                </a:gridCol>
              </a:tblGrid>
              <a:tr h="300880">
                <a:tc>
                  <a:txBody>
                    <a:bodyPr/>
                    <a:lstStyle/>
                    <a:p>
                      <a:pPr algn="l"/>
                      <a:r>
                        <a:rPr lang="en-US" sz="1500" b="0" dirty="0">
                          <a:solidFill>
                            <a:srgbClr val="134B8E"/>
                          </a:solidFill>
                          <a:latin typeface="Arial" panose="020B0604020202020204" pitchFamily="34" charset="0"/>
                          <a:cs typeface="Arial" panose="020B0604020202020204" pitchFamily="34" charset="0"/>
                        </a:rPr>
                        <a:t>Aluminum (Al)</a:t>
                      </a:r>
                    </a:p>
                  </a:txBody>
                  <a:tcPr marL="102093" marR="102093" marT="51050" marB="5105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500" b="0" dirty="0">
                          <a:solidFill>
                            <a:srgbClr val="134B8E"/>
                          </a:solidFill>
                          <a:latin typeface="Arial" panose="020B0604020202020204" pitchFamily="34" charset="0"/>
                          <a:cs typeface="Arial" panose="020B0604020202020204" pitchFamily="34" charset="0"/>
                        </a:rPr>
                        <a:t>Cadmium* (Cd)</a:t>
                      </a:r>
                    </a:p>
                  </a:txBody>
                  <a:tcPr marL="102093" marR="102093" marT="51050" marB="5105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500" b="0" dirty="0">
                          <a:solidFill>
                            <a:srgbClr val="134B8E"/>
                          </a:solidFill>
                          <a:latin typeface="Arial" panose="020B0604020202020204" pitchFamily="34" charset="0"/>
                          <a:cs typeface="Arial" panose="020B0604020202020204" pitchFamily="34" charset="0"/>
                        </a:rPr>
                        <a:t>Manganese (Mn)</a:t>
                      </a:r>
                    </a:p>
                  </a:txBody>
                  <a:tcPr marL="102093" marR="102093" marT="51050" marB="5105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dirty="0">
                          <a:solidFill>
                            <a:srgbClr val="134B8E"/>
                          </a:solidFill>
                          <a:latin typeface="Arial" panose="020B0604020202020204" pitchFamily="34" charset="0"/>
                          <a:cs typeface="Arial" panose="020B0604020202020204" pitchFamily="34" charset="0"/>
                        </a:rPr>
                        <a:t>Strontium (Sr)</a:t>
                      </a:r>
                    </a:p>
                  </a:txBody>
                  <a:tcPr marL="102093" marR="102093" marT="51050" marB="5105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47930766"/>
                  </a:ext>
                </a:extLst>
              </a:tr>
              <a:tr h="300880">
                <a:tc>
                  <a:txBody>
                    <a:bodyPr/>
                    <a:lstStyle/>
                    <a:p>
                      <a:pPr algn="l"/>
                      <a:r>
                        <a:rPr lang="en-US" sz="1500" dirty="0">
                          <a:solidFill>
                            <a:srgbClr val="134B8E"/>
                          </a:solidFill>
                          <a:latin typeface="Arial" panose="020B0604020202020204" pitchFamily="34" charset="0"/>
                          <a:cs typeface="Arial" panose="020B0604020202020204" pitchFamily="34" charset="0"/>
                        </a:rPr>
                        <a:t>Antimony (Sb)</a:t>
                      </a:r>
                    </a:p>
                  </a:txBody>
                  <a:tcPr marL="102093" marR="102093" marT="51050" marB="5105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500" dirty="0">
                          <a:solidFill>
                            <a:srgbClr val="134B8E"/>
                          </a:solidFill>
                          <a:latin typeface="Arial" panose="020B0604020202020204" pitchFamily="34" charset="0"/>
                          <a:cs typeface="Arial" panose="020B0604020202020204" pitchFamily="34" charset="0"/>
                        </a:rPr>
                        <a:t>Chromium* (Cr)</a:t>
                      </a:r>
                    </a:p>
                  </a:txBody>
                  <a:tcPr marL="102093" marR="102093" marT="51050" marB="5105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500" dirty="0">
                          <a:solidFill>
                            <a:srgbClr val="134B8E"/>
                          </a:solidFill>
                          <a:latin typeface="Arial" panose="020B0604020202020204" pitchFamily="34" charset="0"/>
                          <a:cs typeface="Arial" panose="020B0604020202020204" pitchFamily="34" charset="0"/>
                        </a:rPr>
                        <a:t>Mercury (inorganic)* (Hg)</a:t>
                      </a:r>
                    </a:p>
                  </a:txBody>
                  <a:tcPr marL="102093" marR="102093" marT="51050" marB="5105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500" b="0" dirty="0">
                          <a:solidFill>
                            <a:srgbClr val="134B8E"/>
                          </a:solidFill>
                          <a:latin typeface="Arial" panose="020B0604020202020204" pitchFamily="34" charset="0"/>
                          <a:cs typeface="Arial" panose="020B0604020202020204" pitchFamily="34" charset="0"/>
                        </a:rPr>
                        <a:t>Tin (Sn)</a:t>
                      </a:r>
                    </a:p>
                  </a:txBody>
                  <a:tcPr marL="102093" marR="102093" marT="51050" marB="5105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9345005"/>
                  </a:ext>
                </a:extLst>
              </a:tr>
              <a:tr h="300880">
                <a:tc>
                  <a:txBody>
                    <a:bodyPr/>
                    <a:lstStyle/>
                    <a:p>
                      <a:pPr algn="l"/>
                      <a:r>
                        <a:rPr lang="en-US" sz="1500" dirty="0">
                          <a:solidFill>
                            <a:srgbClr val="134B8E"/>
                          </a:solidFill>
                          <a:latin typeface="Arial" panose="020B0604020202020204" pitchFamily="34" charset="0"/>
                          <a:cs typeface="Arial" panose="020B0604020202020204" pitchFamily="34" charset="0"/>
                        </a:rPr>
                        <a:t>Arsenic* (As)</a:t>
                      </a:r>
                    </a:p>
                  </a:txBody>
                  <a:tcPr marL="102093" marR="102093" marT="51050" marB="5105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500" dirty="0">
                          <a:solidFill>
                            <a:srgbClr val="134B8E"/>
                          </a:solidFill>
                          <a:latin typeface="Arial" panose="020B0604020202020204" pitchFamily="34" charset="0"/>
                          <a:cs typeface="Arial" panose="020B0604020202020204" pitchFamily="34" charset="0"/>
                        </a:rPr>
                        <a:t>Cobalt (Co)</a:t>
                      </a:r>
                    </a:p>
                  </a:txBody>
                  <a:tcPr marL="102093" marR="102093" marT="51050" marB="5105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500" dirty="0">
                          <a:solidFill>
                            <a:srgbClr val="134B8E"/>
                          </a:solidFill>
                          <a:latin typeface="Arial" panose="020B0604020202020204" pitchFamily="34" charset="0"/>
                          <a:cs typeface="Arial" panose="020B0604020202020204" pitchFamily="34" charset="0"/>
                        </a:rPr>
                        <a:t>Molybdenum (Mo)</a:t>
                      </a:r>
                    </a:p>
                  </a:txBody>
                  <a:tcPr marL="102093" marR="102093" marT="51050" marB="5105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500" dirty="0">
                          <a:solidFill>
                            <a:srgbClr val="134B8E"/>
                          </a:solidFill>
                          <a:latin typeface="Arial" panose="020B0604020202020204" pitchFamily="34" charset="0"/>
                          <a:cs typeface="Arial" panose="020B0604020202020204" pitchFamily="34" charset="0"/>
                        </a:rPr>
                        <a:t>Thallium (Tl)</a:t>
                      </a:r>
                    </a:p>
                  </a:txBody>
                  <a:tcPr marL="102093" marR="102093" marT="51050" marB="5105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92103532"/>
                  </a:ext>
                </a:extLst>
              </a:tr>
              <a:tr h="300880">
                <a:tc>
                  <a:txBody>
                    <a:bodyPr/>
                    <a:lstStyle/>
                    <a:p>
                      <a:pPr algn="l"/>
                      <a:r>
                        <a:rPr lang="en-US" sz="1500" dirty="0">
                          <a:solidFill>
                            <a:srgbClr val="134B8E"/>
                          </a:solidFill>
                          <a:latin typeface="Arial" panose="020B0604020202020204" pitchFamily="34" charset="0"/>
                          <a:cs typeface="Arial" panose="020B0604020202020204" pitchFamily="34" charset="0"/>
                        </a:rPr>
                        <a:t>Barium* (Ba)</a:t>
                      </a:r>
                    </a:p>
                  </a:txBody>
                  <a:tcPr marL="102093" marR="102093" marT="51050" marB="5105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500" dirty="0">
                          <a:solidFill>
                            <a:srgbClr val="134B8E"/>
                          </a:solidFill>
                          <a:latin typeface="Arial" panose="020B0604020202020204" pitchFamily="34" charset="0"/>
                          <a:cs typeface="Arial" panose="020B0604020202020204" pitchFamily="34" charset="0"/>
                        </a:rPr>
                        <a:t>Copper (Cu)</a:t>
                      </a:r>
                    </a:p>
                  </a:txBody>
                  <a:tcPr marL="102093" marR="102093" marT="51050" marB="5105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500" dirty="0">
                          <a:solidFill>
                            <a:srgbClr val="134B8E"/>
                          </a:solidFill>
                          <a:latin typeface="Arial" panose="020B0604020202020204" pitchFamily="34" charset="0"/>
                          <a:cs typeface="Arial" panose="020B0604020202020204" pitchFamily="34" charset="0"/>
                        </a:rPr>
                        <a:t>Nickel (Ni)</a:t>
                      </a:r>
                    </a:p>
                  </a:txBody>
                  <a:tcPr marL="102093" marR="102093" marT="51050" marB="5105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500" dirty="0">
                          <a:solidFill>
                            <a:srgbClr val="134B8E"/>
                          </a:solidFill>
                          <a:latin typeface="Arial" panose="020B0604020202020204" pitchFamily="34" charset="0"/>
                          <a:cs typeface="Arial" panose="020B0604020202020204" pitchFamily="34" charset="0"/>
                        </a:rPr>
                        <a:t>Vanadium (V)</a:t>
                      </a:r>
                    </a:p>
                  </a:txBody>
                  <a:tcPr marL="102093" marR="102093" marT="51050" marB="5105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87667659"/>
                  </a:ext>
                </a:extLst>
              </a:tr>
              <a:tr h="300880">
                <a:tc>
                  <a:txBody>
                    <a:bodyPr/>
                    <a:lstStyle/>
                    <a:p>
                      <a:pPr algn="l"/>
                      <a:r>
                        <a:rPr lang="en-US" sz="1500" dirty="0">
                          <a:solidFill>
                            <a:srgbClr val="134B8E"/>
                          </a:solidFill>
                          <a:latin typeface="Arial" panose="020B0604020202020204" pitchFamily="34" charset="0"/>
                          <a:cs typeface="Arial" panose="020B0604020202020204" pitchFamily="34" charset="0"/>
                        </a:rPr>
                        <a:t>Beryllium (Be)</a:t>
                      </a:r>
                    </a:p>
                  </a:txBody>
                  <a:tcPr marL="102093" marR="102093" marT="51050" marB="5105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500" dirty="0">
                          <a:solidFill>
                            <a:srgbClr val="134B8E"/>
                          </a:solidFill>
                          <a:latin typeface="Arial" panose="020B0604020202020204" pitchFamily="34" charset="0"/>
                          <a:cs typeface="Arial" panose="020B0604020202020204" pitchFamily="34" charset="0"/>
                        </a:rPr>
                        <a:t>Iron (Fe)</a:t>
                      </a:r>
                    </a:p>
                  </a:txBody>
                  <a:tcPr marL="102093" marR="102093" marT="51050" marB="5105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500" dirty="0">
                          <a:solidFill>
                            <a:srgbClr val="134B8E"/>
                          </a:solidFill>
                          <a:latin typeface="Arial" panose="020B0604020202020204" pitchFamily="34" charset="0"/>
                          <a:cs typeface="Arial" panose="020B0604020202020204" pitchFamily="34" charset="0"/>
                        </a:rPr>
                        <a:t>Selenium* (Se)</a:t>
                      </a:r>
                    </a:p>
                  </a:txBody>
                  <a:tcPr marL="102093" marR="102093" marT="51050" marB="5105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500" dirty="0">
                          <a:solidFill>
                            <a:srgbClr val="134B8E"/>
                          </a:solidFill>
                          <a:latin typeface="Arial" panose="020B0604020202020204" pitchFamily="34" charset="0"/>
                          <a:cs typeface="Arial" panose="020B0604020202020204" pitchFamily="34" charset="0"/>
                        </a:rPr>
                        <a:t>Zinc (Zn)</a:t>
                      </a:r>
                    </a:p>
                  </a:txBody>
                  <a:tcPr marL="102093" marR="102093" marT="51050" marB="5105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6861502"/>
                  </a:ext>
                </a:extLst>
              </a:tr>
              <a:tr h="300880">
                <a:tc>
                  <a:txBody>
                    <a:bodyPr/>
                    <a:lstStyle/>
                    <a:p>
                      <a:pPr algn="l"/>
                      <a:r>
                        <a:rPr lang="en-US" sz="1500" dirty="0">
                          <a:solidFill>
                            <a:srgbClr val="134B8E"/>
                          </a:solidFill>
                          <a:latin typeface="Arial" panose="020B0604020202020204" pitchFamily="34" charset="0"/>
                          <a:cs typeface="Arial" panose="020B0604020202020204" pitchFamily="34" charset="0"/>
                        </a:rPr>
                        <a:t>Boron (B)</a:t>
                      </a:r>
                    </a:p>
                  </a:txBody>
                  <a:tcPr marL="102093" marR="102093" marT="51050" marB="5105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500" dirty="0">
                          <a:solidFill>
                            <a:srgbClr val="134B8E"/>
                          </a:solidFill>
                          <a:latin typeface="Arial" panose="020B0604020202020204" pitchFamily="34" charset="0"/>
                          <a:cs typeface="Arial" panose="020B0604020202020204" pitchFamily="34" charset="0"/>
                        </a:rPr>
                        <a:t>Lead* (Pb)</a:t>
                      </a:r>
                    </a:p>
                  </a:txBody>
                  <a:tcPr marL="102093" marR="102093" marT="51050" marB="5105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500" dirty="0">
                          <a:solidFill>
                            <a:srgbClr val="134B8E"/>
                          </a:solidFill>
                          <a:latin typeface="Arial" panose="020B0604020202020204" pitchFamily="34" charset="0"/>
                          <a:cs typeface="Arial" panose="020B0604020202020204" pitchFamily="34" charset="0"/>
                        </a:rPr>
                        <a:t>Silver* (Ag)</a:t>
                      </a:r>
                    </a:p>
                  </a:txBody>
                  <a:tcPr marL="102093" marR="102093" marT="51050" marB="5105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500" dirty="0">
                        <a:solidFill>
                          <a:srgbClr val="134B8E"/>
                        </a:solidFill>
                        <a:latin typeface="Arial" panose="020B0604020202020204" pitchFamily="34" charset="0"/>
                        <a:cs typeface="Arial" panose="020B0604020202020204" pitchFamily="34" charset="0"/>
                      </a:endParaRPr>
                    </a:p>
                  </a:txBody>
                  <a:tcPr marL="102093" marR="102093" marT="51050" marB="5105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89807817"/>
                  </a:ext>
                </a:extLst>
              </a:tr>
            </a:tbl>
          </a:graphicData>
        </a:graphic>
      </p:graphicFrame>
      <p:sp>
        <p:nvSpPr>
          <p:cNvPr id="6" name="TextBox 5">
            <a:extLst>
              <a:ext uri="{FF2B5EF4-FFF2-40B4-BE49-F238E27FC236}">
                <a16:creationId xmlns:a16="http://schemas.microsoft.com/office/drawing/2014/main" id="{8925CF82-19A9-246C-D014-17B93BDDFE6A}"/>
              </a:ext>
            </a:extLst>
          </p:cNvPr>
          <p:cNvSpPr txBox="1"/>
          <p:nvPr/>
        </p:nvSpPr>
        <p:spPr>
          <a:xfrm>
            <a:off x="1857672" y="5812238"/>
            <a:ext cx="6225852" cy="307777"/>
          </a:xfrm>
          <a:prstGeom prst="rect">
            <a:avLst/>
          </a:prstGeom>
          <a:noFill/>
        </p:spPr>
        <p:txBody>
          <a:bodyPr wrap="square" rtlCol="0">
            <a:spAutoFit/>
          </a:bodyPr>
          <a:lstStyle/>
          <a:p>
            <a:r>
              <a:rPr lang="en-US" sz="1400" dirty="0">
                <a:solidFill>
                  <a:schemeClr val="tx1">
                    <a:lumMod val="75000"/>
                    <a:lumOff val="25000"/>
                  </a:schemeClr>
                </a:solidFill>
                <a:latin typeface="Arial" panose="020B0604020202020204" pitchFamily="34" charset="0"/>
                <a:cs typeface="Arial" panose="020B0604020202020204" pitchFamily="34" charset="0"/>
              </a:rPr>
              <a:t>*RCRA 8 Metals, regulated as hazardous waste</a:t>
            </a:r>
            <a:endParaRPr lang="en-US" sz="1400" dirty="0">
              <a:solidFill>
                <a:schemeClr val="tx1">
                  <a:lumMod val="75000"/>
                  <a:lumOff val="25000"/>
                </a:schemeClr>
              </a:solidFill>
              <a:cs typeface="Arial"/>
            </a:endParaRPr>
          </a:p>
        </p:txBody>
      </p:sp>
      <p:sp>
        <p:nvSpPr>
          <p:cNvPr id="7" name="Content Placeholder 9">
            <a:extLst>
              <a:ext uri="{FF2B5EF4-FFF2-40B4-BE49-F238E27FC236}">
                <a16:creationId xmlns:a16="http://schemas.microsoft.com/office/drawing/2014/main" id="{CDC008F8-8AD8-8287-E6DF-1193064D3462}"/>
              </a:ext>
            </a:extLst>
          </p:cNvPr>
          <p:cNvSpPr txBox="1">
            <a:spLocks/>
          </p:cNvSpPr>
          <p:nvPr/>
        </p:nvSpPr>
        <p:spPr>
          <a:xfrm>
            <a:off x="3136029" y="3321560"/>
            <a:ext cx="5919941" cy="8032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i="1" dirty="0"/>
              <a:t>Metals of primary interest at cleanup sites (US EPA 2007)</a:t>
            </a:r>
          </a:p>
        </p:txBody>
      </p:sp>
      <p:sp>
        <p:nvSpPr>
          <p:cNvPr id="8" name="TextBox 7">
            <a:extLst>
              <a:ext uri="{FF2B5EF4-FFF2-40B4-BE49-F238E27FC236}">
                <a16:creationId xmlns:a16="http://schemas.microsoft.com/office/drawing/2014/main" id="{A4B5C498-E33D-A46E-FB79-DFEF3DDC1D10}"/>
              </a:ext>
            </a:extLst>
          </p:cNvPr>
          <p:cNvSpPr txBox="1"/>
          <p:nvPr/>
        </p:nvSpPr>
        <p:spPr>
          <a:xfrm>
            <a:off x="405771" y="6255743"/>
            <a:ext cx="10381292" cy="307777"/>
          </a:xfrm>
          <a:prstGeom prst="rect">
            <a:avLst/>
          </a:prstGeom>
          <a:noFill/>
        </p:spPr>
        <p:txBody>
          <a:bodyPr wrap="square" rtlCol="0">
            <a:spAutoFit/>
          </a:bodyPr>
          <a:lstStyle/>
          <a:p>
            <a:r>
              <a:rPr lang="en-US" sz="1400" dirty="0">
                <a:solidFill>
                  <a:schemeClr val="tx1">
                    <a:lumMod val="75000"/>
                    <a:lumOff val="25000"/>
                  </a:schemeClr>
                </a:solidFill>
                <a:latin typeface="Arial" panose="020B0604020202020204" pitchFamily="34" charset="0"/>
                <a:cs typeface="Arial" panose="020B0604020202020204" pitchFamily="34" charset="0"/>
              </a:rPr>
              <a:t>RCRA: Resource Conservation and Recovery Act 	US EPA: United States Environmental Protection Agency</a:t>
            </a:r>
            <a:endParaRPr lang="en-US" sz="1400" dirty="0">
              <a:solidFill>
                <a:schemeClr val="tx1">
                  <a:lumMod val="75000"/>
                  <a:lumOff val="25000"/>
                </a:schemeClr>
              </a:solidFill>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7006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6F85D-CD78-8340-6D7E-7C7FF4D0914F}"/>
              </a:ext>
            </a:extLst>
          </p:cNvPr>
          <p:cNvSpPr>
            <a:spLocks noGrp="1"/>
          </p:cNvSpPr>
          <p:nvPr>
            <p:ph type="title"/>
          </p:nvPr>
        </p:nvSpPr>
        <p:spPr/>
        <p:txBody>
          <a:bodyPr/>
          <a:lstStyle/>
          <a:p>
            <a:r>
              <a:rPr lang="en-US" dirty="0"/>
              <a:t>Removal Action</a:t>
            </a:r>
          </a:p>
        </p:txBody>
      </p:sp>
      <p:sp>
        <p:nvSpPr>
          <p:cNvPr id="3" name="Content Placeholder 2">
            <a:extLst>
              <a:ext uri="{FF2B5EF4-FFF2-40B4-BE49-F238E27FC236}">
                <a16:creationId xmlns:a16="http://schemas.microsoft.com/office/drawing/2014/main" id="{E62C606D-6B5C-990C-DEEE-DE5E1E45A123}"/>
              </a:ext>
            </a:extLst>
          </p:cNvPr>
          <p:cNvSpPr>
            <a:spLocks noGrp="1"/>
          </p:cNvSpPr>
          <p:nvPr>
            <p:ph sz="half" idx="1"/>
          </p:nvPr>
        </p:nvSpPr>
        <p:spPr/>
        <p:txBody>
          <a:bodyPr/>
          <a:lstStyle/>
          <a:p>
            <a:r>
              <a:rPr lang="en-US" b="1" dirty="0"/>
              <a:t>Process</a:t>
            </a:r>
          </a:p>
          <a:p>
            <a:pPr lvl="1"/>
            <a:r>
              <a:rPr lang="en-US" dirty="0"/>
              <a:t>Excavated impacted soil in 250-cubic-yard increments</a:t>
            </a:r>
          </a:p>
          <a:p>
            <a:pPr lvl="1"/>
            <a:r>
              <a:rPr lang="en-US" dirty="0"/>
              <a:t>Characterized waste to determine need for chemical stabilization</a:t>
            </a:r>
          </a:p>
          <a:p>
            <a:pPr lvl="1">
              <a:spcBef>
                <a:spcPts val="1000"/>
              </a:spcBef>
            </a:pPr>
            <a:r>
              <a:rPr lang="en-US" dirty="0"/>
              <a:t>Treated soil with lead concentrations above 5 mg/L </a:t>
            </a:r>
          </a:p>
          <a:p>
            <a:pPr lvl="1"/>
            <a:r>
              <a:rPr lang="en-US" dirty="0"/>
              <a:t>Disposed of soil off-site</a:t>
            </a:r>
          </a:p>
        </p:txBody>
      </p:sp>
      <p:sp>
        <p:nvSpPr>
          <p:cNvPr id="4" name="Content Placeholder 3">
            <a:extLst>
              <a:ext uri="{FF2B5EF4-FFF2-40B4-BE49-F238E27FC236}">
                <a16:creationId xmlns:a16="http://schemas.microsoft.com/office/drawing/2014/main" id="{1F0F4B52-3729-B72D-12DF-9556C3B9892F}"/>
              </a:ext>
            </a:extLst>
          </p:cNvPr>
          <p:cNvSpPr>
            <a:spLocks noGrp="1"/>
          </p:cNvSpPr>
          <p:nvPr>
            <p:ph sz="half" idx="2"/>
          </p:nvPr>
        </p:nvSpPr>
        <p:spPr>
          <a:xfrm>
            <a:off x="6405880" y="1620692"/>
            <a:ext cx="5181600" cy="4351338"/>
          </a:xfrm>
        </p:spPr>
        <p:txBody>
          <a:bodyPr>
            <a:normAutofit lnSpcReduction="10000"/>
          </a:bodyPr>
          <a:lstStyle/>
          <a:p>
            <a:pPr>
              <a:lnSpc>
                <a:spcPct val="100000"/>
              </a:lnSpc>
            </a:pPr>
            <a:r>
              <a:rPr lang="en-US" b="1" dirty="0"/>
              <a:t>Chemical Stabilizer Treatment</a:t>
            </a:r>
          </a:p>
          <a:p>
            <a:pPr lvl="1">
              <a:lnSpc>
                <a:spcPct val="100000"/>
              </a:lnSpc>
            </a:pPr>
            <a:r>
              <a:rPr lang="en-US" dirty="0"/>
              <a:t>pH adjusted to change lead form (lead oxide, carbonate, or hydroxide to insoluble lead silicate)</a:t>
            </a:r>
          </a:p>
          <a:p>
            <a:pPr lvl="1">
              <a:lnSpc>
                <a:spcPct val="100000"/>
              </a:lnSpc>
            </a:pPr>
            <a:r>
              <a:rPr lang="en-US" dirty="0"/>
              <a:t>Heavy metals stabilized (Pb, Cd, Ba, Zn, and Cu)</a:t>
            </a:r>
          </a:p>
          <a:p>
            <a:pPr lvl="1"/>
            <a:r>
              <a:rPr lang="en-US" dirty="0"/>
              <a:t>Dosage depended on leaching tests </a:t>
            </a:r>
          </a:p>
          <a:p>
            <a:pPr lvl="1">
              <a:lnSpc>
                <a:spcPct val="100000"/>
              </a:lnSpc>
            </a:pPr>
            <a:r>
              <a:rPr lang="en-US" dirty="0" err="1"/>
              <a:t>Blastox</a:t>
            </a:r>
            <a:r>
              <a:rPr lang="en-US" baseline="30000" dirty="0"/>
              <a:t>®</a:t>
            </a:r>
            <a:r>
              <a:rPr lang="en-US" dirty="0"/>
              <a:t> 215 selected (dry, fine-grain calcium silicate)</a:t>
            </a:r>
          </a:p>
        </p:txBody>
      </p:sp>
      <p:sp>
        <p:nvSpPr>
          <p:cNvPr id="5" name="Slide Number Placeholder 4">
            <a:extLst>
              <a:ext uri="{FF2B5EF4-FFF2-40B4-BE49-F238E27FC236}">
                <a16:creationId xmlns:a16="http://schemas.microsoft.com/office/drawing/2014/main" id="{53E3750C-7A30-3C18-EA64-C38264BD6D40}"/>
              </a:ext>
            </a:extLst>
          </p:cNvPr>
          <p:cNvSpPr>
            <a:spLocks noGrp="1"/>
          </p:cNvSpPr>
          <p:nvPr>
            <p:ph type="sldNum" sz="quarter" idx="12"/>
          </p:nvPr>
        </p:nvSpPr>
        <p:spPr/>
        <p:txBody>
          <a:bodyPr/>
          <a:lstStyle/>
          <a:p>
            <a:fld id="{E130FD56-1AA9-EE4C-9ADF-6D63C47D8FD2}" type="slidenum">
              <a:rPr lang="en-US" smtClean="0"/>
              <a:pPr/>
              <a:t>80</a:t>
            </a:fld>
            <a:endParaRPr lang="en-US"/>
          </a:p>
        </p:txBody>
      </p:sp>
      <p:sp>
        <p:nvSpPr>
          <p:cNvPr id="6" name="Text Placeholder 5">
            <a:extLst>
              <a:ext uri="{FF2B5EF4-FFF2-40B4-BE49-F238E27FC236}">
                <a16:creationId xmlns:a16="http://schemas.microsoft.com/office/drawing/2014/main" id="{9518174C-21D0-5B4B-0956-90620011C633}"/>
              </a:ext>
            </a:extLst>
          </p:cNvPr>
          <p:cNvSpPr>
            <a:spLocks noGrp="1"/>
          </p:cNvSpPr>
          <p:nvPr>
            <p:ph type="body" sz="quarter" idx="13"/>
          </p:nvPr>
        </p:nvSpPr>
        <p:spPr>
          <a:xfrm>
            <a:off x="429767" y="6583680"/>
            <a:ext cx="4932807" cy="274320"/>
          </a:xfrm>
        </p:spPr>
        <p:txBody>
          <a:bodyPr>
            <a:noAutofit/>
          </a:bodyPr>
          <a:lstStyle/>
          <a:p>
            <a:r>
              <a:rPr lang="en-US" sz="1400" dirty="0"/>
              <a:t>Technical Challenges at NAVFAC Sites: Case Study 3</a:t>
            </a:r>
          </a:p>
        </p:txBody>
      </p:sp>
    </p:spTree>
    <p:extLst>
      <p:ext uri="{BB962C8B-B14F-4D97-AF65-F5344CB8AC3E}">
        <p14:creationId xmlns:p14="http://schemas.microsoft.com/office/powerpoint/2010/main" val="22098051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BF0EB-D8B9-323D-A17A-0F3D8D750EB2}"/>
              </a:ext>
            </a:extLst>
          </p:cNvPr>
          <p:cNvSpPr>
            <a:spLocks noGrp="1"/>
          </p:cNvSpPr>
          <p:nvPr>
            <p:ph type="title"/>
          </p:nvPr>
        </p:nvSpPr>
        <p:spPr/>
        <p:txBody>
          <a:bodyPr/>
          <a:lstStyle/>
          <a:p>
            <a:r>
              <a:rPr lang="en-US" dirty="0"/>
              <a:t>Summary</a:t>
            </a:r>
          </a:p>
        </p:txBody>
      </p:sp>
      <p:sp>
        <p:nvSpPr>
          <p:cNvPr id="10" name="Freeform: Shape 9">
            <a:extLst>
              <a:ext uri="{FF2B5EF4-FFF2-40B4-BE49-F238E27FC236}">
                <a16:creationId xmlns:a16="http://schemas.microsoft.com/office/drawing/2014/main" id="{83D8166E-0A48-8977-B665-5CF13FA456DA}"/>
              </a:ext>
            </a:extLst>
          </p:cNvPr>
          <p:cNvSpPr/>
          <p:nvPr/>
        </p:nvSpPr>
        <p:spPr>
          <a:xfrm>
            <a:off x="838250" y="1581933"/>
            <a:ext cx="4913783" cy="691200"/>
          </a:xfrm>
          <a:custGeom>
            <a:avLst/>
            <a:gdLst>
              <a:gd name="connsiteX0" fmla="*/ 0 w 4913783"/>
              <a:gd name="connsiteY0" fmla="*/ 0 h 691200"/>
              <a:gd name="connsiteX1" fmla="*/ 4913783 w 4913783"/>
              <a:gd name="connsiteY1" fmla="*/ 0 h 691200"/>
              <a:gd name="connsiteX2" fmla="*/ 4913783 w 4913783"/>
              <a:gd name="connsiteY2" fmla="*/ 691200 h 691200"/>
              <a:gd name="connsiteX3" fmla="*/ 0 w 4913783"/>
              <a:gd name="connsiteY3" fmla="*/ 691200 h 691200"/>
              <a:gd name="connsiteX4" fmla="*/ 0 w 4913783"/>
              <a:gd name="connsiteY4" fmla="*/ 0 h 69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3783" h="691200">
                <a:moveTo>
                  <a:pt x="0" y="0"/>
                </a:moveTo>
                <a:lnTo>
                  <a:pt x="4913783" y="0"/>
                </a:lnTo>
                <a:lnTo>
                  <a:pt x="4913783" y="691200"/>
                </a:lnTo>
                <a:lnTo>
                  <a:pt x="0" y="691200"/>
                </a:lnTo>
                <a:lnTo>
                  <a:pt x="0" y="0"/>
                </a:lnTo>
                <a:close/>
              </a:path>
            </a:pathLst>
          </a:custGeom>
          <a:solidFill>
            <a:srgbClr val="004990"/>
          </a:solidFill>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t>Best Practices</a:t>
            </a:r>
          </a:p>
        </p:txBody>
      </p:sp>
      <p:sp>
        <p:nvSpPr>
          <p:cNvPr id="11" name="Freeform: Shape 10">
            <a:extLst>
              <a:ext uri="{FF2B5EF4-FFF2-40B4-BE49-F238E27FC236}">
                <a16:creationId xmlns:a16="http://schemas.microsoft.com/office/drawing/2014/main" id="{D8FC97F3-53C7-7018-F882-BD3DB521D6E9}"/>
              </a:ext>
            </a:extLst>
          </p:cNvPr>
          <p:cNvSpPr/>
          <p:nvPr/>
        </p:nvSpPr>
        <p:spPr>
          <a:xfrm>
            <a:off x="838250" y="2273133"/>
            <a:ext cx="4913783" cy="3403366"/>
          </a:xfrm>
          <a:custGeom>
            <a:avLst/>
            <a:gdLst>
              <a:gd name="connsiteX0" fmla="*/ 0 w 4913783"/>
              <a:gd name="connsiteY0" fmla="*/ 0 h 3623400"/>
              <a:gd name="connsiteX1" fmla="*/ 4913783 w 4913783"/>
              <a:gd name="connsiteY1" fmla="*/ 0 h 3623400"/>
              <a:gd name="connsiteX2" fmla="*/ 4913783 w 4913783"/>
              <a:gd name="connsiteY2" fmla="*/ 3623400 h 3623400"/>
              <a:gd name="connsiteX3" fmla="*/ 0 w 4913783"/>
              <a:gd name="connsiteY3" fmla="*/ 3623400 h 3623400"/>
              <a:gd name="connsiteX4" fmla="*/ 0 w 4913783"/>
              <a:gd name="connsiteY4" fmla="*/ 0 h 362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3783" h="3623400">
                <a:moveTo>
                  <a:pt x="0" y="0"/>
                </a:moveTo>
                <a:lnTo>
                  <a:pt x="4913783" y="0"/>
                </a:lnTo>
                <a:lnTo>
                  <a:pt x="4913783" y="3623400"/>
                </a:lnTo>
                <a:lnTo>
                  <a:pt x="0" y="3623400"/>
                </a:lnTo>
                <a:lnTo>
                  <a:pt x="0" y="0"/>
                </a:lnTo>
                <a:close/>
              </a:path>
            </a:pathLst>
          </a:cu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228600" lvl="1" indent="-228600" algn="l" defTabSz="1066800">
              <a:lnSpc>
                <a:spcPct val="90000"/>
              </a:lnSpc>
              <a:spcBef>
                <a:spcPts val="1000"/>
              </a:spcBef>
              <a:buChar char="•"/>
            </a:pPr>
            <a:r>
              <a:rPr lang="en-US" sz="2200" kern="1200" dirty="0">
                <a:solidFill>
                  <a:schemeClr val="tx1">
                    <a:lumMod val="65000"/>
                    <a:lumOff val="35000"/>
                  </a:schemeClr>
                </a:solidFill>
              </a:rPr>
              <a:t>CSM with firing and target locations, ballistics behavior used to identify spatial patterns of COPCs and guide sample collection</a:t>
            </a:r>
          </a:p>
          <a:p>
            <a:pPr marL="228600" lvl="1" indent="-228600" algn="l" defTabSz="1066800">
              <a:lnSpc>
                <a:spcPct val="90000"/>
              </a:lnSpc>
              <a:spcBef>
                <a:spcPts val="1000"/>
              </a:spcBef>
              <a:buChar char="•"/>
            </a:pPr>
            <a:r>
              <a:rPr lang="en-US" sz="2200" kern="1200" dirty="0">
                <a:solidFill>
                  <a:schemeClr val="tx1">
                    <a:lumMod val="65000"/>
                    <a:lumOff val="35000"/>
                  </a:schemeClr>
                </a:solidFill>
              </a:rPr>
              <a:t>Sampling and analysis plan covered detailed procedures</a:t>
            </a:r>
          </a:p>
          <a:p>
            <a:pPr marL="228600" lvl="1" indent="-228600" algn="l" defTabSz="1066800">
              <a:lnSpc>
                <a:spcPct val="90000"/>
              </a:lnSpc>
              <a:spcBef>
                <a:spcPts val="1000"/>
              </a:spcBef>
              <a:buChar char="•"/>
            </a:pPr>
            <a:r>
              <a:rPr lang="en-US" sz="2200" kern="1200" dirty="0">
                <a:solidFill>
                  <a:schemeClr val="tx1">
                    <a:lumMod val="65000"/>
                    <a:lumOff val="35000"/>
                  </a:schemeClr>
                </a:solidFill>
              </a:rPr>
              <a:t>Statistical testing completed (per US EPA SW-846 Method 6200)</a:t>
            </a:r>
          </a:p>
        </p:txBody>
      </p:sp>
      <p:sp>
        <p:nvSpPr>
          <p:cNvPr id="12" name="Freeform: Shape 11">
            <a:extLst>
              <a:ext uri="{FF2B5EF4-FFF2-40B4-BE49-F238E27FC236}">
                <a16:creationId xmlns:a16="http://schemas.microsoft.com/office/drawing/2014/main" id="{7E150D09-6E27-B597-9766-B7648BCC6788}"/>
              </a:ext>
            </a:extLst>
          </p:cNvPr>
          <p:cNvSpPr/>
          <p:nvPr/>
        </p:nvSpPr>
        <p:spPr>
          <a:xfrm>
            <a:off x="6268453" y="1581933"/>
            <a:ext cx="5221704" cy="691200"/>
          </a:xfrm>
          <a:custGeom>
            <a:avLst/>
            <a:gdLst>
              <a:gd name="connsiteX0" fmla="*/ 0 w 4913783"/>
              <a:gd name="connsiteY0" fmla="*/ 0 h 691200"/>
              <a:gd name="connsiteX1" fmla="*/ 4913783 w 4913783"/>
              <a:gd name="connsiteY1" fmla="*/ 0 h 691200"/>
              <a:gd name="connsiteX2" fmla="*/ 4913783 w 4913783"/>
              <a:gd name="connsiteY2" fmla="*/ 691200 h 691200"/>
              <a:gd name="connsiteX3" fmla="*/ 0 w 4913783"/>
              <a:gd name="connsiteY3" fmla="*/ 691200 h 691200"/>
              <a:gd name="connsiteX4" fmla="*/ 0 w 4913783"/>
              <a:gd name="connsiteY4" fmla="*/ 0 h 69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3783" h="691200">
                <a:moveTo>
                  <a:pt x="0" y="0"/>
                </a:moveTo>
                <a:lnTo>
                  <a:pt x="4913783" y="0"/>
                </a:lnTo>
                <a:lnTo>
                  <a:pt x="4913783" y="691200"/>
                </a:lnTo>
                <a:lnTo>
                  <a:pt x="0" y="691200"/>
                </a:lnTo>
                <a:lnTo>
                  <a:pt x="0" y="0"/>
                </a:lnTo>
                <a:close/>
              </a:path>
            </a:pathLst>
          </a:custGeom>
          <a:solidFill>
            <a:srgbClr val="0A98D5"/>
          </a:solidFill>
          <a:ln>
            <a:noFill/>
          </a:ln>
        </p:spPr>
        <p:style>
          <a:lnRef idx="2">
            <a:schemeClr val="accent5">
              <a:hueOff val="-6758543"/>
              <a:satOff val="-17419"/>
              <a:lumOff val="-11765"/>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t>Lessons Learned</a:t>
            </a:r>
          </a:p>
        </p:txBody>
      </p:sp>
      <p:sp>
        <p:nvSpPr>
          <p:cNvPr id="13" name="Freeform: Shape 12">
            <a:extLst>
              <a:ext uri="{FF2B5EF4-FFF2-40B4-BE49-F238E27FC236}">
                <a16:creationId xmlns:a16="http://schemas.microsoft.com/office/drawing/2014/main" id="{8B31DF14-D041-8ABF-1483-4EB6C77ABD9A}"/>
              </a:ext>
            </a:extLst>
          </p:cNvPr>
          <p:cNvSpPr/>
          <p:nvPr/>
        </p:nvSpPr>
        <p:spPr>
          <a:xfrm>
            <a:off x="6268453" y="2273133"/>
            <a:ext cx="5221704" cy="2792162"/>
          </a:xfrm>
          <a:custGeom>
            <a:avLst/>
            <a:gdLst>
              <a:gd name="connsiteX0" fmla="*/ 0 w 4913783"/>
              <a:gd name="connsiteY0" fmla="*/ 0 h 3623400"/>
              <a:gd name="connsiteX1" fmla="*/ 4913783 w 4913783"/>
              <a:gd name="connsiteY1" fmla="*/ 0 h 3623400"/>
              <a:gd name="connsiteX2" fmla="*/ 4913783 w 4913783"/>
              <a:gd name="connsiteY2" fmla="*/ 3623400 h 3623400"/>
              <a:gd name="connsiteX3" fmla="*/ 0 w 4913783"/>
              <a:gd name="connsiteY3" fmla="*/ 3623400 h 3623400"/>
              <a:gd name="connsiteX4" fmla="*/ 0 w 4913783"/>
              <a:gd name="connsiteY4" fmla="*/ 0 h 362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3783" h="3623400">
                <a:moveTo>
                  <a:pt x="0" y="0"/>
                </a:moveTo>
                <a:lnTo>
                  <a:pt x="4913783" y="0"/>
                </a:lnTo>
                <a:lnTo>
                  <a:pt x="4913783" y="3623400"/>
                </a:lnTo>
                <a:lnTo>
                  <a:pt x="0" y="3623400"/>
                </a:lnTo>
                <a:lnTo>
                  <a:pt x="0" y="0"/>
                </a:lnTo>
                <a:close/>
              </a:path>
            </a:pathLst>
          </a:custGeom>
          <a:solidFill>
            <a:srgbClr val="0099FF">
              <a:alpha val="20000"/>
            </a:srgbClr>
          </a:solidFill>
        </p:spPr>
        <p:style>
          <a:lnRef idx="2">
            <a:schemeClr val="accent5">
              <a:tint val="40000"/>
              <a:alpha val="90000"/>
              <a:hueOff val="-6739762"/>
              <a:satOff val="-22832"/>
              <a:lumOff val="-2928"/>
              <a:alphaOff val="0"/>
            </a:schemeClr>
          </a:lnRef>
          <a:fillRef idx="1">
            <a:schemeClr val="accent5">
              <a:tint val="40000"/>
              <a:alpha val="90000"/>
              <a:hueOff val="-6739762"/>
              <a:satOff val="-22832"/>
              <a:lumOff val="-2928"/>
              <a:alphaOff val="0"/>
            </a:schemeClr>
          </a:fillRef>
          <a:effectRef idx="0">
            <a:schemeClr val="accent5">
              <a:tint val="40000"/>
              <a:alpha val="90000"/>
              <a:hueOff val="-6739762"/>
              <a:satOff val="-22832"/>
              <a:lumOff val="-2928"/>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228600" lvl="1" indent="-228600" algn="l" defTabSz="1066800">
              <a:lnSpc>
                <a:spcPct val="90000"/>
              </a:lnSpc>
              <a:spcBef>
                <a:spcPts val="1000"/>
              </a:spcBef>
              <a:buChar char="•"/>
            </a:pPr>
            <a:r>
              <a:rPr lang="en-US" sz="2400" kern="1200" dirty="0">
                <a:solidFill>
                  <a:schemeClr val="tx1">
                    <a:lumMod val="65000"/>
                    <a:lumOff val="35000"/>
                  </a:schemeClr>
                </a:solidFill>
              </a:rPr>
              <a:t>XRF is reliable for field screening</a:t>
            </a:r>
          </a:p>
          <a:p>
            <a:pPr marL="228600" lvl="1" indent="-228600" defTabSz="1066800">
              <a:lnSpc>
                <a:spcPct val="90000"/>
              </a:lnSpc>
              <a:spcBef>
                <a:spcPts val="1000"/>
              </a:spcBef>
              <a:buChar char="•"/>
            </a:pPr>
            <a:r>
              <a:rPr lang="en-US" sz="2400" dirty="0">
                <a:solidFill>
                  <a:schemeClr val="tx1">
                    <a:lumMod val="65000"/>
                    <a:lumOff val="35000"/>
                  </a:schemeClr>
                </a:solidFill>
              </a:rPr>
              <a:t>Provide enough pairwise data with lab analysis to demonstrate robust statistical relationships</a:t>
            </a:r>
          </a:p>
          <a:p>
            <a:pPr marL="228600" lvl="1" indent="-228600" defTabSz="1066800">
              <a:lnSpc>
                <a:spcPct val="90000"/>
              </a:lnSpc>
              <a:spcBef>
                <a:spcPts val="1000"/>
              </a:spcBef>
              <a:buChar char="•"/>
            </a:pPr>
            <a:r>
              <a:rPr lang="en-US" sz="2400" dirty="0">
                <a:solidFill>
                  <a:schemeClr val="tx1">
                    <a:lumMod val="65000"/>
                    <a:lumOff val="35000"/>
                  </a:schemeClr>
                </a:solidFill>
              </a:rPr>
              <a:t>Reduce laboratory costs with sample collection planning</a:t>
            </a:r>
          </a:p>
        </p:txBody>
      </p:sp>
      <p:sp>
        <p:nvSpPr>
          <p:cNvPr id="5" name="Slide Number Placeholder 4">
            <a:extLst>
              <a:ext uri="{FF2B5EF4-FFF2-40B4-BE49-F238E27FC236}">
                <a16:creationId xmlns:a16="http://schemas.microsoft.com/office/drawing/2014/main" id="{8855D8F9-E718-FB42-9261-051922044E9F}"/>
              </a:ext>
            </a:extLst>
          </p:cNvPr>
          <p:cNvSpPr>
            <a:spLocks noGrp="1"/>
          </p:cNvSpPr>
          <p:nvPr>
            <p:ph type="sldNum" sz="quarter" idx="12"/>
          </p:nvPr>
        </p:nvSpPr>
        <p:spPr/>
        <p:txBody>
          <a:bodyPr/>
          <a:lstStyle/>
          <a:p>
            <a:fld id="{E130FD56-1AA9-EE4C-9ADF-6D63C47D8FD2}" type="slidenum">
              <a:rPr lang="en-US" smtClean="0"/>
              <a:pPr/>
              <a:t>81</a:t>
            </a:fld>
            <a:endParaRPr lang="en-US"/>
          </a:p>
        </p:txBody>
      </p:sp>
      <p:sp>
        <p:nvSpPr>
          <p:cNvPr id="8" name="Text Placeholder 5">
            <a:extLst>
              <a:ext uri="{FF2B5EF4-FFF2-40B4-BE49-F238E27FC236}">
                <a16:creationId xmlns:a16="http://schemas.microsoft.com/office/drawing/2014/main" id="{4110C79D-C84E-723A-2F3A-813728C3C4B2}"/>
              </a:ext>
            </a:extLst>
          </p:cNvPr>
          <p:cNvSpPr>
            <a:spLocks noGrp="1"/>
          </p:cNvSpPr>
          <p:nvPr>
            <p:ph type="body" sz="quarter" idx="13"/>
          </p:nvPr>
        </p:nvSpPr>
        <p:spPr>
          <a:xfrm>
            <a:off x="429767" y="6583680"/>
            <a:ext cx="4932807" cy="274320"/>
          </a:xfrm>
        </p:spPr>
        <p:txBody>
          <a:bodyPr>
            <a:noAutofit/>
          </a:bodyPr>
          <a:lstStyle/>
          <a:p>
            <a:r>
              <a:rPr lang="en-US" sz="1400" dirty="0"/>
              <a:t>Technical Challenges at NAVFAC Sites: Case Study 3</a:t>
            </a:r>
          </a:p>
        </p:txBody>
      </p:sp>
    </p:spTree>
    <p:extLst>
      <p:ext uri="{BB962C8B-B14F-4D97-AF65-F5344CB8AC3E}">
        <p14:creationId xmlns:p14="http://schemas.microsoft.com/office/powerpoint/2010/main" val="4584284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B6474-CF11-441E-069A-CCA2F019AE03}"/>
              </a:ext>
            </a:extLst>
          </p:cNvPr>
          <p:cNvSpPr>
            <a:spLocks noGrp="1"/>
          </p:cNvSpPr>
          <p:nvPr>
            <p:ph type="title"/>
          </p:nvPr>
        </p:nvSpPr>
        <p:spPr>
          <a:xfrm>
            <a:off x="1212761" y="314905"/>
            <a:ext cx="9907957" cy="549275"/>
          </a:xfrm>
        </p:spPr>
        <p:txBody>
          <a:bodyPr/>
          <a:lstStyle/>
          <a:p>
            <a:r>
              <a:rPr lang="en-US" sz="3200" dirty="0"/>
              <a:t>Guides for SAFRs Investigation and Management</a:t>
            </a:r>
          </a:p>
        </p:txBody>
      </p:sp>
      <p:sp>
        <p:nvSpPr>
          <p:cNvPr id="3" name="Content Placeholder 2">
            <a:extLst>
              <a:ext uri="{FF2B5EF4-FFF2-40B4-BE49-F238E27FC236}">
                <a16:creationId xmlns:a16="http://schemas.microsoft.com/office/drawing/2014/main" id="{D9A95731-4794-ECFF-613B-A0A6A9753FFF}"/>
              </a:ext>
            </a:extLst>
          </p:cNvPr>
          <p:cNvSpPr>
            <a:spLocks noGrp="1"/>
          </p:cNvSpPr>
          <p:nvPr>
            <p:ph sz="half" idx="1"/>
          </p:nvPr>
        </p:nvSpPr>
        <p:spPr>
          <a:xfrm>
            <a:off x="706685" y="1978746"/>
            <a:ext cx="5181600" cy="2900508"/>
          </a:xfrm>
        </p:spPr>
        <p:txBody>
          <a:bodyPr>
            <a:normAutofit/>
          </a:bodyPr>
          <a:lstStyle/>
          <a:p>
            <a:pPr marL="0" indent="0">
              <a:buNone/>
            </a:pPr>
            <a:r>
              <a:rPr lang="en-US" b="1" dirty="0"/>
              <a:t>SAR-QAPP Tool </a:t>
            </a:r>
            <a:r>
              <a:rPr lang="en-US" dirty="0"/>
              <a:t>(DOD 2013) </a:t>
            </a:r>
          </a:p>
          <a:p>
            <a:pPr lvl="1"/>
            <a:r>
              <a:rPr lang="en-US" dirty="0"/>
              <a:t>Systemic process for </a:t>
            </a:r>
            <a:r>
              <a:rPr lang="en-US" dirty="0" err="1"/>
              <a:t>COPCs</a:t>
            </a:r>
            <a:endParaRPr lang="en-US" dirty="0"/>
          </a:p>
          <a:p>
            <a:pPr lvl="2">
              <a:spcBef>
                <a:spcPts val="1000"/>
              </a:spcBef>
            </a:pPr>
            <a:r>
              <a:rPr lang="en-US" dirty="0"/>
              <a:t>Transport pathways</a:t>
            </a:r>
          </a:p>
          <a:p>
            <a:pPr lvl="2">
              <a:spcBef>
                <a:spcPts val="1000"/>
              </a:spcBef>
            </a:pPr>
            <a:r>
              <a:rPr lang="en-US" dirty="0"/>
              <a:t>Bioavailability </a:t>
            </a:r>
          </a:p>
          <a:p>
            <a:pPr lvl="1"/>
            <a:r>
              <a:rPr lang="en-US" dirty="0"/>
              <a:t>Info and examples to complete QAPP worksheets</a:t>
            </a:r>
          </a:p>
        </p:txBody>
      </p:sp>
      <p:sp>
        <p:nvSpPr>
          <p:cNvPr id="4" name="Content Placeholder 3">
            <a:extLst>
              <a:ext uri="{FF2B5EF4-FFF2-40B4-BE49-F238E27FC236}">
                <a16:creationId xmlns:a16="http://schemas.microsoft.com/office/drawing/2014/main" id="{2C88E66A-D124-45EB-9D39-7E840466C33F}"/>
              </a:ext>
            </a:extLst>
          </p:cNvPr>
          <p:cNvSpPr>
            <a:spLocks noGrp="1"/>
          </p:cNvSpPr>
          <p:nvPr>
            <p:ph sz="half" idx="2"/>
          </p:nvPr>
        </p:nvSpPr>
        <p:spPr>
          <a:xfrm>
            <a:off x="6165202" y="1978746"/>
            <a:ext cx="5618066" cy="2453468"/>
          </a:xfrm>
        </p:spPr>
        <p:txBody>
          <a:bodyPr>
            <a:normAutofit/>
          </a:bodyPr>
          <a:lstStyle/>
          <a:p>
            <a:pPr marL="0" indent="0">
              <a:buNone/>
            </a:pPr>
            <a:r>
              <a:rPr lang="en-US" sz="2600" b="1" dirty="0"/>
              <a:t>Army Small Arms Training Range Environmental BMPs Manual </a:t>
            </a:r>
            <a:r>
              <a:rPr lang="en-US" sz="2600" dirty="0"/>
              <a:t>(USAEC 2005) </a:t>
            </a:r>
          </a:p>
          <a:p>
            <a:pPr lvl="1"/>
            <a:r>
              <a:rPr lang="en-US" sz="2200" dirty="0"/>
              <a:t>Metals and speciation at SAFR sites, including fate and transport</a:t>
            </a:r>
          </a:p>
        </p:txBody>
      </p:sp>
      <p:sp>
        <p:nvSpPr>
          <p:cNvPr id="5" name="Slide Number Placeholder 4">
            <a:extLst>
              <a:ext uri="{FF2B5EF4-FFF2-40B4-BE49-F238E27FC236}">
                <a16:creationId xmlns:a16="http://schemas.microsoft.com/office/drawing/2014/main" id="{970D6AEE-8FF5-91A0-A898-C3F7D6BFB879}"/>
              </a:ext>
            </a:extLst>
          </p:cNvPr>
          <p:cNvSpPr>
            <a:spLocks noGrp="1"/>
          </p:cNvSpPr>
          <p:nvPr>
            <p:ph type="sldNum" sz="quarter" idx="12"/>
          </p:nvPr>
        </p:nvSpPr>
        <p:spPr/>
        <p:txBody>
          <a:bodyPr/>
          <a:lstStyle/>
          <a:p>
            <a:fld id="{E130FD56-1AA9-EE4C-9ADF-6D63C47D8FD2}" type="slidenum">
              <a:rPr lang="en-US" smtClean="0"/>
              <a:pPr/>
              <a:t>82</a:t>
            </a:fld>
            <a:endParaRPr lang="en-US"/>
          </a:p>
        </p:txBody>
      </p:sp>
      <p:sp>
        <p:nvSpPr>
          <p:cNvPr id="6" name="Text Placeholder 5">
            <a:extLst>
              <a:ext uri="{FF2B5EF4-FFF2-40B4-BE49-F238E27FC236}">
                <a16:creationId xmlns:a16="http://schemas.microsoft.com/office/drawing/2014/main" id="{9B50EAC5-9442-953F-FFB4-8263ED328C35}"/>
              </a:ext>
            </a:extLst>
          </p:cNvPr>
          <p:cNvSpPr>
            <a:spLocks noGrp="1"/>
          </p:cNvSpPr>
          <p:nvPr>
            <p:ph type="body" sz="quarter" idx="13"/>
          </p:nvPr>
        </p:nvSpPr>
        <p:spPr/>
        <p:txBody>
          <a:bodyPr>
            <a:noAutofit/>
          </a:bodyPr>
          <a:lstStyle/>
          <a:p>
            <a:r>
              <a:rPr lang="en-US" sz="1400" dirty="0"/>
              <a:t>Technical Challenges at NAVFAC Sites</a:t>
            </a:r>
          </a:p>
        </p:txBody>
      </p:sp>
      <p:sp>
        <p:nvSpPr>
          <p:cNvPr id="7" name="TextBox 6">
            <a:extLst>
              <a:ext uri="{FF2B5EF4-FFF2-40B4-BE49-F238E27FC236}">
                <a16:creationId xmlns:a16="http://schemas.microsoft.com/office/drawing/2014/main" id="{89514F1E-8ACA-6B29-DA11-A60EBD4CB5BA}"/>
              </a:ext>
            </a:extLst>
          </p:cNvPr>
          <p:cNvSpPr txBox="1"/>
          <p:nvPr/>
        </p:nvSpPr>
        <p:spPr>
          <a:xfrm>
            <a:off x="429768" y="5783165"/>
            <a:ext cx="5735434" cy="738664"/>
          </a:xfrm>
          <a:prstGeom prst="rect">
            <a:avLst/>
          </a:prstGeom>
          <a:noFill/>
        </p:spPr>
        <p:txBody>
          <a:bodyPr wrap="square" rtlCol="0">
            <a:spAutoFit/>
          </a:bodyPr>
          <a:lstStyle/>
          <a:p>
            <a:r>
              <a:rPr lang="en-US" sz="1400" dirty="0">
                <a:solidFill>
                  <a:schemeClr val="tx1">
                    <a:lumMod val="75000"/>
                    <a:lumOff val="25000"/>
                  </a:schemeClr>
                </a:solidFill>
              </a:rPr>
              <a:t>BMP: best management practices</a:t>
            </a:r>
          </a:p>
          <a:p>
            <a:r>
              <a:rPr lang="en-US" sz="1400" dirty="0">
                <a:solidFill>
                  <a:schemeClr val="tx1">
                    <a:lumMod val="75000"/>
                    <a:lumOff val="25000"/>
                  </a:schemeClr>
                </a:solidFill>
              </a:rPr>
              <a:t>SAR-QAPP: small arms range quality assurance project plan</a:t>
            </a:r>
          </a:p>
          <a:p>
            <a:r>
              <a:rPr lang="en-US" sz="1400" dirty="0">
                <a:solidFill>
                  <a:schemeClr val="tx1">
                    <a:lumMod val="75000"/>
                    <a:lumOff val="25000"/>
                  </a:schemeClr>
                </a:solidFill>
              </a:rPr>
              <a:t>USAEC: United States Army Environmental Command</a:t>
            </a:r>
          </a:p>
        </p:txBody>
      </p:sp>
    </p:spTree>
    <p:extLst>
      <p:ext uri="{BB962C8B-B14F-4D97-AF65-F5344CB8AC3E}">
        <p14:creationId xmlns:p14="http://schemas.microsoft.com/office/powerpoint/2010/main" val="14825337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2069E-96EA-7EE6-7CD4-87B9C64EC229}"/>
              </a:ext>
            </a:extLst>
          </p:cNvPr>
          <p:cNvSpPr>
            <a:spLocks noGrp="1"/>
          </p:cNvSpPr>
          <p:nvPr>
            <p:ph type="title"/>
          </p:nvPr>
        </p:nvSpPr>
        <p:spPr>
          <a:xfrm>
            <a:off x="1212761" y="314905"/>
            <a:ext cx="10002086" cy="549275"/>
          </a:xfrm>
        </p:spPr>
        <p:txBody>
          <a:bodyPr/>
          <a:lstStyle/>
          <a:p>
            <a:r>
              <a:rPr lang="en-US" dirty="0"/>
              <a:t>Metals Above Background Without Source</a:t>
            </a:r>
          </a:p>
        </p:txBody>
      </p:sp>
      <p:sp>
        <p:nvSpPr>
          <p:cNvPr id="3" name="Content Placeholder 2">
            <a:extLst>
              <a:ext uri="{FF2B5EF4-FFF2-40B4-BE49-F238E27FC236}">
                <a16:creationId xmlns:a16="http://schemas.microsoft.com/office/drawing/2014/main" id="{901B9734-4590-4456-942C-F550C95EBF6D}"/>
              </a:ext>
            </a:extLst>
          </p:cNvPr>
          <p:cNvSpPr>
            <a:spLocks noGrp="1"/>
          </p:cNvSpPr>
          <p:nvPr>
            <p:ph sz="half" idx="1"/>
          </p:nvPr>
        </p:nvSpPr>
        <p:spPr/>
        <p:txBody>
          <a:bodyPr/>
          <a:lstStyle/>
          <a:p>
            <a:r>
              <a:rPr lang="en-US" dirty="0"/>
              <a:t>Statistical analysis with site understanding through CSM</a:t>
            </a:r>
          </a:p>
          <a:p>
            <a:r>
              <a:rPr lang="en-US" dirty="0"/>
              <a:t>Method</a:t>
            </a:r>
          </a:p>
          <a:p>
            <a:pPr lvl="1">
              <a:spcBef>
                <a:spcPts val="1000"/>
              </a:spcBef>
            </a:pPr>
            <a:r>
              <a:rPr lang="en-US" dirty="0"/>
              <a:t>Evaluate geology, hydrogeology, and sources</a:t>
            </a:r>
          </a:p>
          <a:p>
            <a:pPr lvl="1">
              <a:spcBef>
                <a:spcPts val="1000"/>
              </a:spcBef>
            </a:pPr>
            <a:r>
              <a:rPr lang="en-US" dirty="0"/>
              <a:t>Evaluate geochemical conditions</a:t>
            </a:r>
          </a:p>
          <a:p>
            <a:pPr lvl="1">
              <a:spcBef>
                <a:spcPts val="1000"/>
              </a:spcBef>
            </a:pPr>
            <a:r>
              <a:rPr lang="en-US" dirty="0"/>
              <a:t>Conduct spatial and temporal groundwater data analysis</a:t>
            </a:r>
          </a:p>
          <a:p>
            <a:pPr lvl="1">
              <a:spcBef>
                <a:spcPts val="1000"/>
              </a:spcBef>
            </a:pPr>
            <a:endParaRPr lang="en-US" dirty="0"/>
          </a:p>
        </p:txBody>
      </p:sp>
      <p:sp>
        <p:nvSpPr>
          <p:cNvPr id="4" name="Content Placeholder 3">
            <a:extLst>
              <a:ext uri="{FF2B5EF4-FFF2-40B4-BE49-F238E27FC236}">
                <a16:creationId xmlns:a16="http://schemas.microsoft.com/office/drawing/2014/main" id="{FAC2B891-DD55-5730-ADF9-1F52245A64DF}"/>
              </a:ext>
            </a:extLst>
          </p:cNvPr>
          <p:cNvSpPr>
            <a:spLocks noGrp="1"/>
          </p:cNvSpPr>
          <p:nvPr>
            <p:ph sz="half" idx="2"/>
          </p:nvPr>
        </p:nvSpPr>
        <p:spPr>
          <a:xfrm>
            <a:off x="6172200" y="1620692"/>
            <a:ext cx="5526157" cy="4351338"/>
          </a:xfrm>
        </p:spPr>
        <p:txBody>
          <a:bodyPr/>
          <a:lstStyle/>
          <a:p>
            <a:r>
              <a:rPr lang="en-US" i="1" dirty="0"/>
              <a:t>Guidance for Environmental Background Analysis Volume III: Groundwater </a:t>
            </a:r>
            <a:r>
              <a:rPr lang="en-US" dirty="0"/>
              <a:t>(NAVFAC 2004)</a:t>
            </a:r>
          </a:p>
          <a:p>
            <a:pPr lvl="1">
              <a:spcBef>
                <a:spcPts val="1000"/>
              </a:spcBef>
            </a:pPr>
            <a:r>
              <a:rPr lang="en-US" dirty="0"/>
              <a:t>Monitoring and statistical approaches</a:t>
            </a:r>
          </a:p>
          <a:p>
            <a:pPr lvl="1">
              <a:spcBef>
                <a:spcPts val="1000"/>
              </a:spcBef>
            </a:pPr>
            <a:r>
              <a:rPr lang="en-US" dirty="0"/>
              <a:t>Procedures for selecting well locations, evaluating data, and site characteristics</a:t>
            </a:r>
          </a:p>
          <a:p>
            <a:pPr lvl="1">
              <a:spcBef>
                <a:spcPts val="1000"/>
              </a:spcBef>
            </a:pPr>
            <a:r>
              <a:rPr lang="en-US" dirty="0"/>
              <a:t>References to relevant regulatory standards</a:t>
            </a:r>
          </a:p>
        </p:txBody>
      </p:sp>
      <p:sp>
        <p:nvSpPr>
          <p:cNvPr id="5" name="Slide Number Placeholder 4">
            <a:extLst>
              <a:ext uri="{FF2B5EF4-FFF2-40B4-BE49-F238E27FC236}">
                <a16:creationId xmlns:a16="http://schemas.microsoft.com/office/drawing/2014/main" id="{50013A3C-36F1-6831-7AD2-ADBE79C7E45A}"/>
              </a:ext>
            </a:extLst>
          </p:cNvPr>
          <p:cNvSpPr>
            <a:spLocks noGrp="1"/>
          </p:cNvSpPr>
          <p:nvPr>
            <p:ph type="sldNum" sz="quarter" idx="12"/>
          </p:nvPr>
        </p:nvSpPr>
        <p:spPr/>
        <p:txBody>
          <a:bodyPr/>
          <a:lstStyle/>
          <a:p>
            <a:fld id="{E130FD56-1AA9-EE4C-9ADF-6D63C47D8FD2}" type="slidenum">
              <a:rPr lang="en-US" smtClean="0"/>
              <a:pPr/>
              <a:t>83</a:t>
            </a:fld>
            <a:endParaRPr lang="en-US"/>
          </a:p>
        </p:txBody>
      </p:sp>
      <p:sp>
        <p:nvSpPr>
          <p:cNvPr id="6" name="Text Placeholder 5">
            <a:extLst>
              <a:ext uri="{FF2B5EF4-FFF2-40B4-BE49-F238E27FC236}">
                <a16:creationId xmlns:a16="http://schemas.microsoft.com/office/drawing/2014/main" id="{681F8A82-6016-412A-6457-E51A1178D134}"/>
              </a:ext>
            </a:extLst>
          </p:cNvPr>
          <p:cNvSpPr>
            <a:spLocks noGrp="1"/>
          </p:cNvSpPr>
          <p:nvPr>
            <p:ph type="body" sz="quarter" idx="13"/>
          </p:nvPr>
        </p:nvSpPr>
        <p:spPr/>
        <p:txBody>
          <a:bodyPr>
            <a:noAutofit/>
          </a:bodyPr>
          <a:lstStyle/>
          <a:p>
            <a:r>
              <a:rPr lang="en-US" sz="1400" dirty="0"/>
              <a:t>Technical Challenges at NAVFAC Sites</a:t>
            </a:r>
          </a:p>
        </p:txBody>
      </p:sp>
      <p:sp>
        <p:nvSpPr>
          <p:cNvPr id="8" name="TextBox 7">
            <a:extLst>
              <a:ext uri="{FF2B5EF4-FFF2-40B4-BE49-F238E27FC236}">
                <a16:creationId xmlns:a16="http://schemas.microsoft.com/office/drawing/2014/main" id="{E18B6F4A-281D-5603-543D-D34459743483}"/>
              </a:ext>
            </a:extLst>
          </p:cNvPr>
          <p:cNvSpPr txBox="1"/>
          <p:nvPr/>
        </p:nvSpPr>
        <p:spPr>
          <a:xfrm>
            <a:off x="7138208" y="6234571"/>
            <a:ext cx="4652058" cy="307777"/>
          </a:xfrm>
          <a:prstGeom prst="rect">
            <a:avLst/>
          </a:prstGeom>
          <a:noFill/>
        </p:spPr>
        <p:txBody>
          <a:bodyPr wrap="square" rtlCol="0">
            <a:spAutoFit/>
          </a:bodyPr>
          <a:lstStyle/>
          <a:p>
            <a:pPr algn="r"/>
            <a:r>
              <a:rPr lang="en-US" sz="1400" dirty="0">
                <a:solidFill>
                  <a:schemeClr val="bg2">
                    <a:lumMod val="50000"/>
                  </a:schemeClr>
                </a:solidFill>
                <a:latin typeface="Arial Narrow" panose="020B0604020202020204" pitchFamily="34" charset="0"/>
                <a:cs typeface="Arial Narrow" panose="020B0604020202020204" pitchFamily="34" charset="0"/>
              </a:rPr>
              <a:t>(NAVFAC 2022)</a:t>
            </a:r>
          </a:p>
        </p:txBody>
      </p:sp>
    </p:spTree>
    <p:extLst>
      <p:ext uri="{BB962C8B-B14F-4D97-AF65-F5344CB8AC3E}">
        <p14:creationId xmlns:p14="http://schemas.microsoft.com/office/powerpoint/2010/main" val="17398533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D98782-1F16-58D7-A791-30F1267E6E5D}"/>
              </a:ext>
            </a:extLst>
          </p:cNvPr>
          <p:cNvSpPr>
            <a:spLocks noGrp="1"/>
          </p:cNvSpPr>
          <p:nvPr>
            <p:ph type="ctrTitle"/>
          </p:nvPr>
        </p:nvSpPr>
        <p:spPr>
          <a:xfrm>
            <a:off x="120316" y="3228506"/>
            <a:ext cx="11919284" cy="1190835"/>
          </a:xfrm>
        </p:spPr>
        <p:txBody>
          <a:bodyPr/>
          <a:lstStyle/>
          <a:p>
            <a:r>
              <a:rPr lang="en-US" sz="3600" dirty="0"/>
              <a:t>Case Study 4: An Evaluation of the Occurrence of Arsenic in Groundwater at the Washington Navy Yard</a:t>
            </a:r>
          </a:p>
        </p:txBody>
      </p:sp>
      <p:sp>
        <p:nvSpPr>
          <p:cNvPr id="2" name="Slide Number Placeholder 1">
            <a:extLst>
              <a:ext uri="{FF2B5EF4-FFF2-40B4-BE49-F238E27FC236}">
                <a16:creationId xmlns:a16="http://schemas.microsoft.com/office/drawing/2014/main" id="{D3E90F19-3278-F354-E92E-5F2653DD2243}"/>
              </a:ext>
            </a:extLst>
          </p:cNvPr>
          <p:cNvSpPr>
            <a:spLocks noGrp="1"/>
          </p:cNvSpPr>
          <p:nvPr>
            <p:ph type="sldNum" sz="quarter" idx="4294967295"/>
          </p:nvPr>
        </p:nvSpPr>
        <p:spPr>
          <a:xfrm>
            <a:off x="11790363" y="6583363"/>
            <a:ext cx="401637" cy="274637"/>
          </a:xfrm>
        </p:spPr>
        <p:txBody>
          <a:bodyPr/>
          <a:lstStyle/>
          <a:p>
            <a:fld id="{E130FD56-1AA9-EE4C-9ADF-6D63C47D8FD2}" type="slidenum">
              <a:rPr lang="en-US" smtClean="0"/>
              <a:t>84</a:t>
            </a:fld>
            <a:endParaRPr lang="en-US"/>
          </a:p>
        </p:txBody>
      </p:sp>
      <p:sp>
        <p:nvSpPr>
          <p:cNvPr id="4" name="Subtitle 3">
            <a:extLst>
              <a:ext uri="{FF2B5EF4-FFF2-40B4-BE49-F238E27FC236}">
                <a16:creationId xmlns:a16="http://schemas.microsoft.com/office/drawing/2014/main" id="{8C3E160A-E715-FF78-45CD-A38B75F0EF1F}"/>
              </a:ext>
            </a:extLst>
          </p:cNvPr>
          <p:cNvSpPr>
            <a:spLocks noGrp="1"/>
          </p:cNvSpPr>
          <p:nvPr>
            <p:ph type="subTitle" idx="4294967295"/>
          </p:nvPr>
        </p:nvSpPr>
        <p:spPr>
          <a:xfrm>
            <a:off x="7285038" y="4896726"/>
            <a:ext cx="4505325" cy="993775"/>
          </a:xfrm>
        </p:spPr>
        <p:txBody>
          <a:bodyPr>
            <a:noAutofit/>
          </a:bodyPr>
          <a:lstStyle/>
          <a:p>
            <a:pPr algn="r"/>
            <a:r>
              <a:rPr lang="en-US" sz="1800" dirty="0"/>
              <a:t>Washington Navy Yard</a:t>
            </a:r>
          </a:p>
          <a:p>
            <a:pPr algn="r"/>
            <a:r>
              <a:rPr lang="en-US" sz="1800" dirty="0"/>
              <a:t>Washington D.C.</a:t>
            </a:r>
          </a:p>
          <a:p>
            <a:pPr algn="r"/>
            <a:r>
              <a:rPr lang="en-US" sz="1600" dirty="0">
                <a:latin typeface="Arial Narrow" panose="020B0604020202020204" pitchFamily="34" charset="0"/>
                <a:cs typeface="Arial Narrow" panose="020B0604020202020204" pitchFamily="34" charset="0"/>
              </a:rPr>
              <a:t>NAVFAC Washington 2021b</a:t>
            </a:r>
          </a:p>
        </p:txBody>
      </p:sp>
    </p:spTree>
    <p:extLst>
      <p:ext uri="{BB962C8B-B14F-4D97-AF65-F5344CB8AC3E}">
        <p14:creationId xmlns:p14="http://schemas.microsoft.com/office/powerpoint/2010/main" val="42600948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099C8A-26A3-EF26-B37E-344EC9121A81}"/>
              </a:ext>
            </a:extLst>
          </p:cNvPr>
          <p:cNvSpPr>
            <a:spLocks noGrp="1"/>
          </p:cNvSpPr>
          <p:nvPr>
            <p:ph type="title"/>
          </p:nvPr>
        </p:nvSpPr>
        <p:spPr/>
        <p:txBody>
          <a:bodyPr/>
          <a:lstStyle/>
          <a:p>
            <a:r>
              <a:rPr lang="en-US" dirty="0"/>
              <a:t>Groundwater Challenges</a:t>
            </a:r>
          </a:p>
        </p:txBody>
      </p:sp>
      <p:sp>
        <p:nvSpPr>
          <p:cNvPr id="4" name="Content Placeholder 3">
            <a:extLst>
              <a:ext uri="{FF2B5EF4-FFF2-40B4-BE49-F238E27FC236}">
                <a16:creationId xmlns:a16="http://schemas.microsoft.com/office/drawing/2014/main" id="{C48DCFE7-937E-C02A-7631-7599A131EDBA}"/>
              </a:ext>
            </a:extLst>
          </p:cNvPr>
          <p:cNvSpPr>
            <a:spLocks noGrp="1"/>
          </p:cNvSpPr>
          <p:nvPr>
            <p:ph idx="1"/>
          </p:nvPr>
        </p:nvSpPr>
        <p:spPr>
          <a:xfrm>
            <a:off x="202095" y="1548261"/>
            <a:ext cx="3787637" cy="4351338"/>
          </a:xfrm>
        </p:spPr>
        <p:txBody>
          <a:bodyPr/>
          <a:lstStyle/>
          <a:p>
            <a:r>
              <a:rPr lang="en-US" dirty="0"/>
              <a:t>Arsenic is above background without an attributable source</a:t>
            </a:r>
          </a:p>
          <a:p>
            <a:r>
              <a:rPr lang="en-US" dirty="0"/>
              <a:t>Arsenic mobilized by changing site redox conditions</a:t>
            </a:r>
          </a:p>
          <a:p>
            <a:r>
              <a:rPr lang="en-US" dirty="0"/>
              <a:t>Shaded area here notes iron-reducing conditions</a:t>
            </a:r>
          </a:p>
        </p:txBody>
      </p:sp>
      <p:sp>
        <p:nvSpPr>
          <p:cNvPr id="5" name="Slide Number Placeholder 4">
            <a:extLst>
              <a:ext uri="{FF2B5EF4-FFF2-40B4-BE49-F238E27FC236}">
                <a16:creationId xmlns:a16="http://schemas.microsoft.com/office/drawing/2014/main" id="{AEBB0F77-3A89-C714-12EA-1E788F4825E1}"/>
              </a:ext>
            </a:extLst>
          </p:cNvPr>
          <p:cNvSpPr>
            <a:spLocks noGrp="1"/>
          </p:cNvSpPr>
          <p:nvPr>
            <p:ph type="sldNum" sz="quarter" idx="12"/>
          </p:nvPr>
        </p:nvSpPr>
        <p:spPr/>
        <p:txBody>
          <a:bodyPr/>
          <a:lstStyle/>
          <a:p>
            <a:fld id="{E130FD56-1AA9-EE4C-9ADF-6D63C47D8FD2}" type="slidenum">
              <a:rPr lang="en-US" smtClean="0"/>
              <a:pPr/>
              <a:t>85</a:t>
            </a:fld>
            <a:endParaRPr lang="en-US"/>
          </a:p>
        </p:txBody>
      </p:sp>
      <p:sp>
        <p:nvSpPr>
          <p:cNvPr id="6" name="TextBox 5">
            <a:extLst>
              <a:ext uri="{FF2B5EF4-FFF2-40B4-BE49-F238E27FC236}">
                <a16:creationId xmlns:a16="http://schemas.microsoft.com/office/drawing/2014/main" id="{EF325181-1C2E-625A-52CE-23B50C766448}"/>
              </a:ext>
            </a:extLst>
          </p:cNvPr>
          <p:cNvSpPr txBox="1"/>
          <p:nvPr/>
        </p:nvSpPr>
        <p:spPr>
          <a:xfrm>
            <a:off x="7337846" y="6235318"/>
            <a:ext cx="4652058" cy="307777"/>
          </a:xfrm>
          <a:prstGeom prst="rect">
            <a:avLst/>
          </a:prstGeom>
          <a:noFill/>
        </p:spPr>
        <p:txBody>
          <a:bodyPr wrap="square" rtlCol="0">
            <a:spAutoFit/>
          </a:bodyPr>
          <a:lstStyle/>
          <a:p>
            <a:pPr algn="r"/>
            <a:r>
              <a:rPr lang="en-US" sz="1400" dirty="0">
                <a:solidFill>
                  <a:schemeClr val="bg2">
                    <a:lumMod val="50000"/>
                  </a:schemeClr>
                </a:solidFill>
                <a:latin typeface="Arial Narrow" panose="020B0604020202020204" pitchFamily="34" charset="0"/>
                <a:cs typeface="Arial Narrow" panose="020B0604020202020204" pitchFamily="34" charset="0"/>
              </a:rPr>
              <a:t>(NAVFAC Washington 2021b)</a:t>
            </a:r>
          </a:p>
        </p:txBody>
      </p:sp>
      <p:pic>
        <p:nvPicPr>
          <p:cNvPr id="9" name="Picture 8">
            <a:extLst>
              <a:ext uri="{FF2B5EF4-FFF2-40B4-BE49-F238E27FC236}">
                <a16:creationId xmlns:a16="http://schemas.microsoft.com/office/drawing/2014/main" id="{192AAC7C-6205-EF62-50E4-B6E3F9E01D19}"/>
              </a:ext>
            </a:extLst>
          </p:cNvPr>
          <p:cNvPicPr>
            <a:picLocks noChangeAspect="1"/>
          </p:cNvPicPr>
          <p:nvPr/>
        </p:nvPicPr>
        <p:blipFill rotWithShape="1">
          <a:blip r:embed="rId3"/>
          <a:srcRect t="1218" r="839" b="-1"/>
          <a:stretch/>
        </p:blipFill>
        <p:spPr>
          <a:xfrm>
            <a:off x="3989732" y="1151906"/>
            <a:ext cx="7933094" cy="5122140"/>
          </a:xfrm>
          <a:prstGeom prst="rect">
            <a:avLst/>
          </a:prstGeom>
        </p:spPr>
      </p:pic>
      <p:sp>
        <p:nvSpPr>
          <p:cNvPr id="10" name="Rectangle 9">
            <a:extLst>
              <a:ext uri="{FF2B5EF4-FFF2-40B4-BE49-F238E27FC236}">
                <a16:creationId xmlns:a16="http://schemas.microsoft.com/office/drawing/2014/main" id="{C2644B65-95B1-5AF5-D3E5-CA1355988313}"/>
              </a:ext>
            </a:extLst>
          </p:cNvPr>
          <p:cNvSpPr/>
          <p:nvPr/>
        </p:nvSpPr>
        <p:spPr>
          <a:xfrm>
            <a:off x="3990107" y="1163781"/>
            <a:ext cx="7932719" cy="5118266"/>
          </a:xfrm>
          <a:prstGeom prst="rect">
            <a:avLst/>
          </a:prstGeom>
          <a:noFill/>
          <a:ln w="9525">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584B4AEE-DC72-07B4-10A7-474BFB5E6F36}"/>
              </a:ext>
            </a:extLst>
          </p:cNvPr>
          <p:cNvSpPr>
            <a:spLocks noGrp="1"/>
          </p:cNvSpPr>
          <p:nvPr>
            <p:ph type="body" sz="quarter" idx="13"/>
          </p:nvPr>
        </p:nvSpPr>
        <p:spPr/>
        <p:txBody>
          <a:bodyPr/>
          <a:lstStyle/>
          <a:p>
            <a:r>
              <a:rPr lang="en-US" sz="1200" dirty="0"/>
              <a:t>Technical Challenges at NAVFAC Sites: Case Study 4</a:t>
            </a:r>
          </a:p>
        </p:txBody>
      </p:sp>
    </p:spTree>
    <p:extLst>
      <p:ext uri="{BB962C8B-B14F-4D97-AF65-F5344CB8AC3E}">
        <p14:creationId xmlns:p14="http://schemas.microsoft.com/office/powerpoint/2010/main" val="22296112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487ED2A-3890-C447-9F7A-F6E81150740A}"/>
              </a:ext>
            </a:extLst>
          </p:cNvPr>
          <p:cNvSpPr>
            <a:spLocks noGrp="1"/>
          </p:cNvSpPr>
          <p:nvPr>
            <p:ph type="sldNum" sz="quarter" idx="12"/>
          </p:nvPr>
        </p:nvSpPr>
        <p:spPr/>
        <p:txBody>
          <a:bodyPr/>
          <a:lstStyle/>
          <a:p>
            <a:fld id="{E130FD56-1AA9-EE4C-9ADF-6D63C47D8FD2}" type="slidenum">
              <a:rPr lang="en-US" smtClean="0"/>
              <a:pPr/>
              <a:t>86</a:t>
            </a:fld>
            <a:endParaRPr lang="en-US" dirty="0"/>
          </a:p>
        </p:txBody>
      </p:sp>
      <p:sp>
        <p:nvSpPr>
          <p:cNvPr id="14" name="Content Placeholder 2">
            <a:extLst>
              <a:ext uri="{FF2B5EF4-FFF2-40B4-BE49-F238E27FC236}">
                <a16:creationId xmlns:a16="http://schemas.microsoft.com/office/drawing/2014/main" id="{03E95440-F673-E2FE-E301-DB2D6249BE08}"/>
              </a:ext>
            </a:extLst>
          </p:cNvPr>
          <p:cNvSpPr>
            <a:spLocks noGrp="1"/>
          </p:cNvSpPr>
          <p:nvPr>
            <p:ph sz="half" idx="1"/>
          </p:nvPr>
        </p:nvSpPr>
        <p:spPr>
          <a:xfrm>
            <a:off x="929762" y="1576137"/>
            <a:ext cx="4429011" cy="4052504"/>
          </a:xfrm>
        </p:spPr>
        <p:txBody>
          <a:bodyPr>
            <a:normAutofit fontScale="92500"/>
          </a:bodyPr>
          <a:lstStyle/>
          <a:p>
            <a:r>
              <a:rPr lang="en-US" dirty="0"/>
              <a:t>Known releases of </a:t>
            </a:r>
            <a:r>
              <a:rPr lang="en-US" dirty="0">
                <a:solidFill>
                  <a:srgbClr val="21D4E7"/>
                </a:solidFill>
              </a:rPr>
              <a:t>chlorinated solvents </a:t>
            </a:r>
            <a:r>
              <a:rPr lang="en-US" dirty="0"/>
              <a:t>to the fill aquifer</a:t>
            </a:r>
          </a:p>
          <a:p>
            <a:r>
              <a:rPr lang="en-US" dirty="0"/>
              <a:t>Known releases of </a:t>
            </a:r>
            <a:r>
              <a:rPr lang="en-US" dirty="0">
                <a:solidFill>
                  <a:srgbClr val="C00000"/>
                </a:solidFill>
              </a:rPr>
              <a:t>petroleum hydrocarbons </a:t>
            </a:r>
            <a:r>
              <a:rPr lang="en-US" dirty="0"/>
              <a:t>to the fill aquifer</a:t>
            </a:r>
            <a:endParaRPr lang="en-US" sz="2000" dirty="0"/>
          </a:p>
          <a:p>
            <a:r>
              <a:rPr lang="en-US" dirty="0"/>
              <a:t>Both types of groundwater impacts can drive lower ORP and cause iron reducing conditions</a:t>
            </a:r>
          </a:p>
          <a:p>
            <a:endParaRPr lang="en-US" sz="2400" dirty="0"/>
          </a:p>
          <a:p>
            <a:pPr lvl="1">
              <a:spcBef>
                <a:spcPts val="1000"/>
              </a:spcBef>
            </a:pPr>
            <a:endParaRPr lang="en-US" dirty="0"/>
          </a:p>
        </p:txBody>
      </p:sp>
      <p:sp>
        <p:nvSpPr>
          <p:cNvPr id="16" name="Text Placeholder 5">
            <a:extLst>
              <a:ext uri="{FF2B5EF4-FFF2-40B4-BE49-F238E27FC236}">
                <a16:creationId xmlns:a16="http://schemas.microsoft.com/office/drawing/2014/main" id="{C0867BA9-EEDB-EA35-D166-7C0236CF1006}"/>
              </a:ext>
            </a:extLst>
          </p:cNvPr>
          <p:cNvSpPr txBox="1">
            <a:spLocks noGrp="1"/>
          </p:cNvSpPr>
          <p:nvPr>
            <p:ph type="body" sz="quarter" idx="13"/>
          </p:nvPr>
        </p:nvSpPr>
        <p:spPr>
          <a:xfrm>
            <a:off x="430212" y="6583680"/>
            <a:ext cx="4446587" cy="27432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Technical Challenges at NAVFAC Sites: Case Study 4</a:t>
            </a:r>
          </a:p>
        </p:txBody>
      </p:sp>
      <p:sp>
        <p:nvSpPr>
          <p:cNvPr id="4" name="Title 3">
            <a:extLst>
              <a:ext uri="{FF2B5EF4-FFF2-40B4-BE49-F238E27FC236}">
                <a16:creationId xmlns:a16="http://schemas.microsoft.com/office/drawing/2014/main" id="{FED1DF37-C0AB-B538-5C75-1685FF078B97}"/>
              </a:ext>
            </a:extLst>
          </p:cNvPr>
          <p:cNvSpPr>
            <a:spLocks noGrp="1"/>
          </p:cNvSpPr>
          <p:nvPr>
            <p:ph type="title"/>
          </p:nvPr>
        </p:nvSpPr>
        <p:spPr/>
        <p:txBody>
          <a:bodyPr/>
          <a:lstStyle/>
          <a:p>
            <a:r>
              <a:rPr lang="en-US" dirty="0"/>
              <a:t>Known Areas of Solvent Releases</a:t>
            </a:r>
          </a:p>
        </p:txBody>
      </p:sp>
      <p:sp>
        <p:nvSpPr>
          <p:cNvPr id="2" name="TextBox 1">
            <a:extLst>
              <a:ext uri="{FF2B5EF4-FFF2-40B4-BE49-F238E27FC236}">
                <a16:creationId xmlns:a16="http://schemas.microsoft.com/office/drawing/2014/main" id="{CC5B6AFC-301D-1EFA-CD43-88EF57050882}"/>
              </a:ext>
            </a:extLst>
          </p:cNvPr>
          <p:cNvSpPr txBox="1"/>
          <p:nvPr/>
        </p:nvSpPr>
        <p:spPr>
          <a:xfrm>
            <a:off x="7221625" y="6235318"/>
            <a:ext cx="4652058" cy="307777"/>
          </a:xfrm>
          <a:prstGeom prst="rect">
            <a:avLst/>
          </a:prstGeom>
          <a:noFill/>
        </p:spPr>
        <p:txBody>
          <a:bodyPr wrap="square" rtlCol="0">
            <a:spAutoFit/>
          </a:bodyPr>
          <a:lstStyle/>
          <a:p>
            <a:pPr algn="r"/>
            <a:r>
              <a:rPr lang="en-US" sz="1400" dirty="0">
                <a:solidFill>
                  <a:schemeClr val="bg2">
                    <a:lumMod val="50000"/>
                  </a:schemeClr>
                </a:solidFill>
                <a:latin typeface="Arial Narrow" panose="020B0604020202020204" pitchFamily="34" charset="0"/>
                <a:cs typeface="Arial Narrow" panose="020B0604020202020204" pitchFamily="34" charset="0"/>
              </a:rPr>
              <a:t>(NAVFAC Washington 2021b)</a:t>
            </a:r>
          </a:p>
        </p:txBody>
      </p:sp>
      <p:grpSp>
        <p:nvGrpSpPr>
          <p:cNvPr id="3" name="Group 2">
            <a:extLst>
              <a:ext uri="{FF2B5EF4-FFF2-40B4-BE49-F238E27FC236}">
                <a16:creationId xmlns:a16="http://schemas.microsoft.com/office/drawing/2014/main" id="{AEB464B6-D310-8C76-941B-87BEBCC77380}"/>
              </a:ext>
            </a:extLst>
          </p:cNvPr>
          <p:cNvGrpSpPr/>
          <p:nvPr/>
        </p:nvGrpSpPr>
        <p:grpSpPr>
          <a:xfrm>
            <a:off x="4822258" y="1116718"/>
            <a:ext cx="6937192" cy="5117479"/>
            <a:chOff x="4650429" y="1245048"/>
            <a:chExt cx="7241533" cy="5341989"/>
          </a:xfrm>
        </p:grpSpPr>
        <p:pic>
          <p:nvPicPr>
            <p:cNvPr id="6" name="Picture 5">
              <a:extLst>
                <a:ext uri="{FF2B5EF4-FFF2-40B4-BE49-F238E27FC236}">
                  <a16:creationId xmlns:a16="http://schemas.microsoft.com/office/drawing/2014/main" id="{360458CA-6410-48A3-2C71-1D8D64BC2D3C}"/>
                </a:ext>
              </a:extLst>
            </p:cNvPr>
            <p:cNvPicPr>
              <a:picLocks noChangeAspect="1"/>
            </p:cNvPicPr>
            <p:nvPr/>
          </p:nvPicPr>
          <p:blipFill>
            <a:blip r:embed="rId3"/>
            <a:stretch>
              <a:fillRect/>
            </a:stretch>
          </p:blipFill>
          <p:spPr>
            <a:xfrm>
              <a:off x="5829300" y="1245048"/>
              <a:ext cx="6062662" cy="5341989"/>
            </a:xfrm>
            <a:prstGeom prst="rect">
              <a:avLst/>
            </a:prstGeom>
          </p:spPr>
        </p:pic>
        <p:sp>
          <p:nvSpPr>
            <p:cNvPr id="8" name="Arrow: Right 9">
              <a:extLst>
                <a:ext uri="{FF2B5EF4-FFF2-40B4-BE49-F238E27FC236}">
                  <a16:creationId xmlns:a16="http://schemas.microsoft.com/office/drawing/2014/main" id="{D4B57FA4-8065-3428-B180-5AB1D6388C70}"/>
                </a:ext>
              </a:extLst>
            </p:cNvPr>
            <p:cNvSpPr/>
            <p:nvPr/>
          </p:nvSpPr>
          <p:spPr>
            <a:xfrm>
              <a:off x="4917449" y="2140099"/>
              <a:ext cx="4522205" cy="203443"/>
            </a:xfrm>
            <a:prstGeom prst="rightArrow">
              <a:avLst/>
            </a:prstGeom>
            <a:solidFill>
              <a:srgbClr val="21D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10">
              <a:extLst>
                <a:ext uri="{FF2B5EF4-FFF2-40B4-BE49-F238E27FC236}">
                  <a16:creationId xmlns:a16="http://schemas.microsoft.com/office/drawing/2014/main" id="{0B19FE6C-FF97-07D5-EDBC-0CE92E615F0E}"/>
                </a:ext>
              </a:extLst>
            </p:cNvPr>
            <p:cNvSpPr/>
            <p:nvPr/>
          </p:nvSpPr>
          <p:spPr>
            <a:xfrm rot="1753013">
              <a:off x="4650429" y="3324522"/>
              <a:ext cx="4503919" cy="216241"/>
            </a:xfrm>
            <a:prstGeom prst="rightArrow">
              <a:avLst/>
            </a:prstGeom>
            <a:solidFill>
              <a:srgbClr val="21D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1">
              <a:extLst>
                <a:ext uri="{FF2B5EF4-FFF2-40B4-BE49-F238E27FC236}">
                  <a16:creationId xmlns:a16="http://schemas.microsoft.com/office/drawing/2014/main" id="{A1F59FC5-EDB2-6E4E-2ECD-48DDC02ABFF7}"/>
                </a:ext>
              </a:extLst>
            </p:cNvPr>
            <p:cNvSpPr/>
            <p:nvPr/>
          </p:nvSpPr>
          <p:spPr>
            <a:xfrm rot="1619306">
              <a:off x="4887628" y="4200067"/>
              <a:ext cx="2582287" cy="21945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BAFD4DB0-AD94-9D3E-DF58-0FFC433EF45D}"/>
              </a:ext>
            </a:extLst>
          </p:cNvPr>
          <p:cNvSpPr/>
          <p:nvPr/>
        </p:nvSpPr>
        <p:spPr>
          <a:xfrm>
            <a:off x="5949536" y="1116281"/>
            <a:ext cx="5807035" cy="5118264"/>
          </a:xfrm>
          <a:prstGeom prst="rect">
            <a:avLst/>
          </a:prstGeom>
          <a:noFill/>
          <a:ln w="9525">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73145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781FE9-E2FA-7F1D-C41C-3D9DFBC5A8C5}"/>
              </a:ext>
            </a:extLst>
          </p:cNvPr>
          <p:cNvSpPr>
            <a:spLocks noGrp="1"/>
          </p:cNvSpPr>
          <p:nvPr>
            <p:ph type="title"/>
          </p:nvPr>
        </p:nvSpPr>
        <p:spPr>
          <a:xfrm>
            <a:off x="1212761" y="314905"/>
            <a:ext cx="9544139" cy="549275"/>
          </a:xfrm>
        </p:spPr>
        <p:txBody>
          <a:bodyPr/>
          <a:lstStyle/>
          <a:p>
            <a:r>
              <a:rPr lang="en-US" dirty="0"/>
              <a:t>Area of Elevated Arsenic in Groundwater</a:t>
            </a:r>
          </a:p>
        </p:txBody>
      </p:sp>
      <p:sp>
        <p:nvSpPr>
          <p:cNvPr id="5" name="Slide Number Placeholder 4">
            <a:extLst>
              <a:ext uri="{FF2B5EF4-FFF2-40B4-BE49-F238E27FC236}">
                <a16:creationId xmlns:a16="http://schemas.microsoft.com/office/drawing/2014/main" id="{4FD42505-0598-EFB9-B772-85CC6BFB0F19}"/>
              </a:ext>
            </a:extLst>
          </p:cNvPr>
          <p:cNvSpPr>
            <a:spLocks noGrp="1"/>
          </p:cNvSpPr>
          <p:nvPr>
            <p:ph type="sldNum" sz="quarter" idx="12"/>
          </p:nvPr>
        </p:nvSpPr>
        <p:spPr/>
        <p:txBody>
          <a:bodyPr/>
          <a:lstStyle/>
          <a:p>
            <a:fld id="{E130FD56-1AA9-EE4C-9ADF-6D63C47D8FD2}" type="slidenum">
              <a:rPr lang="en-US" smtClean="0"/>
              <a:pPr/>
              <a:t>87</a:t>
            </a:fld>
            <a:endParaRPr lang="en-US" dirty="0"/>
          </a:p>
        </p:txBody>
      </p:sp>
      <p:pic>
        <p:nvPicPr>
          <p:cNvPr id="7" name="Picture 6">
            <a:extLst>
              <a:ext uri="{FF2B5EF4-FFF2-40B4-BE49-F238E27FC236}">
                <a16:creationId xmlns:a16="http://schemas.microsoft.com/office/drawing/2014/main" id="{51BE4C83-271D-50B1-0872-3B993006075B}"/>
              </a:ext>
            </a:extLst>
          </p:cNvPr>
          <p:cNvPicPr>
            <a:picLocks noChangeAspect="1"/>
          </p:cNvPicPr>
          <p:nvPr/>
        </p:nvPicPr>
        <p:blipFill>
          <a:blip r:embed="rId3"/>
          <a:stretch>
            <a:fillRect/>
          </a:stretch>
        </p:blipFill>
        <p:spPr>
          <a:xfrm>
            <a:off x="5194426" y="1287887"/>
            <a:ext cx="6796707" cy="4893972"/>
          </a:xfrm>
          <a:prstGeom prst="rect">
            <a:avLst/>
          </a:prstGeom>
        </p:spPr>
      </p:pic>
      <p:sp>
        <p:nvSpPr>
          <p:cNvPr id="8" name="Oval 7">
            <a:extLst>
              <a:ext uri="{FF2B5EF4-FFF2-40B4-BE49-F238E27FC236}">
                <a16:creationId xmlns:a16="http://schemas.microsoft.com/office/drawing/2014/main" id="{578848B3-4482-5147-7C76-9855267192C6}"/>
              </a:ext>
            </a:extLst>
          </p:cNvPr>
          <p:cNvSpPr/>
          <p:nvPr/>
        </p:nvSpPr>
        <p:spPr>
          <a:xfrm>
            <a:off x="7803882" y="5377824"/>
            <a:ext cx="128788" cy="12878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8BECB4C-4647-0CC7-D695-93590AED959F}"/>
              </a:ext>
            </a:extLst>
          </p:cNvPr>
          <p:cNvSpPr/>
          <p:nvPr/>
        </p:nvSpPr>
        <p:spPr>
          <a:xfrm>
            <a:off x="9340582" y="5441324"/>
            <a:ext cx="128788" cy="12878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69D604F-8A1F-0093-99FE-1C38875B5909}"/>
              </a:ext>
            </a:extLst>
          </p:cNvPr>
          <p:cNvSpPr/>
          <p:nvPr/>
        </p:nvSpPr>
        <p:spPr>
          <a:xfrm>
            <a:off x="10445482" y="5733424"/>
            <a:ext cx="128788" cy="12878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8DE0FF6-CF4A-2CAC-6036-686CAFCA6F03}"/>
              </a:ext>
            </a:extLst>
          </p:cNvPr>
          <p:cNvSpPr/>
          <p:nvPr/>
        </p:nvSpPr>
        <p:spPr>
          <a:xfrm>
            <a:off x="8781782" y="4958724"/>
            <a:ext cx="128788" cy="12878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CC38F12-4DCF-1517-4454-402F49FD6323}"/>
              </a:ext>
            </a:extLst>
          </p:cNvPr>
          <p:cNvSpPr/>
          <p:nvPr/>
        </p:nvSpPr>
        <p:spPr>
          <a:xfrm>
            <a:off x="9086582" y="4894329"/>
            <a:ext cx="128788" cy="12878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796DF32-665E-DD11-C89A-3C6BAFE0F5B8}"/>
              </a:ext>
            </a:extLst>
          </p:cNvPr>
          <p:cNvSpPr/>
          <p:nvPr/>
        </p:nvSpPr>
        <p:spPr>
          <a:xfrm>
            <a:off x="8781782" y="4618081"/>
            <a:ext cx="128788" cy="12878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939CF4F-3FE4-B098-0F68-68A50DFCB7F8}"/>
              </a:ext>
            </a:extLst>
          </p:cNvPr>
          <p:cNvSpPr/>
          <p:nvPr/>
        </p:nvSpPr>
        <p:spPr>
          <a:xfrm>
            <a:off x="11593148" y="5087513"/>
            <a:ext cx="128788" cy="12878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A847BEE-3801-E360-7918-342D08AE6FA7}"/>
              </a:ext>
            </a:extLst>
          </p:cNvPr>
          <p:cNvSpPr/>
          <p:nvPr/>
        </p:nvSpPr>
        <p:spPr>
          <a:xfrm>
            <a:off x="8032482" y="5441323"/>
            <a:ext cx="128788" cy="12878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0459B02B-F570-D360-16D9-65AD27D5FF41}"/>
              </a:ext>
            </a:extLst>
          </p:cNvPr>
          <p:cNvSpPr>
            <a:spLocks noGrp="1"/>
          </p:cNvSpPr>
          <p:nvPr>
            <p:ph sz="half" idx="1"/>
          </p:nvPr>
        </p:nvSpPr>
        <p:spPr>
          <a:xfrm>
            <a:off x="470064" y="1317743"/>
            <a:ext cx="4455165" cy="4991005"/>
          </a:xfrm>
        </p:spPr>
        <p:txBody>
          <a:bodyPr>
            <a:normAutofit/>
          </a:bodyPr>
          <a:lstStyle/>
          <a:p>
            <a:r>
              <a:rPr lang="en-US" sz="2400" dirty="0"/>
              <a:t>Arsenic in excess of MCL, downgradient of known release areas, and all within the fill aquifer</a:t>
            </a:r>
          </a:p>
          <a:p>
            <a:r>
              <a:rPr lang="en-US" sz="2400" dirty="0"/>
              <a:t>Fill material used to develop the native Anacostia marsh lands suspected as containing arsenic and high native organic carbon</a:t>
            </a:r>
          </a:p>
          <a:p>
            <a:r>
              <a:rPr lang="en-US" sz="2400" dirty="0"/>
              <a:t>Arsenic detected in almost all fill soil samples (504 of 521)  at concentrations up to 83.6 mg/kg</a:t>
            </a:r>
          </a:p>
        </p:txBody>
      </p:sp>
      <p:sp>
        <p:nvSpPr>
          <p:cNvPr id="17" name="Oval 16">
            <a:extLst>
              <a:ext uri="{FF2B5EF4-FFF2-40B4-BE49-F238E27FC236}">
                <a16:creationId xmlns:a16="http://schemas.microsoft.com/office/drawing/2014/main" id="{61D246F6-1111-B953-38DB-9389D4B5FF56}"/>
              </a:ext>
            </a:extLst>
          </p:cNvPr>
          <p:cNvSpPr/>
          <p:nvPr/>
        </p:nvSpPr>
        <p:spPr>
          <a:xfrm>
            <a:off x="5256906" y="6289775"/>
            <a:ext cx="128788" cy="12878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B4584C3-C1A2-8270-F54F-2F6C194B6889}"/>
              </a:ext>
            </a:extLst>
          </p:cNvPr>
          <p:cNvSpPr txBox="1"/>
          <p:nvPr/>
        </p:nvSpPr>
        <p:spPr>
          <a:xfrm>
            <a:off x="5321300" y="6200282"/>
            <a:ext cx="6083300" cy="307777"/>
          </a:xfrm>
          <a:prstGeom prst="rect">
            <a:avLst/>
          </a:prstGeom>
          <a:noFill/>
        </p:spPr>
        <p:txBody>
          <a:bodyPr wrap="square" rtlCol="0">
            <a:spAutoFit/>
          </a:bodyPr>
          <a:lstStyle/>
          <a:p>
            <a:r>
              <a:rPr lang="en-US" sz="1400" dirty="0"/>
              <a:t>Indicates groundwater arsenic &gt;10 µg/L</a:t>
            </a:r>
          </a:p>
        </p:txBody>
      </p:sp>
      <p:sp>
        <p:nvSpPr>
          <p:cNvPr id="19" name="Text Placeholder 5">
            <a:extLst>
              <a:ext uri="{FF2B5EF4-FFF2-40B4-BE49-F238E27FC236}">
                <a16:creationId xmlns:a16="http://schemas.microsoft.com/office/drawing/2014/main" id="{2DEB1000-1163-19E6-F162-F548E24BBC0C}"/>
              </a:ext>
            </a:extLst>
          </p:cNvPr>
          <p:cNvSpPr txBox="1">
            <a:spLocks noGrp="1"/>
          </p:cNvSpPr>
          <p:nvPr>
            <p:ph type="body" sz="quarter" idx="13"/>
          </p:nvPr>
        </p:nvSpPr>
        <p:spPr>
          <a:xfrm>
            <a:off x="430212" y="6583363"/>
            <a:ext cx="4495017" cy="274637"/>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Technical Challenges at NAVFAC Sites: Case Study 4</a:t>
            </a:r>
          </a:p>
        </p:txBody>
      </p:sp>
      <p:sp>
        <p:nvSpPr>
          <p:cNvPr id="2" name="TextBox 1">
            <a:extLst>
              <a:ext uri="{FF2B5EF4-FFF2-40B4-BE49-F238E27FC236}">
                <a16:creationId xmlns:a16="http://schemas.microsoft.com/office/drawing/2014/main" id="{91613CDE-D54B-00A8-7EF5-652B790B8D84}"/>
              </a:ext>
            </a:extLst>
          </p:cNvPr>
          <p:cNvSpPr txBox="1"/>
          <p:nvPr/>
        </p:nvSpPr>
        <p:spPr>
          <a:xfrm>
            <a:off x="7337846" y="6235318"/>
            <a:ext cx="4652058" cy="307777"/>
          </a:xfrm>
          <a:prstGeom prst="rect">
            <a:avLst/>
          </a:prstGeom>
          <a:noFill/>
        </p:spPr>
        <p:txBody>
          <a:bodyPr wrap="square" rtlCol="0">
            <a:spAutoFit/>
          </a:bodyPr>
          <a:lstStyle/>
          <a:p>
            <a:pPr algn="r"/>
            <a:r>
              <a:rPr lang="en-US" sz="1400" dirty="0">
                <a:solidFill>
                  <a:schemeClr val="bg2">
                    <a:lumMod val="50000"/>
                  </a:schemeClr>
                </a:solidFill>
                <a:latin typeface="Arial Narrow" panose="020B0604020202020204" pitchFamily="34" charset="0"/>
                <a:cs typeface="Arial Narrow" panose="020B0604020202020204" pitchFamily="34" charset="0"/>
              </a:rPr>
              <a:t>(NAVFAC Washington 2021b)</a:t>
            </a:r>
          </a:p>
        </p:txBody>
      </p:sp>
      <p:sp>
        <p:nvSpPr>
          <p:cNvPr id="4" name="Rectangle 3">
            <a:extLst>
              <a:ext uri="{FF2B5EF4-FFF2-40B4-BE49-F238E27FC236}">
                <a16:creationId xmlns:a16="http://schemas.microsoft.com/office/drawing/2014/main" id="{BAA34B9F-380D-726A-A42B-A9CEFE42967D}"/>
              </a:ext>
            </a:extLst>
          </p:cNvPr>
          <p:cNvSpPr/>
          <p:nvPr/>
        </p:nvSpPr>
        <p:spPr>
          <a:xfrm>
            <a:off x="5189517" y="1282534"/>
            <a:ext cx="6804561" cy="4904509"/>
          </a:xfrm>
          <a:prstGeom prst="rect">
            <a:avLst/>
          </a:prstGeom>
          <a:noFill/>
          <a:ln w="9525">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23886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BF0EB-D8B9-323D-A17A-0F3D8D750EB2}"/>
              </a:ext>
            </a:extLst>
          </p:cNvPr>
          <p:cNvSpPr>
            <a:spLocks noGrp="1"/>
          </p:cNvSpPr>
          <p:nvPr>
            <p:ph type="title"/>
          </p:nvPr>
        </p:nvSpPr>
        <p:spPr/>
        <p:txBody>
          <a:bodyPr/>
          <a:lstStyle/>
          <a:p>
            <a:r>
              <a:rPr lang="en-US" dirty="0"/>
              <a:t>Summary</a:t>
            </a:r>
          </a:p>
        </p:txBody>
      </p:sp>
      <p:sp>
        <p:nvSpPr>
          <p:cNvPr id="10" name="Freeform: Shape 9">
            <a:extLst>
              <a:ext uri="{FF2B5EF4-FFF2-40B4-BE49-F238E27FC236}">
                <a16:creationId xmlns:a16="http://schemas.microsoft.com/office/drawing/2014/main" id="{83D8166E-0A48-8977-B665-5CF13FA456DA}"/>
              </a:ext>
            </a:extLst>
          </p:cNvPr>
          <p:cNvSpPr/>
          <p:nvPr/>
        </p:nvSpPr>
        <p:spPr>
          <a:xfrm>
            <a:off x="838250" y="1642091"/>
            <a:ext cx="4913783" cy="691200"/>
          </a:xfrm>
          <a:custGeom>
            <a:avLst/>
            <a:gdLst>
              <a:gd name="connsiteX0" fmla="*/ 0 w 4913783"/>
              <a:gd name="connsiteY0" fmla="*/ 0 h 691200"/>
              <a:gd name="connsiteX1" fmla="*/ 4913783 w 4913783"/>
              <a:gd name="connsiteY1" fmla="*/ 0 h 691200"/>
              <a:gd name="connsiteX2" fmla="*/ 4913783 w 4913783"/>
              <a:gd name="connsiteY2" fmla="*/ 691200 h 691200"/>
              <a:gd name="connsiteX3" fmla="*/ 0 w 4913783"/>
              <a:gd name="connsiteY3" fmla="*/ 691200 h 691200"/>
              <a:gd name="connsiteX4" fmla="*/ 0 w 4913783"/>
              <a:gd name="connsiteY4" fmla="*/ 0 h 69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3783" h="691200">
                <a:moveTo>
                  <a:pt x="0" y="0"/>
                </a:moveTo>
                <a:lnTo>
                  <a:pt x="4913783" y="0"/>
                </a:lnTo>
                <a:lnTo>
                  <a:pt x="4913783" y="691200"/>
                </a:lnTo>
                <a:lnTo>
                  <a:pt x="0" y="691200"/>
                </a:lnTo>
                <a:lnTo>
                  <a:pt x="0" y="0"/>
                </a:lnTo>
                <a:close/>
              </a:path>
            </a:pathLst>
          </a:custGeom>
          <a:solidFill>
            <a:srgbClr val="004990"/>
          </a:solidFill>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t>Best Practices</a:t>
            </a:r>
          </a:p>
        </p:txBody>
      </p:sp>
      <p:sp>
        <p:nvSpPr>
          <p:cNvPr id="11" name="Freeform: Shape 10">
            <a:extLst>
              <a:ext uri="{FF2B5EF4-FFF2-40B4-BE49-F238E27FC236}">
                <a16:creationId xmlns:a16="http://schemas.microsoft.com/office/drawing/2014/main" id="{D8FC97F3-53C7-7018-F882-BD3DB521D6E9}"/>
              </a:ext>
            </a:extLst>
          </p:cNvPr>
          <p:cNvSpPr/>
          <p:nvPr/>
        </p:nvSpPr>
        <p:spPr>
          <a:xfrm>
            <a:off x="838250" y="2333290"/>
            <a:ext cx="4913783" cy="2191419"/>
          </a:xfrm>
          <a:custGeom>
            <a:avLst/>
            <a:gdLst>
              <a:gd name="connsiteX0" fmla="*/ 0 w 4913783"/>
              <a:gd name="connsiteY0" fmla="*/ 0 h 3623400"/>
              <a:gd name="connsiteX1" fmla="*/ 4913783 w 4913783"/>
              <a:gd name="connsiteY1" fmla="*/ 0 h 3623400"/>
              <a:gd name="connsiteX2" fmla="*/ 4913783 w 4913783"/>
              <a:gd name="connsiteY2" fmla="*/ 3623400 h 3623400"/>
              <a:gd name="connsiteX3" fmla="*/ 0 w 4913783"/>
              <a:gd name="connsiteY3" fmla="*/ 3623400 h 3623400"/>
              <a:gd name="connsiteX4" fmla="*/ 0 w 4913783"/>
              <a:gd name="connsiteY4" fmla="*/ 0 h 362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3783" h="3623400">
                <a:moveTo>
                  <a:pt x="0" y="0"/>
                </a:moveTo>
                <a:lnTo>
                  <a:pt x="4913783" y="0"/>
                </a:lnTo>
                <a:lnTo>
                  <a:pt x="4913783" y="3623400"/>
                </a:lnTo>
                <a:lnTo>
                  <a:pt x="0" y="3623400"/>
                </a:lnTo>
                <a:lnTo>
                  <a:pt x="0" y="0"/>
                </a:lnTo>
                <a:close/>
              </a:path>
            </a:pathLst>
          </a:cu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228600" lvl="1" indent="-228600" algn="l" defTabSz="1066800">
              <a:lnSpc>
                <a:spcPct val="90000"/>
              </a:lnSpc>
              <a:spcBef>
                <a:spcPts val="1000"/>
              </a:spcBef>
              <a:buChar char="•"/>
            </a:pPr>
            <a:r>
              <a:rPr lang="en-US" sz="2000" kern="1200" dirty="0">
                <a:solidFill>
                  <a:schemeClr val="tx1">
                    <a:lumMod val="65000"/>
                    <a:lumOff val="35000"/>
                  </a:schemeClr>
                </a:solidFill>
              </a:rPr>
              <a:t>Consider site history</a:t>
            </a:r>
          </a:p>
          <a:p>
            <a:pPr marL="228600" lvl="1" indent="-228600" algn="l" defTabSz="1066800">
              <a:lnSpc>
                <a:spcPct val="90000"/>
              </a:lnSpc>
              <a:spcBef>
                <a:spcPts val="1000"/>
              </a:spcBef>
              <a:buChar char="•"/>
            </a:pPr>
            <a:r>
              <a:rPr lang="en-US" sz="2000" kern="1200" dirty="0">
                <a:solidFill>
                  <a:schemeClr val="tx1">
                    <a:lumMod val="65000"/>
                    <a:lumOff val="35000"/>
                  </a:schemeClr>
                </a:solidFill>
              </a:rPr>
              <a:t>Evaluate all possible sources and background </a:t>
            </a:r>
          </a:p>
          <a:p>
            <a:pPr marL="228600" lvl="1" indent="-228600" algn="l" defTabSz="1066800">
              <a:lnSpc>
                <a:spcPct val="90000"/>
              </a:lnSpc>
              <a:spcBef>
                <a:spcPts val="1000"/>
              </a:spcBef>
              <a:buChar char="•"/>
            </a:pPr>
            <a:endParaRPr lang="en-US" sz="2400" kern="1200" dirty="0">
              <a:solidFill>
                <a:schemeClr val="tx1">
                  <a:lumMod val="65000"/>
                  <a:lumOff val="35000"/>
                </a:schemeClr>
              </a:solidFill>
            </a:endParaRPr>
          </a:p>
          <a:p>
            <a:pPr marL="228600" lvl="1" indent="-228600" algn="l" defTabSz="1066800">
              <a:lnSpc>
                <a:spcPct val="90000"/>
              </a:lnSpc>
              <a:spcBef>
                <a:spcPts val="1000"/>
              </a:spcBef>
              <a:buChar char="•"/>
            </a:pPr>
            <a:endParaRPr lang="en-US" sz="2400" kern="1200" dirty="0">
              <a:solidFill>
                <a:schemeClr val="tx1">
                  <a:lumMod val="65000"/>
                  <a:lumOff val="35000"/>
                </a:schemeClr>
              </a:solidFill>
            </a:endParaRPr>
          </a:p>
          <a:p>
            <a:pPr marL="0" lvl="1" algn="l" defTabSz="1066800">
              <a:lnSpc>
                <a:spcPct val="90000"/>
              </a:lnSpc>
              <a:spcBef>
                <a:spcPts val="1000"/>
              </a:spcBef>
            </a:pPr>
            <a:endParaRPr lang="en-US" sz="2400" kern="1200" dirty="0">
              <a:solidFill>
                <a:schemeClr val="tx1">
                  <a:lumMod val="65000"/>
                  <a:lumOff val="35000"/>
                </a:schemeClr>
              </a:solidFill>
            </a:endParaRPr>
          </a:p>
        </p:txBody>
      </p:sp>
      <p:sp>
        <p:nvSpPr>
          <p:cNvPr id="12" name="Freeform: Shape 11">
            <a:extLst>
              <a:ext uri="{FF2B5EF4-FFF2-40B4-BE49-F238E27FC236}">
                <a16:creationId xmlns:a16="http://schemas.microsoft.com/office/drawing/2014/main" id="{7E150D09-6E27-B597-9766-B7648BCC6788}"/>
              </a:ext>
            </a:extLst>
          </p:cNvPr>
          <p:cNvSpPr/>
          <p:nvPr/>
        </p:nvSpPr>
        <p:spPr>
          <a:xfrm>
            <a:off x="6268453" y="1642091"/>
            <a:ext cx="5221704" cy="691200"/>
          </a:xfrm>
          <a:custGeom>
            <a:avLst/>
            <a:gdLst>
              <a:gd name="connsiteX0" fmla="*/ 0 w 4913783"/>
              <a:gd name="connsiteY0" fmla="*/ 0 h 691200"/>
              <a:gd name="connsiteX1" fmla="*/ 4913783 w 4913783"/>
              <a:gd name="connsiteY1" fmla="*/ 0 h 691200"/>
              <a:gd name="connsiteX2" fmla="*/ 4913783 w 4913783"/>
              <a:gd name="connsiteY2" fmla="*/ 691200 h 691200"/>
              <a:gd name="connsiteX3" fmla="*/ 0 w 4913783"/>
              <a:gd name="connsiteY3" fmla="*/ 691200 h 691200"/>
              <a:gd name="connsiteX4" fmla="*/ 0 w 4913783"/>
              <a:gd name="connsiteY4" fmla="*/ 0 h 69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3783" h="691200">
                <a:moveTo>
                  <a:pt x="0" y="0"/>
                </a:moveTo>
                <a:lnTo>
                  <a:pt x="4913783" y="0"/>
                </a:lnTo>
                <a:lnTo>
                  <a:pt x="4913783" y="691200"/>
                </a:lnTo>
                <a:lnTo>
                  <a:pt x="0" y="691200"/>
                </a:lnTo>
                <a:lnTo>
                  <a:pt x="0" y="0"/>
                </a:lnTo>
                <a:close/>
              </a:path>
            </a:pathLst>
          </a:custGeom>
          <a:solidFill>
            <a:srgbClr val="0A98D5"/>
          </a:solidFill>
          <a:ln>
            <a:noFill/>
          </a:ln>
        </p:spPr>
        <p:style>
          <a:lnRef idx="2">
            <a:schemeClr val="accent5">
              <a:hueOff val="-6758543"/>
              <a:satOff val="-17419"/>
              <a:lumOff val="-11765"/>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t>Lessons Learned</a:t>
            </a:r>
          </a:p>
        </p:txBody>
      </p:sp>
      <p:sp>
        <p:nvSpPr>
          <p:cNvPr id="13" name="Freeform: Shape 12">
            <a:extLst>
              <a:ext uri="{FF2B5EF4-FFF2-40B4-BE49-F238E27FC236}">
                <a16:creationId xmlns:a16="http://schemas.microsoft.com/office/drawing/2014/main" id="{8B31DF14-D041-8ABF-1483-4EB6C77ABD9A}"/>
              </a:ext>
            </a:extLst>
          </p:cNvPr>
          <p:cNvSpPr/>
          <p:nvPr/>
        </p:nvSpPr>
        <p:spPr>
          <a:xfrm>
            <a:off x="6268453" y="2333290"/>
            <a:ext cx="5221704" cy="3038810"/>
          </a:xfrm>
          <a:custGeom>
            <a:avLst/>
            <a:gdLst>
              <a:gd name="connsiteX0" fmla="*/ 0 w 4913783"/>
              <a:gd name="connsiteY0" fmla="*/ 0 h 3623400"/>
              <a:gd name="connsiteX1" fmla="*/ 4913783 w 4913783"/>
              <a:gd name="connsiteY1" fmla="*/ 0 h 3623400"/>
              <a:gd name="connsiteX2" fmla="*/ 4913783 w 4913783"/>
              <a:gd name="connsiteY2" fmla="*/ 3623400 h 3623400"/>
              <a:gd name="connsiteX3" fmla="*/ 0 w 4913783"/>
              <a:gd name="connsiteY3" fmla="*/ 3623400 h 3623400"/>
              <a:gd name="connsiteX4" fmla="*/ 0 w 4913783"/>
              <a:gd name="connsiteY4" fmla="*/ 0 h 362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3783" h="3623400">
                <a:moveTo>
                  <a:pt x="0" y="0"/>
                </a:moveTo>
                <a:lnTo>
                  <a:pt x="4913783" y="0"/>
                </a:lnTo>
                <a:lnTo>
                  <a:pt x="4913783" y="3623400"/>
                </a:lnTo>
                <a:lnTo>
                  <a:pt x="0" y="3623400"/>
                </a:lnTo>
                <a:lnTo>
                  <a:pt x="0" y="0"/>
                </a:lnTo>
                <a:close/>
              </a:path>
            </a:pathLst>
          </a:custGeom>
          <a:solidFill>
            <a:srgbClr val="0099FF">
              <a:alpha val="20000"/>
            </a:srgbClr>
          </a:solidFill>
        </p:spPr>
        <p:style>
          <a:lnRef idx="2">
            <a:schemeClr val="accent5">
              <a:tint val="40000"/>
              <a:alpha val="90000"/>
              <a:hueOff val="-6739762"/>
              <a:satOff val="-22832"/>
              <a:lumOff val="-2928"/>
              <a:alphaOff val="0"/>
            </a:schemeClr>
          </a:lnRef>
          <a:fillRef idx="1">
            <a:schemeClr val="accent5">
              <a:tint val="40000"/>
              <a:alpha val="90000"/>
              <a:hueOff val="-6739762"/>
              <a:satOff val="-22832"/>
              <a:lumOff val="-2928"/>
              <a:alphaOff val="0"/>
            </a:schemeClr>
          </a:fillRef>
          <a:effectRef idx="0">
            <a:schemeClr val="accent5">
              <a:tint val="40000"/>
              <a:alpha val="90000"/>
              <a:hueOff val="-6739762"/>
              <a:satOff val="-22832"/>
              <a:lumOff val="-2928"/>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228600" lvl="1" indent="-228600" algn="l" defTabSz="1066800">
              <a:lnSpc>
                <a:spcPct val="90000"/>
              </a:lnSpc>
              <a:spcBef>
                <a:spcPts val="1000"/>
              </a:spcBef>
              <a:buChar char="•"/>
            </a:pPr>
            <a:r>
              <a:rPr lang="en-US" sz="2000" kern="1200" dirty="0">
                <a:solidFill>
                  <a:schemeClr val="tx1">
                    <a:lumMod val="65000"/>
                    <a:lumOff val="35000"/>
                  </a:schemeClr>
                </a:solidFill>
              </a:rPr>
              <a:t>Elevated metals concentrations in </a:t>
            </a:r>
            <a:r>
              <a:rPr lang="en-US" sz="2000" dirty="0">
                <a:solidFill>
                  <a:schemeClr val="tx1">
                    <a:lumMod val="65000"/>
                    <a:lumOff val="35000"/>
                  </a:schemeClr>
                </a:solidFill>
              </a:rPr>
              <a:t>groundwater </a:t>
            </a:r>
            <a:r>
              <a:rPr lang="en-US" sz="2000" kern="1200" dirty="0">
                <a:solidFill>
                  <a:schemeClr val="tx1">
                    <a:lumMod val="65000"/>
                    <a:lumOff val="35000"/>
                  </a:schemeClr>
                </a:solidFill>
              </a:rPr>
              <a:t>may not be related to site releases</a:t>
            </a:r>
          </a:p>
          <a:p>
            <a:pPr marL="228600" lvl="1" indent="-228600" algn="l" defTabSz="1066800">
              <a:lnSpc>
                <a:spcPct val="90000"/>
              </a:lnSpc>
              <a:spcBef>
                <a:spcPts val="1000"/>
              </a:spcBef>
              <a:buChar char="•"/>
            </a:pPr>
            <a:r>
              <a:rPr lang="en-US" sz="2000" dirty="0">
                <a:solidFill>
                  <a:schemeClr val="tx1">
                    <a:lumMod val="65000"/>
                    <a:lumOff val="35000"/>
                  </a:schemeClr>
                </a:solidFill>
              </a:rPr>
              <a:t>Need to consider sites wholistically to understand combined effect of </a:t>
            </a:r>
            <a:br>
              <a:rPr lang="en-US" sz="2000" dirty="0">
                <a:solidFill>
                  <a:schemeClr val="tx1">
                    <a:lumMod val="65000"/>
                    <a:lumOff val="35000"/>
                  </a:schemeClr>
                </a:solidFill>
              </a:rPr>
            </a:br>
            <a:r>
              <a:rPr lang="en-US" sz="2000" dirty="0">
                <a:solidFill>
                  <a:schemeClr val="tx1">
                    <a:lumMod val="65000"/>
                    <a:lumOff val="35000"/>
                  </a:schemeClr>
                </a:solidFill>
              </a:rPr>
              <a:t>co-contaminants on evolution of site gradients</a:t>
            </a:r>
            <a:endParaRPr lang="en-US" sz="2000" kern="1200" dirty="0">
              <a:solidFill>
                <a:schemeClr val="tx1">
                  <a:lumMod val="65000"/>
                  <a:lumOff val="35000"/>
                </a:schemeClr>
              </a:solidFill>
            </a:endParaRPr>
          </a:p>
        </p:txBody>
      </p:sp>
      <p:sp>
        <p:nvSpPr>
          <p:cNvPr id="5" name="Slide Number Placeholder 4">
            <a:extLst>
              <a:ext uri="{FF2B5EF4-FFF2-40B4-BE49-F238E27FC236}">
                <a16:creationId xmlns:a16="http://schemas.microsoft.com/office/drawing/2014/main" id="{8855D8F9-E718-FB42-9261-051922044E9F}"/>
              </a:ext>
            </a:extLst>
          </p:cNvPr>
          <p:cNvSpPr>
            <a:spLocks noGrp="1"/>
          </p:cNvSpPr>
          <p:nvPr>
            <p:ph type="sldNum" sz="quarter" idx="12"/>
          </p:nvPr>
        </p:nvSpPr>
        <p:spPr/>
        <p:txBody>
          <a:bodyPr/>
          <a:lstStyle/>
          <a:p>
            <a:fld id="{E130FD56-1AA9-EE4C-9ADF-6D63C47D8FD2}" type="slidenum">
              <a:rPr lang="en-US" smtClean="0"/>
              <a:pPr/>
              <a:t>88</a:t>
            </a:fld>
            <a:endParaRPr lang="en-US"/>
          </a:p>
        </p:txBody>
      </p:sp>
      <p:sp>
        <p:nvSpPr>
          <p:cNvPr id="8" name="Text Placeholder 5">
            <a:extLst>
              <a:ext uri="{FF2B5EF4-FFF2-40B4-BE49-F238E27FC236}">
                <a16:creationId xmlns:a16="http://schemas.microsoft.com/office/drawing/2014/main" id="{4110C79D-C84E-723A-2F3A-813728C3C4B2}"/>
              </a:ext>
            </a:extLst>
          </p:cNvPr>
          <p:cNvSpPr>
            <a:spLocks noGrp="1"/>
          </p:cNvSpPr>
          <p:nvPr>
            <p:ph type="body" sz="quarter" idx="13"/>
          </p:nvPr>
        </p:nvSpPr>
        <p:spPr>
          <a:xfrm>
            <a:off x="429767" y="6583680"/>
            <a:ext cx="4932807" cy="274320"/>
          </a:xfrm>
        </p:spPr>
        <p:txBody>
          <a:bodyPr>
            <a:noAutofit/>
          </a:bodyPr>
          <a:lstStyle/>
          <a:p>
            <a:r>
              <a:rPr lang="en-US" sz="1400" dirty="0"/>
              <a:t>Technical Challenges at NAVFAC Sites: Case Study 4</a:t>
            </a:r>
          </a:p>
        </p:txBody>
      </p:sp>
    </p:spTree>
    <p:extLst>
      <p:ext uri="{BB962C8B-B14F-4D97-AF65-F5344CB8AC3E}">
        <p14:creationId xmlns:p14="http://schemas.microsoft.com/office/powerpoint/2010/main" val="113250439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BEF0A-B978-5E25-F1D8-6A95131DD026}"/>
              </a:ext>
            </a:extLst>
          </p:cNvPr>
          <p:cNvSpPr>
            <a:spLocks noGrp="1"/>
          </p:cNvSpPr>
          <p:nvPr>
            <p:ph type="title"/>
          </p:nvPr>
        </p:nvSpPr>
        <p:spPr/>
        <p:txBody>
          <a:bodyPr/>
          <a:lstStyle/>
          <a:p>
            <a:r>
              <a:rPr lang="en-US" dirty="0"/>
              <a:t>Metals Mobilized by Changing Redox</a:t>
            </a:r>
          </a:p>
        </p:txBody>
      </p:sp>
      <p:sp>
        <p:nvSpPr>
          <p:cNvPr id="3" name="Content Placeholder 2">
            <a:extLst>
              <a:ext uri="{FF2B5EF4-FFF2-40B4-BE49-F238E27FC236}">
                <a16:creationId xmlns:a16="http://schemas.microsoft.com/office/drawing/2014/main" id="{DD14CFD4-3981-62FE-5655-D050634D16F7}"/>
              </a:ext>
            </a:extLst>
          </p:cNvPr>
          <p:cNvSpPr>
            <a:spLocks noGrp="1"/>
          </p:cNvSpPr>
          <p:nvPr>
            <p:ph sz="half" idx="1"/>
          </p:nvPr>
        </p:nvSpPr>
        <p:spPr>
          <a:xfrm>
            <a:off x="838200" y="1620692"/>
            <a:ext cx="5181600" cy="4699426"/>
          </a:xfrm>
        </p:spPr>
        <p:txBody>
          <a:bodyPr>
            <a:normAutofit fontScale="92500" lnSpcReduction="10000"/>
          </a:bodyPr>
          <a:lstStyle/>
          <a:p>
            <a:pPr>
              <a:lnSpc>
                <a:spcPct val="100000"/>
              </a:lnSpc>
            </a:pPr>
            <a:r>
              <a:rPr lang="en-US" dirty="0"/>
              <a:t>Redox change is a side effect of contamination and treatment</a:t>
            </a:r>
          </a:p>
          <a:p>
            <a:pPr lvl="1">
              <a:lnSpc>
                <a:spcPct val="100000"/>
              </a:lnSpc>
            </a:pPr>
            <a:r>
              <a:rPr lang="en-US" dirty="0"/>
              <a:t>Complex interaction of in situ chemical and biological process treatment with solids</a:t>
            </a:r>
          </a:p>
          <a:p>
            <a:pPr>
              <a:lnSpc>
                <a:spcPct val="100000"/>
              </a:lnSpc>
            </a:pPr>
            <a:r>
              <a:rPr lang="en-US" dirty="0"/>
              <a:t>Anaerobic and reducing conditions can induce dissolved iron, manganese, and arsenic</a:t>
            </a:r>
          </a:p>
          <a:p>
            <a:pPr lvl="1">
              <a:lnSpc>
                <a:spcPct val="100000"/>
              </a:lnSpc>
            </a:pPr>
            <a:r>
              <a:rPr lang="en-US" dirty="0"/>
              <a:t>Caused by degradation of organic contaminants (hydrocarbon spill)</a:t>
            </a:r>
          </a:p>
          <a:p>
            <a:pPr lvl="1">
              <a:lnSpc>
                <a:spcPct val="100000"/>
              </a:lnSpc>
            </a:pPr>
            <a:r>
              <a:rPr lang="en-US" dirty="0"/>
              <a:t>Caused by deliberate treatment for another remedy</a:t>
            </a:r>
          </a:p>
        </p:txBody>
      </p:sp>
      <p:sp>
        <p:nvSpPr>
          <p:cNvPr id="5" name="Slide Number Placeholder 4">
            <a:extLst>
              <a:ext uri="{FF2B5EF4-FFF2-40B4-BE49-F238E27FC236}">
                <a16:creationId xmlns:a16="http://schemas.microsoft.com/office/drawing/2014/main" id="{77CD82F3-F5BD-626B-2516-C9219255F1D8}"/>
              </a:ext>
            </a:extLst>
          </p:cNvPr>
          <p:cNvSpPr>
            <a:spLocks noGrp="1"/>
          </p:cNvSpPr>
          <p:nvPr>
            <p:ph type="sldNum" sz="quarter" idx="12"/>
          </p:nvPr>
        </p:nvSpPr>
        <p:spPr/>
        <p:txBody>
          <a:bodyPr/>
          <a:lstStyle/>
          <a:p>
            <a:fld id="{E130FD56-1AA9-EE4C-9ADF-6D63C47D8FD2}" type="slidenum">
              <a:rPr lang="en-US" smtClean="0"/>
              <a:pPr/>
              <a:t>89</a:t>
            </a:fld>
            <a:endParaRPr lang="en-US"/>
          </a:p>
        </p:txBody>
      </p:sp>
      <p:sp>
        <p:nvSpPr>
          <p:cNvPr id="6" name="Text Placeholder 5">
            <a:extLst>
              <a:ext uri="{FF2B5EF4-FFF2-40B4-BE49-F238E27FC236}">
                <a16:creationId xmlns:a16="http://schemas.microsoft.com/office/drawing/2014/main" id="{C1DE8F76-B0DE-BC0C-FFF7-4FAF10B9DEE3}"/>
              </a:ext>
            </a:extLst>
          </p:cNvPr>
          <p:cNvSpPr>
            <a:spLocks noGrp="1"/>
          </p:cNvSpPr>
          <p:nvPr>
            <p:ph type="body" sz="quarter" idx="13"/>
          </p:nvPr>
        </p:nvSpPr>
        <p:spPr/>
        <p:txBody>
          <a:bodyPr>
            <a:noAutofit/>
          </a:bodyPr>
          <a:lstStyle/>
          <a:p>
            <a:r>
              <a:rPr lang="en-US" sz="1400" dirty="0"/>
              <a:t>Technical Challenges at NAVFAC Sites</a:t>
            </a:r>
          </a:p>
        </p:txBody>
      </p:sp>
      <p:pic>
        <p:nvPicPr>
          <p:cNvPr id="8" name="Picture 7">
            <a:extLst>
              <a:ext uri="{FF2B5EF4-FFF2-40B4-BE49-F238E27FC236}">
                <a16:creationId xmlns:a16="http://schemas.microsoft.com/office/drawing/2014/main" id="{59E0195C-9EB0-3DAC-C6E8-F14387A3512A}"/>
              </a:ext>
            </a:extLst>
          </p:cNvPr>
          <p:cNvPicPr>
            <a:picLocks noChangeAspect="1"/>
          </p:cNvPicPr>
          <p:nvPr/>
        </p:nvPicPr>
        <p:blipFill rotWithShape="1">
          <a:blip r:embed="rId3"/>
          <a:srcRect l="4174" r="1445"/>
          <a:stretch/>
        </p:blipFill>
        <p:spPr>
          <a:xfrm>
            <a:off x="5934226" y="1868557"/>
            <a:ext cx="6042428" cy="3098744"/>
          </a:xfrm>
          <a:prstGeom prst="rect">
            <a:avLst/>
          </a:prstGeom>
          <a:ln>
            <a:noFill/>
          </a:ln>
        </p:spPr>
      </p:pic>
      <p:sp>
        <p:nvSpPr>
          <p:cNvPr id="9" name="TextBox 8">
            <a:extLst>
              <a:ext uri="{FF2B5EF4-FFF2-40B4-BE49-F238E27FC236}">
                <a16:creationId xmlns:a16="http://schemas.microsoft.com/office/drawing/2014/main" id="{94485E94-3CD8-1CFA-EEFD-19ECC0719B79}"/>
              </a:ext>
            </a:extLst>
          </p:cNvPr>
          <p:cNvSpPr txBox="1"/>
          <p:nvPr/>
        </p:nvSpPr>
        <p:spPr>
          <a:xfrm>
            <a:off x="6936943" y="5152951"/>
            <a:ext cx="4036995" cy="1046440"/>
          </a:xfrm>
          <a:prstGeom prst="rect">
            <a:avLst/>
          </a:prstGeom>
          <a:noFill/>
        </p:spPr>
        <p:txBody>
          <a:bodyPr wrap="square">
            <a:spAutoFit/>
          </a:bodyPr>
          <a:lstStyle/>
          <a:p>
            <a:pPr algn="ctr"/>
            <a:r>
              <a:rPr lang="en-US" sz="1600" b="1" i="1" dirty="0">
                <a:solidFill>
                  <a:schemeClr val="tx1">
                    <a:lumMod val="65000"/>
                    <a:lumOff val="35000"/>
                  </a:schemeClr>
                </a:solidFill>
                <a:effectLst/>
                <a:latin typeface="Arial Narrow" panose="020B0604020202020204" pitchFamily="34" charset="0"/>
                <a:cs typeface="Arial Narrow" panose="020B0604020202020204" pitchFamily="34" charset="0"/>
              </a:rPr>
              <a:t>Dissolved metals </a:t>
            </a:r>
            <a:r>
              <a:rPr lang="en-US" sz="1600" b="1" i="1" dirty="0">
                <a:solidFill>
                  <a:schemeClr val="tx1">
                    <a:lumMod val="65000"/>
                    <a:lumOff val="35000"/>
                  </a:schemeClr>
                </a:solidFill>
                <a:latin typeface="Arial Narrow" panose="020B0604020202020204" pitchFamily="34" charset="0"/>
                <a:cs typeface="Arial Narrow" panose="020B0604020202020204" pitchFamily="34" charset="0"/>
              </a:rPr>
              <a:t>c</a:t>
            </a:r>
            <a:r>
              <a:rPr lang="en-US" sz="1600" b="1" i="1" dirty="0">
                <a:solidFill>
                  <a:schemeClr val="tx1">
                    <a:lumMod val="65000"/>
                    <a:lumOff val="35000"/>
                  </a:schemeClr>
                </a:solidFill>
                <a:effectLst/>
                <a:latin typeface="Arial Narrow" panose="020B0604020202020204" pitchFamily="34" charset="0"/>
                <a:cs typeface="Arial Narrow" panose="020B0604020202020204" pitchFamily="34" charset="0"/>
              </a:rPr>
              <a:t>oncentrations</a:t>
            </a:r>
            <a:br>
              <a:rPr lang="en-US" sz="1600" b="1" i="1" dirty="0">
                <a:solidFill>
                  <a:schemeClr val="tx1">
                    <a:lumMod val="65000"/>
                    <a:lumOff val="35000"/>
                  </a:schemeClr>
                </a:solidFill>
                <a:effectLst/>
                <a:latin typeface="Arial Narrow" panose="020B0604020202020204" pitchFamily="34" charset="0"/>
                <a:cs typeface="Arial Narrow" panose="020B0604020202020204" pitchFamily="34" charset="0"/>
              </a:rPr>
            </a:br>
            <a:r>
              <a:rPr lang="en-US" sz="1600" b="1" i="1" dirty="0">
                <a:solidFill>
                  <a:schemeClr val="tx1">
                    <a:lumMod val="65000"/>
                    <a:lumOff val="35000"/>
                  </a:schemeClr>
                </a:solidFill>
                <a:effectLst/>
                <a:latin typeface="Arial Narrow" panose="020B0604020202020204" pitchFamily="34" charset="0"/>
                <a:cs typeface="Arial Narrow" panose="020B0604020202020204" pitchFamily="34" charset="0"/>
              </a:rPr>
              <a:t>through an engineered </a:t>
            </a:r>
            <a:r>
              <a:rPr lang="en-US" sz="1600" b="1" i="1" dirty="0">
                <a:solidFill>
                  <a:schemeClr val="tx1">
                    <a:lumMod val="65000"/>
                    <a:lumOff val="35000"/>
                  </a:schemeClr>
                </a:solidFill>
                <a:latin typeface="Arial Narrow" panose="020B0604020202020204" pitchFamily="34" charset="0"/>
                <a:cs typeface="Arial Narrow" panose="020B0604020202020204" pitchFamily="34" charset="0"/>
              </a:rPr>
              <a:t>a</a:t>
            </a:r>
            <a:r>
              <a:rPr lang="en-US" sz="1600" b="1" i="1" dirty="0">
                <a:solidFill>
                  <a:schemeClr val="tx1">
                    <a:lumMod val="65000"/>
                    <a:lumOff val="35000"/>
                  </a:schemeClr>
                </a:solidFill>
                <a:effectLst/>
                <a:latin typeface="Arial Narrow" panose="020B0604020202020204" pitchFamily="34" charset="0"/>
                <a:cs typeface="Arial Narrow" panose="020B0604020202020204" pitchFamily="34" charset="0"/>
              </a:rPr>
              <a:t>naerobic </a:t>
            </a:r>
            <a:r>
              <a:rPr lang="en-US" sz="1600" b="1" i="1" dirty="0">
                <a:solidFill>
                  <a:schemeClr val="tx1">
                    <a:lumMod val="65000"/>
                    <a:lumOff val="35000"/>
                  </a:schemeClr>
                </a:solidFill>
                <a:latin typeface="Arial Narrow" panose="020B0604020202020204" pitchFamily="34" charset="0"/>
                <a:cs typeface="Arial Narrow" panose="020B0604020202020204" pitchFamily="34" charset="0"/>
              </a:rPr>
              <a:t>in situ reaction zone</a:t>
            </a:r>
            <a:endParaRPr lang="en-US" sz="1600" b="1" i="1" dirty="0">
              <a:solidFill>
                <a:schemeClr val="tx1">
                  <a:lumMod val="65000"/>
                  <a:lumOff val="35000"/>
                </a:schemeClr>
              </a:solidFill>
              <a:effectLst/>
              <a:latin typeface="Arial Narrow" panose="020B0604020202020204" pitchFamily="34" charset="0"/>
              <a:cs typeface="Arial Narrow" panose="020B0604020202020204" pitchFamily="34" charset="0"/>
            </a:endParaRPr>
          </a:p>
          <a:p>
            <a:pPr algn="ctr"/>
            <a:r>
              <a:rPr lang="en-US" sz="1400" dirty="0">
                <a:solidFill>
                  <a:schemeClr val="bg2">
                    <a:lumMod val="50000"/>
                  </a:schemeClr>
                </a:solidFill>
                <a:latin typeface="Arial Narrow" panose="020B0604020202020204" pitchFamily="34" charset="0"/>
                <a:cs typeface="Arial Narrow" panose="020B0604020202020204" pitchFamily="34" charset="0"/>
              </a:rPr>
              <a:t>(</a:t>
            </a:r>
            <a:r>
              <a:rPr lang="en-US" sz="1400" dirty="0" err="1">
                <a:solidFill>
                  <a:schemeClr val="bg2">
                    <a:lumMod val="50000"/>
                  </a:schemeClr>
                </a:solidFill>
                <a:latin typeface="Arial Narrow" panose="020B0604020202020204" pitchFamily="34" charset="0"/>
                <a:cs typeface="Arial Narrow" panose="020B0604020202020204" pitchFamily="34" charset="0"/>
              </a:rPr>
              <a:t>Suthersan</a:t>
            </a:r>
            <a:r>
              <a:rPr lang="en-US" sz="1400" dirty="0">
                <a:solidFill>
                  <a:schemeClr val="bg2">
                    <a:lumMod val="50000"/>
                  </a:schemeClr>
                </a:solidFill>
                <a:latin typeface="Arial Narrow" panose="020B0604020202020204" pitchFamily="34" charset="0"/>
                <a:cs typeface="Arial Narrow" panose="020B0604020202020204" pitchFamily="34" charset="0"/>
              </a:rPr>
              <a:t> and Horst 2008)</a:t>
            </a:r>
            <a:endParaRPr lang="en-US" sz="1400" dirty="0">
              <a:solidFill>
                <a:schemeClr val="bg2">
                  <a:lumMod val="50000"/>
                </a:schemeClr>
              </a:solidFill>
              <a:effectLst/>
              <a:latin typeface="Arial Narrow" panose="020B0604020202020204" pitchFamily="34" charset="0"/>
              <a:cs typeface="Arial Narrow" panose="020B0604020202020204" pitchFamily="34" charset="0"/>
            </a:endParaRPr>
          </a:p>
        </p:txBody>
      </p:sp>
      <p:sp>
        <p:nvSpPr>
          <p:cNvPr id="7" name="Rectangle 6">
            <a:extLst>
              <a:ext uri="{FF2B5EF4-FFF2-40B4-BE49-F238E27FC236}">
                <a16:creationId xmlns:a16="http://schemas.microsoft.com/office/drawing/2014/main" id="{4ACE48D1-EE66-3C66-25A7-08769398A2AD}"/>
              </a:ext>
            </a:extLst>
          </p:cNvPr>
          <p:cNvSpPr/>
          <p:nvPr/>
        </p:nvSpPr>
        <p:spPr>
          <a:xfrm>
            <a:off x="5973289" y="1781299"/>
            <a:ext cx="6092041" cy="3230088"/>
          </a:xfrm>
          <a:prstGeom prst="rect">
            <a:avLst/>
          </a:prstGeom>
          <a:noFill/>
          <a:ln w="9525">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6874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60D9484F-547A-5BE4-3E81-01B8F91235C4}"/>
              </a:ext>
            </a:extLst>
          </p:cNvPr>
          <p:cNvSpPr>
            <a:spLocks noGrp="1"/>
          </p:cNvSpPr>
          <p:nvPr>
            <p:ph type="body" sz="quarter" idx="13"/>
          </p:nvPr>
        </p:nvSpPr>
        <p:spPr/>
        <p:txBody>
          <a:bodyPr>
            <a:noAutofit/>
          </a:bodyPr>
          <a:lstStyle/>
          <a:p>
            <a:r>
              <a:rPr lang="en-US" sz="1400" dirty="0"/>
              <a:t>Overview</a:t>
            </a:r>
          </a:p>
        </p:txBody>
      </p:sp>
      <p:sp>
        <p:nvSpPr>
          <p:cNvPr id="3" name="Title 2">
            <a:extLst>
              <a:ext uri="{FF2B5EF4-FFF2-40B4-BE49-F238E27FC236}">
                <a16:creationId xmlns:a16="http://schemas.microsoft.com/office/drawing/2014/main" id="{65ACB05E-67E5-84CF-BA1F-F998FD1662C7}"/>
              </a:ext>
            </a:extLst>
          </p:cNvPr>
          <p:cNvSpPr>
            <a:spLocks noGrp="1"/>
          </p:cNvSpPr>
          <p:nvPr>
            <p:ph type="title"/>
          </p:nvPr>
        </p:nvSpPr>
        <p:spPr>
          <a:xfrm>
            <a:off x="1212761" y="314905"/>
            <a:ext cx="9557873" cy="549275"/>
          </a:xfrm>
        </p:spPr>
        <p:txBody>
          <a:bodyPr/>
          <a:lstStyle/>
          <a:p>
            <a:r>
              <a:rPr lang="en-US" dirty="0"/>
              <a:t>Metals Occurrence at NAVFAC ERP Sites  </a:t>
            </a:r>
          </a:p>
        </p:txBody>
      </p:sp>
      <p:sp>
        <p:nvSpPr>
          <p:cNvPr id="4" name="Content Placeholder 3">
            <a:extLst>
              <a:ext uri="{FF2B5EF4-FFF2-40B4-BE49-F238E27FC236}">
                <a16:creationId xmlns:a16="http://schemas.microsoft.com/office/drawing/2014/main" id="{CDA85686-1718-DD87-58E6-927230317357}"/>
              </a:ext>
            </a:extLst>
          </p:cNvPr>
          <p:cNvSpPr>
            <a:spLocks noGrp="1"/>
          </p:cNvSpPr>
          <p:nvPr>
            <p:ph idx="1"/>
          </p:nvPr>
        </p:nvSpPr>
        <p:spPr>
          <a:xfrm>
            <a:off x="838199" y="1623722"/>
            <a:ext cx="5913475" cy="4351338"/>
          </a:xfrm>
        </p:spPr>
        <p:txBody>
          <a:bodyPr/>
          <a:lstStyle/>
          <a:p>
            <a:r>
              <a:rPr lang="en-US" dirty="0"/>
              <a:t>20% of NAVFAC Southeast  </a:t>
            </a:r>
          </a:p>
          <a:p>
            <a:r>
              <a:rPr lang="en-US" dirty="0"/>
              <a:t>Common sources at NAVFAC ERP sites</a:t>
            </a:r>
          </a:p>
          <a:p>
            <a:pPr lvl="1"/>
            <a:r>
              <a:rPr lang="en-US" dirty="0"/>
              <a:t>Industrial processes</a:t>
            </a:r>
          </a:p>
          <a:p>
            <a:pPr lvl="1"/>
            <a:r>
              <a:rPr lang="en-US" dirty="0" err="1"/>
              <a:t>SAFRs</a:t>
            </a:r>
            <a:endParaRPr lang="en-US" dirty="0"/>
          </a:p>
          <a:p>
            <a:pPr lvl="1"/>
            <a:r>
              <a:rPr lang="en-US" dirty="0"/>
              <a:t>Waste disposal</a:t>
            </a:r>
          </a:p>
          <a:p>
            <a:pPr lvl="1"/>
            <a:r>
              <a:rPr lang="en-US" dirty="0"/>
              <a:t>Pesticide and herbicide application</a:t>
            </a:r>
          </a:p>
          <a:p>
            <a:r>
              <a:rPr lang="en-US" dirty="0"/>
              <a:t>Frequently co-contaminants</a:t>
            </a:r>
          </a:p>
          <a:p>
            <a:pPr lvl="1"/>
            <a:endParaRPr lang="en-US" dirty="0"/>
          </a:p>
        </p:txBody>
      </p:sp>
      <p:sp>
        <p:nvSpPr>
          <p:cNvPr id="5" name="Slide Number Placeholder 4">
            <a:extLst>
              <a:ext uri="{FF2B5EF4-FFF2-40B4-BE49-F238E27FC236}">
                <a16:creationId xmlns:a16="http://schemas.microsoft.com/office/drawing/2014/main" id="{FA5F412E-BD5C-B528-FC9B-84D2A7050076}"/>
              </a:ext>
            </a:extLst>
          </p:cNvPr>
          <p:cNvSpPr>
            <a:spLocks noGrp="1"/>
          </p:cNvSpPr>
          <p:nvPr>
            <p:ph type="sldNum" sz="quarter" idx="12"/>
          </p:nvPr>
        </p:nvSpPr>
        <p:spPr/>
        <p:txBody>
          <a:bodyPr/>
          <a:lstStyle/>
          <a:p>
            <a:fld id="{E130FD56-1AA9-EE4C-9ADF-6D63C47D8FD2}" type="slidenum">
              <a:rPr lang="en-US" smtClean="0"/>
              <a:pPr/>
              <a:t>9</a:t>
            </a:fld>
            <a:endParaRPr lang="en-US" dirty="0"/>
          </a:p>
        </p:txBody>
      </p:sp>
      <p:sp>
        <p:nvSpPr>
          <p:cNvPr id="10" name="Content Placeholder 9">
            <a:extLst>
              <a:ext uri="{FF2B5EF4-FFF2-40B4-BE49-F238E27FC236}">
                <a16:creationId xmlns:a16="http://schemas.microsoft.com/office/drawing/2014/main" id="{8A565DD2-6C0B-E4CF-BAD8-5CD6134CAB23}"/>
              </a:ext>
            </a:extLst>
          </p:cNvPr>
          <p:cNvSpPr>
            <a:spLocks noGrp="1"/>
          </p:cNvSpPr>
          <p:nvPr>
            <p:ph sz="half" idx="4294967295"/>
          </p:nvPr>
        </p:nvSpPr>
        <p:spPr>
          <a:xfrm>
            <a:off x="7243400" y="5344609"/>
            <a:ext cx="3760234" cy="803275"/>
          </a:xfrm>
        </p:spPr>
        <p:txBody>
          <a:bodyPr>
            <a:normAutofit/>
          </a:bodyPr>
          <a:lstStyle/>
          <a:p>
            <a:pPr algn="ctr"/>
            <a:r>
              <a:rPr lang="en-US" sz="1600" b="1" i="1" dirty="0"/>
              <a:t>Contaminants at NAVFAC southeast restoration sites in 2020 </a:t>
            </a:r>
          </a:p>
          <a:p>
            <a:pPr algn="ctr">
              <a:spcBef>
                <a:spcPts val="0"/>
              </a:spcBef>
            </a:pPr>
            <a:r>
              <a:rPr lang="en-US" sz="1400" dirty="0">
                <a:solidFill>
                  <a:schemeClr val="bg2">
                    <a:lumMod val="50000"/>
                  </a:schemeClr>
                </a:solidFill>
                <a:latin typeface="Arial Narrow" panose="020B0604020202020204" pitchFamily="34" charset="0"/>
                <a:cs typeface="Arial Narrow" panose="020B0604020202020204" pitchFamily="34" charset="0"/>
              </a:rPr>
              <a:t>(NAVFAC 2022) </a:t>
            </a:r>
          </a:p>
        </p:txBody>
      </p:sp>
      <p:sp>
        <p:nvSpPr>
          <p:cNvPr id="8" name="TextBox 7">
            <a:extLst>
              <a:ext uri="{FF2B5EF4-FFF2-40B4-BE49-F238E27FC236}">
                <a16:creationId xmlns:a16="http://schemas.microsoft.com/office/drawing/2014/main" id="{32AAF6C9-B6B9-D72B-CB45-93C1AE386258}"/>
              </a:ext>
            </a:extLst>
          </p:cNvPr>
          <p:cNvSpPr txBox="1"/>
          <p:nvPr/>
        </p:nvSpPr>
        <p:spPr>
          <a:xfrm>
            <a:off x="457517" y="6229230"/>
            <a:ext cx="3649207" cy="307777"/>
          </a:xfrm>
          <a:prstGeom prst="rect">
            <a:avLst/>
          </a:prstGeom>
          <a:noFill/>
        </p:spPr>
        <p:txBody>
          <a:bodyPr wrap="square" rtlCol="0">
            <a:spAutoFit/>
          </a:bodyPr>
          <a:lstStyle/>
          <a:p>
            <a:r>
              <a:rPr lang="en-US" sz="1400" dirty="0">
                <a:solidFill>
                  <a:schemeClr val="tx1">
                    <a:lumMod val="75000"/>
                    <a:lumOff val="25000"/>
                  </a:schemeClr>
                </a:solidFill>
                <a:latin typeface="Arial" panose="020B0604020202020204" pitchFamily="34" charset="0"/>
                <a:cs typeface="Arial" panose="020B0604020202020204" pitchFamily="34" charset="0"/>
              </a:rPr>
              <a:t>ERP: Environmental Restoration Program</a:t>
            </a:r>
          </a:p>
        </p:txBody>
      </p:sp>
      <p:graphicFrame>
        <p:nvGraphicFramePr>
          <p:cNvPr id="9" name="Chart 8">
            <a:extLst>
              <a:ext uri="{FF2B5EF4-FFF2-40B4-BE49-F238E27FC236}">
                <a16:creationId xmlns:a16="http://schemas.microsoft.com/office/drawing/2014/main" id="{8158562D-B548-26A4-F7AD-F4A6B75CDFBE}"/>
              </a:ext>
            </a:extLst>
          </p:cNvPr>
          <p:cNvGraphicFramePr>
            <a:graphicFrameLocks/>
          </p:cNvGraphicFramePr>
          <p:nvPr>
            <p:extLst>
              <p:ext uri="{D42A27DB-BD31-4B8C-83A1-F6EECF244321}">
                <p14:modId xmlns:p14="http://schemas.microsoft.com/office/powerpoint/2010/main" val="3396974745"/>
              </p:ext>
            </p:extLst>
          </p:nvPr>
        </p:nvGraphicFramePr>
        <p:xfrm>
          <a:off x="5991697" y="1526114"/>
          <a:ext cx="6263640" cy="3733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100707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7C531-72A4-D5D4-4805-93B51998C22F}"/>
              </a:ext>
            </a:extLst>
          </p:cNvPr>
          <p:cNvSpPr>
            <a:spLocks noGrp="1"/>
          </p:cNvSpPr>
          <p:nvPr>
            <p:ph type="title"/>
          </p:nvPr>
        </p:nvSpPr>
        <p:spPr/>
        <p:txBody>
          <a:bodyPr/>
          <a:lstStyle/>
          <a:p>
            <a:r>
              <a:rPr lang="en-US" dirty="0"/>
              <a:t>MNA</a:t>
            </a:r>
          </a:p>
        </p:txBody>
      </p:sp>
      <p:sp>
        <p:nvSpPr>
          <p:cNvPr id="3" name="Content Placeholder 2">
            <a:extLst>
              <a:ext uri="{FF2B5EF4-FFF2-40B4-BE49-F238E27FC236}">
                <a16:creationId xmlns:a16="http://schemas.microsoft.com/office/drawing/2014/main" id="{CBB38DAE-6562-209A-7E63-F9265A909348}"/>
              </a:ext>
            </a:extLst>
          </p:cNvPr>
          <p:cNvSpPr>
            <a:spLocks noGrp="1"/>
          </p:cNvSpPr>
          <p:nvPr>
            <p:ph sz="half" idx="1"/>
          </p:nvPr>
        </p:nvSpPr>
        <p:spPr>
          <a:xfrm>
            <a:off x="301487" y="1620692"/>
            <a:ext cx="6705600" cy="4351338"/>
          </a:xfrm>
        </p:spPr>
        <p:txBody>
          <a:bodyPr>
            <a:normAutofit/>
          </a:bodyPr>
          <a:lstStyle/>
          <a:p>
            <a:r>
              <a:rPr lang="en-US" dirty="0"/>
              <a:t>Less invasive, passive, and requires significant study</a:t>
            </a:r>
          </a:p>
          <a:p>
            <a:r>
              <a:rPr lang="en-US" dirty="0"/>
              <a:t>Metals partition to immobile forms,</a:t>
            </a:r>
            <a:br>
              <a:rPr lang="en-US" dirty="0"/>
            </a:br>
            <a:r>
              <a:rPr lang="en-US" dirty="0"/>
              <a:t>not removed</a:t>
            </a:r>
          </a:p>
          <a:p>
            <a:r>
              <a:rPr lang="en-US" dirty="0"/>
              <a:t>Guidance available</a:t>
            </a:r>
          </a:p>
          <a:p>
            <a:pPr lvl="1">
              <a:spcBef>
                <a:spcPts val="1000"/>
              </a:spcBef>
            </a:pPr>
            <a:r>
              <a:rPr lang="en-US" dirty="0"/>
              <a:t>ITRC (2010), </a:t>
            </a:r>
            <a:r>
              <a:rPr lang="en-US" i="1" dirty="0"/>
              <a:t>A Decision Framework</a:t>
            </a:r>
            <a:br>
              <a:rPr lang="en-US" i="1" dirty="0"/>
            </a:br>
            <a:r>
              <a:rPr lang="en-US" i="1" dirty="0"/>
              <a:t>for Applying Monitored Natural Attenuation Processes to Metals and Radionuclides</a:t>
            </a:r>
            <a:br>
              <a:rPr lang="en-US" i="1" dirty="0"/>
            </a:br>
            <a:r>
              <a:rPr lang="en-US" i="1" dirty="0"/>
              <a:t>in Groundwater</a:t>
            </a:r>
          </a:p>
        </p:txBody>
      </p:sp>
      <p:sp>
        <p:nvSpPr>
          <p:cNvPr id="4" name="Content Placeholder 3">
            <a:extLst>
              <a:ext uri="{FF2B5EF4-FFF2-40B4-BE49-F238E27FC236}">
                <a16:creationId xmlns:a16="http://schemas.microsoft.com/office/drawing/2014/main" id="{793F9A1B-A165-526D-0332-DA5EEA38E537}"/>
              </a:ext>
            </a:extLst>
          </p:cNvPr>
          <p:cNvSpPr>
            <a:spLocks noGrp="1"/>
          </p:cNvSpPr>
          <p:nvPr>
            <p:ph sz="half" idx="2"/>
          </p:nvPr>
        </p:nvSpPr>
        <p:spPr>
          <a:xfrm>
            <a:off x="6809533" y="1620692"/>
            <a:ext cx="5181600" cy="4351338"/>
          </a:xfrm>
        </p:spPr>
        <p:txBody>
          <a:bodyPr>
            <a:normAutofit/>
          </a:bodyPr>
          <a:lstStyle/>
          <a:p>
            <a:r>
              <a:rPr lang="en-US" dirty="0"/>
              <a:t>Using MNA</a:t>
            </a:r>
          </a:p>
          <a:p>
            <a:pPr lvl="1">
              <a:spcBef>
                <a:spcPts val="1000"/>
              </a:spcBef>
            </a:pPr>
            <a:r>
              <a:rPr lang="en-US" dirty="0"/>
              <a:t>Develop robust CSM</a:t>
            </a:r>
          </a:p>
          <a:p>
            <a:pPr lvl="1">
              <a:spcBef>
                <a:spcPts val="1000"/>
              </a:spcBef>
            </a:pPr>
            <a:r>
              <a:rPr lang="en-US" dirty="0"/>
              <a:t>Demonstrate active contaminant attenuation</a:t>
            </a:r>
          </a:p>
          <a:p>
            <a:pPr lvl="1">
              <a:spcBef>
                <a:spcPts val="1000"/>
              </a:spcBef>
            </a:pPr>
            <a:r>
              <a:rPr lang="en-US" dirty="0"/>
              <a:t>Determine rate and mechanism of attenuation</a:t>
            </a:r>
          </a:p>
          <a:p>
            <a:pPr lvl="1">
              <a:spcBef>
                <a:spcPts val="1000"/>
              </a:spcBef>
            </a:pPr>
            <a:r>
              <a:rPr lang="en-US" dirty="0"/>
              <a:t>Determine long-term capacity and stability</a:t>
            </a:r>
          </a:p>
          <a:p>
            <a:pPr lvl="1">
              <a:spcBef>
                <a:spcPts val="1000"/>
              </a:spcBef>
            </a:pPr>
            <a:r>
              <a:rPr lang="en-US" dirty="0"/>
              <a:t>Design performance monitoring program with contingency plan</a:t>
            </a:r>
          </a:p>
        </p:txBody>
      </p:sp>
      <p:sp>
        <p:nvSpPr>
          <p:cNvPr id="5" name="Slide Number Placeholder 4">
            <a:extLst>
              <a:ext uri="{FF2B5EF4-FFF2-40B4-BE49-F238E27FC236}">
                <a16:creationId xmlns:a16="http://schemas.microsoft.com/office/drawing/2014/main" id="{4BF39101-3D5E-2645-889E-3E8C0C779334}"/>
              </a:ext>
            </a:extLst>
          </p:cNvPr>
          <p:cNvSpPr>
            <a:spLocks noGrp="1"/>
          </p:cNvSpPr>
          <p:nvPr>
            <p:ph type="sldNum" sz="quarter" idx="12"/>
          </p:nvPr>
        </p:nvSpPr>
        <p:spPr/>
        <p:txBody>
          <a:bodyPr/>
          <a:lstStyle/>
          <a:p>
            <a:fld id="{E130FD56-1AA9-EE4C-9ADF-6D63C47D8FD2}" type="slidenum">
              <a:rPr lang="en-US" smtClean="0"/>
              <a:pPr/>
              <a:t>90</a:t>
            </a:fld>
            <a:endParaRPr lang="en-US"/>
          </a:p>
        </p:txBody>
      </p:sp>
      <p:sp>
        <p:nvSpPr>
          <p:cNvPr id="6" name="Text Placeholder 5">
            <a:extLst>
              <a:ext uri="{FF2B5EF4-FFF2-40B4-BE49-F238E27FC236}">
                <a16:creationId xmlns:a16="http://schemas.microsoft.com/office/drawing/2014/main" id="{F74F4D24-0458-DBBE-63C9-E219D5CEA92C}"/>
              </a:ext>
            </a:extLst>
          </p:cNvPr>
          <p:cNvSpPr>
            <a:spLocks noGrp="1"/>
          </p:cNvSpPr>
          <p:nvPr>
            <p:ph type="body" sz="quarter" idx="13"/>
          </p:nvPr>
        </p:nvSpPr>
        <p:spPr/>
        <p:txBody>
          <a:bodyPr>
            <a:noAutofit/>
          </a:bodyPr>
          <a:lstStyle/>
          <a:p>
            <a:r>
              <a:rPr lang="en-US" sz="1400" dirty="0"/>
              <a:t>Technical Challenges at NAVFAC Sites</a:t>
            </a:r>
          </a:p>
        </p:txBody>
      </p:sp>
      <p:sp>
        <p:nvSpPr>
          <p:cNvPr id="7" name="TextBox 6">
            <a:extLst>
              <a:ext uri="{FF2B5EF4-FFF2-40B4-BE49-F238E27FC236}">
                <a16:creationId xmlns:a16="http://schemas.microsoft.com/office/drawing/2014/main" id="{2B0D18EF-E917-C892-94CC-607D3D5939C9}"/>
              </a:ext>
            </a:extLst>
          </p:cNvPr>
          <p:cNvSpPr txBox="1"/>
          <p:nvPr/>
        </p:nvSpPr>
        <p:spPr>
          <a:xfrm>
            <a:off x="429768" y="6208560"/>
            <a:ext cx="5735434" cy="307777"/>
          </a:xfrm>
          <a:prstGeom prst="rect">
            <a:avLst/>
          </a:prstGeom>
          <a:noFill/>
        </p:spPr>
        <p:txBody>
          <a:bodyPr wrap="square" rtlCol="0">
            <a:spAutoFit/>
          </a:bodyPr>
          <a:lstStyle/>
          <a:p>
            <a:r>
              <a:rPr lang="en-US" sz="1400" dirty="0">
                <a:solidFill>
                  <a:schemeClr val="tx1">
                    <a:lumMod val="75000"/>
                    <a:lumOff val="25000"/>
                  </a:schemeClr>
                </a:solidFill>
              </a:rPr>
              <a:t>ITRC: Interstate Technology and Regulatory Council</a:t>
            </a:r>
          </a:p>
        </p:txBody>
      </p:sp>
    </p:spTree>
    <p:extLst>
      <p:ext uri="{BB962C8B-B14F-4D97-AF65-F5344CB8AC3E}">
        <p14:creationId xmlns:p14="http://schemas.microsoft.com/office/powerpoint/2010/main" val="22177690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CF0154B-D2D8-0707-5D3C-5373F23EC8B0}"/>
              </a:ext>
            </a:extLst>
          </p:cNvPr>
          <p:cNvSpPr/>
          <p:nvPr/>
        </p:nvSpPr>
        <p:spPr bwMode="auto">
          <a:xfrm>
            <a:off x="0" y="3981927"/>
            <a:ext cx="6522720" cy="429768"/>
          </a:xfrm>
          <a:prstGeom prst="rect">
            <a:avLst/>
          </a:prstGeom>
          <a:solidFill>
            <a:srgbClr val="0099FF"/>
          </a:solidFill>
          <a:ln w="38100" cap="flat" cmpd="sng" algn="ctr">
            <a:noFill/>
            <a:prstDash val="solid"/>
            <a:round/>
            <a:headEnd type="none" w="med" len="med"/>
            <a:tailEnd type="none" w="med" len="med"/>
          </a:ln>
          <a:effectLst/>
        </p:spPr>
        <p:txBody>
          <a:bodyPr vert="horz" wrap="square" lIns="99276" tIns="49638" rIns="99276" bIns="49638" numCol="1" rtlCol="0" anchor="t" anchorCtr="0" compatLnSpc="1">
            <a:prstTxWarp prst="textNoShape">
              <a:avLst/>
            </a:prstTxWarp>
            <a:spAutoFit/>
          </a:bodyPr>
          <a:lstStyle/>
          <a:p>
            <a:pPr marL="0" marR="0" indent="0" algn="ctr" defTabSz="992188"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bg1"/>
              </a:solidFill>
              <a:effectLst/>
              <a:latin typeface="Arial" charset="0"/>
            </a:endParaRPr>
          </a:p>
        </p:txBody>
      </p:sp>
      <p:sp>
        <p:nvSpPr>
          <p:cNvPr id="2" name="Content Placeholder 1">
            <a:extLst>
              <a:ext uri="{FF2B5EF4-FFF2-40B4-BE49-F238E27FC236}">
                <a16:creationId xmlns:a16="http://schemas.microsoft.com/office/drawing/2014/main" id="{7BEFCD76-5AEF-56DE-1D19-187B07096F79}"/>
              </a:ext>
            </a:extLst>
          </p:cNvPr>
          <p:cNvSpPr>
            <a:spLocks noGrp="1"/>
          </p:cNvSpPr>
          <p:nvPr>
            <p:ph idx="1"/>
          </p:nvPr>
        </p:nvSpPr>
        <p:spPr/>
        <p:txBody>
          <a:bodyPr/>
          <a:lstStyle/>
          <a:p>
            <a:r>
              <a:rPr lang="en-US" dirty="0"/>
              <a:t>Overview</a:t>
            </a:r>
          </a:p>
          <a:p>
            <a:r>
              <a:rPr lang="en-US" dirty="0"/>
              <a:t>Key chemistry</a:t>
            </a:r>
          </a:p>
          <a:p>
            <a:r>
              <a:rPr lang="en-US" dirty="0"/>
              <a:t>CSM development</a:t>
            </a:r>
          </a:p>
          <a:p>
            <a:r>
              <a:rPr lang="en-US" dirty="0"/>
              <a:t>Environmental site assessment for metals-impacted sites</a:t>
            </a:r>
          </a:p>
          <a:p>
            <a:r>
              <a:rPr lang="en-US" dirty="0"/>
              <a:t>Technical challenges at NAVFAC sites</a:t>
            </a:r>
          </a:p>
          <a:p>
            <a:r>
              <a:rPr lang="en-US" dirty="0">
                <a:solidFill>
                  <a:schemeClr val="bg1"/>
                </a:solidFill>
              </a:rPr>
              <a:t>Summary and closing statements</a:t>
            </a:r>
          </a:p>
        </p:txBody>
      </p:sp>
      <p:sp>
        <p:nvSpPr>
          <p:cNvPr id="3" name="Slide Number Placeholder 2">
            <a:extLst>
              <a:ext uri="{FF2B5EF4-FFF2-40B4-BE49-F238E27FC236}">
                <a16:creationId xmlns:a16="http://schemas.microsoft.com/office/drawing/2014/main" id="{9C430249-9DE5-058A-4229-CD4651ECB79C}"/>
              </a:ext>
            </a:extLst>
          </p:cNvPr>
          <p:cNvSpPr>
            <a:spLocks noGrp="1"/>
          </p:cNvSpPr>
          <p:nvPr>
            <p:ph type="sldNum" sz="quarter" idx="12"/>
          </p:nvPr>
        </p:nvSpPr>
        <p:spPr/>
        <p:txBody>
          <a:bodyPr/>
          <a:lstStyle/>
          <a:p>
            <a:fld id="{E130FD56-1AA9-EE4C-9ADF-6D63C47D8FD2}" type="slidenum">
              <a:rPr lang="en-US" smtClean="0"/>
              <a:pPr/>
              <a:t>91</a:t>
            </a:fld>
            <a:endParaRPr lang="en-US" dirty="0"/>
          </a:p>
        </p:txBody>
      </p:sp>
      <p:sp>
        <p:nvSpPr>
          <p:cNvPr id="4" name="Title 3">
            <a:extLst>
              <a:ext uri="{FF2B5EF4-FFF2-40B4-BE49-F238E27FC236}">
                <a16:creationId xmlns:a16="http://schemas.microsoft.com/office/drawing/2014/main" id="{795D2E60-9D20-702B-9B6A-CBB40E4C1118}"/>
              </a:ext>
            </a:extLst>
          </p:cNvPr>
          <p:cNvSpPr>
            <a:spLocks noGrp="1"/>
          </p:cNvSpPr>
          <p:nvPr>
            <p:ph type="title"/>
          </p:nvPr>
        </p:nvSpPr>
        <p:spPr/>
        <p:txBody>
          <a:bodyPr/>
          <a:lstStyle/>
          <a:p>
            <a:r>
              <a:rPr lang="en-US" dirty="0"/>
              <a:t>Presentation Overview</a:t>
            </a:r>
          </a:p>
        </p:txBody>
      </p:sp>
    </p:spTree>
    <p:extLst>
      <p:ext uri="{BB962C8B-B14F-4D97-AF65-F5344CB8AC3E}">
        <p14:creationId xmlns:p14="http://schemas.microsoft.com/office/powerpoint/2010/main" val="2837085676"/>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44B324-979D-E731-7F29-45727545FDA6}"/>
              </a:ext>
            </a:extLst>
          </p:cNvPr>
          <p:cNvSpPr>
            <a:spLocks noGrp="1"/>
          </p:cNvSpPr>
          <p:nvPr>
            <p:ph type="body" sz="quarter" idx="13"/>
          </p:nvPr>
        </p:nvSpPr>
        <p:spPr/>
        <p:txBody>
          <a:bodyPr>
            <a:noAutofit/>
          </a:bodyPr>
          <a:lstStyle/>
          <a:p>
            <a:r>
              <a:rPr lang="en-US" sz="1400" dirty="0"/>
              <a:t>Summary and Closing Statements</a:t>
            </a:r>
          </a:p>
        </p:txBody>
      </p:sp>
      <p:sp>
        <p:nvSpPr>
          <p:cNvPr id="3" name="Title 2">
            <a:extLst>
              <a:ext uri="{FF2B5EF4-FFF2-40B4-BE49-F238E27FC236}">
                <a16:creationId xmlns:a16="http://schemas.microsoft.com/office/drawing/2014/main" id="{A4376F51-0D03-8D78-6F8B-48CA41FB9ECD}"/>
              </a:ext>
            </a:extLst>
          </p:cNvPr>
          <p:cNvSpPr>
            <a:spLocks noGrp="1"/>
          </p:cNvSpPr>
          <p:nvPr>
            <p:ph type="title"/>
          </p:nvPr>
        </p:nvSpPr>
        <p:spPr/>
        <p:txBody>
          <a:bodyPr/>
          <a:lstStyle/>
          <a:p>
            <a:r>
              <a:rPr lang="en-US" dirty="0"/>
              <a:t>Summary of Key Points</a:t>
            </a:r>
          </a:p>
        </p:txBody>
      </p:sp>
      <p:sp>
        <p:nvSpPr>
          <p:cNvPr id="4" name="Content Placeholder 3">
            <a:extLst>
              <a:ext uri="{FF2B5EF4-FFF2-40B4-BE49-F238E27FC236}">
                <a16:creationId xmlns:a16="http://schemas.microsoft.com/office/drawing/2014/main" id="{F38883AD-9DE6-E2F8-2F6D-8BEAF990E4E3}"/>
              </a:ext>
            </a:extLst>
          </p:cNvPr>
          <p:cNvSpPr>
            <a:spLocks noGrp="1"/>
          </p:cNvSpPr>
          <p:nvPr>
            <p:ph idx="1"/>
          </p:nvPr>
        </p:nvSpPr>
        <p:spPr>
          <a:xfrm>
            <a:off x="838200" y="1623721"/>
            <a:ext cx="10515600" cy="4919373"/>
          </a:xfrm>
        </p:spPr>
        <p:txBody>
          <a:bodyPr>
            <a:normAutofit/>
          </a:bodyPr>
          <a:lstStyle/>
          <a:p>
            <a:r>
              <a:rPr lang="en-US" dirty="0"/>
              <a:t>Metals are naturally occurring and vary in form, toxicity, and background concentration</a:t>
            </a:r>
          </a:p>
          <a:p>
            <a:pPr lvl="1">
              <a:spcBef>
                <a:spcPts val="1000"/>
              </a:spcBef>
            </a:pPr>
            <a:r>
              <a:rPr lang="en-US" dirty="0"/>
              <a:t>Most common metals at NAVFAC sites are lead and arsenic</a:t>
            </a:r>
          </a:p>
          <a:p>
            <a:r>
              <a:rPr lang="en-US" dirty="0"/>
              <a:t>Environmental chemistry influences fate and transport and effects on human and ecological receptors</a:t>
            </a:r>
          </a:p>
          <a:p>
            <a:pPr lvl="1">
              <a:spcBef>
                <a:spcPts val="1000"/>
              </a:spcBef>
            </a:pPr>
            <a:r>
              <a:rPr lang="en-US" dirty="0"/>
              <a:t>Redox, speciation and complexation, attenuation and transport, and bioavailability and bioaccumulation</a:t>
            </a:r>
          </a:p>
          <a:p>
            <a:r>
              <a:rPr lang="en-US" dirty="0"/>
              <a:t>CSM should be a living model</a:t>
            </a:r>
          </a:p>
          <a:p>
            <a:pPr lvl="1">
              <a:spcBef>
                <a:spcPts val="1000"/>
              </a:spcBef>
            </a:pPr>
            <a:r>
              <a:rPr lang="en-US" dirty="0"/>
              <a:t>Account for site chemistry and fate and transport mechanisms</a:t>
            </a:r>
          </a:p>
          <a:p>
            <a:pPr lvl="1">
              <a:spcBef>
                <a:spcPts val="1000"/>
              </a:spcBef>
            </a:pPr>
            <a:r>
              <a:rPr lang="en-US" dirty="0"/>
              <a:t>Help design remedy and predict geochemical impacts of remedy</a:t>
            </a:r>
          </a:p>
        </p:txBody>
      </p:sp>
      <p:sp>
        <p:nvSpPr>
          <p:cNvPr id="5" name="Slide Number Placeholder 4">
            <a:extLst>
              <a:ext uri="{FF2B5EF4-FFF2-40B4-BE49-F238E27FC236}">
                <a16:creationId xmlns:a16="http://schemas.microsoft.com/office/drawing/2014/main" id="{EE912FFD-9B86-5623-DAB5-361177510950}"/>
              </a:ext>
            </a:extLst>
          </p:cNvPr>
          <p:cNvSpPr>
            <a:spLocks noGrp="1"/>
          </p:cNvSpPr>
          <p:nvPr>
            <p:ph type="sldNum" sz="quarter" idx="12"/>
          </p:nvPr>
        </p:nvSpPr>
        <p:spPr/>
        <p:txBody>
          <a:bodyPr/>
          <a:lstStyle/>
          <a:p>
            <a:fld id="{E130FD56-1AA9-EE4C-9ADF-6D63C47D8FD2}" type="slidenum">
              <a:rPr lang="en-US" smtClean="0"/>
              <a:pPr/>
              <a:t>92</a:t>
            </a:fld>
            <a:endParaRPr lang="en-US"/>
          </a:p>
        </p:txBody>
      </p:sp>
    </p:spTree>
    <p:extLst>
      <p:ext uri="{BB962C8B-B14F-4D97-AF65-F5344CB8AC3E}">
        <p14:creationId xmlns:p14="http://schemas.microsoft.com/office/powerpoint/2010/main" val="1792018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42BC86-D17C-2013-ECA6-A014BD2E9574}"/>
              </a:ext>
            </a:extLst>
          </p:cNvPr>
          <p:cNvSpPr>
            <a:spLocks noGrp="1"/>
          </p:cNvSpPr>
          <p:nvPr>
            <p:ph type="body" sz="quarter" idx="13"/>
          </p:nvPr>
        </p:nvSpPr>
        <p:spPr/>
        <p:txBody>
          <a:bodyPr>
            <a:noAutofit/>
          </a:bodyPr>
          <a:lstStyle/>
          <a:p>
            <a:r>
              <a:rPr lang="en-US" sz="1400" dirty="0"/>
              <a:t>Summary and Closing Statements</a:t>
            </a:r>
          </a:p>
        </p:txBody>
      </p:sp>
      <p:sp>
        <p:nvSpPr>
          <p:cNvPr id="3" name="Title 2">
            <a:extLst>
              <a:ext uri="{FF2B5EF4-FFF2-40B4-BE49-F238E27FC236}">
                <a16:creationId xmlns:a16="http://schemas.microsoft.com/office/drawing/2014/main" id="{2E88A750-C8DE-98FB-95A0-CAF3536031A0}"/>
              </a:ext>
            </a:extLst>
          </p:cNvPr>
          <p:cNvSpPr>
            <a:spLocks noGrp="1"/>
          </p:cNvSpPr>
          <p:nvPr>
            <p:ph type="title"/>
          </p:nvPr>
        </p:nvSpPr>
        <p:spPr/>
        <p:txBody>
          <a:bodyPr/>
          <a:lstStyle/>
          <a:p>
            <a:r>
              <a:rPr lang="en-US" dirty="0"/>
              <a:t>Summary of Key Points</a:t>
            </a:r>
          </a:p>
        </p:txBody>
      </p:sp>
      <p:sp>
        <p:nvSpPr>
          <p:cNvPr id="4" name="Content Placeholder 3">
            <a:extLst>
              <a:ext uri="{FF2B5EF4-FFF2-40B4-BE49-F238E27FC236}">
                <a16:creationId xmlns:a16="http://schemas.microsoft.com/office/drawing/2014/main" id="{DFD21F93-AA70-CFAA-5E5B-B0A290F0FB0F}"/>
              </a:ext>
            </a:extLst>
          </p:cNvPr>
          <p:cNvSpPr>
            <a:spLocks noGrp="1"/>
          </p:cNvSpPr>
          <p:nvPr>
            <p:ph idx="1"/>
          </p:nvPr>
        </p:nvSpPr>
        <p:spPr/>
        <p:txBody>
          <a:bodyPr/>
          <a:lstStyle/>
          <a:p>
            <a:r>
              <a:rPr lang="en-US" dirty="0"/>
              <a:t>Common NAVFAC sites with metal impacts are SAFRs and groundwater with lead and arsenic</a:t>
            </a:r>
          </a:p>
          <a:p>
            <a:pPr lvl="1">
              <a:spcBef>
                <a:spcPts val="1000"/>
              </a:spcBef>
            </a:pPr>
            <a:r>
              <a:rPr lang="en-US" dirty="0"/>
              <a:t>Field and laboratory analysis should be complementary and cover both background and necessary site information</a:t>
            </a:r>
          </a:p>
          <a:p>
            <a:pPr lvl="1">
              <a:spcBef>
                <a:spcPts val="1000"/>
              </a:spcBef>
            </a:pPr>
            <a:r>
              <a:rPr lang="en-US" dirty="0"/>
              <a:t>Useful remedial practices for metals </a:t>
            </a:r>
          </a:p>
          <a:p>
            <a:pPr lvl="2">
              <a:spcBef>
                <a:spcPts val="1000"/>
              </a:spcBef>
            </a:pPr>
            <a:r>
              <a:rPr lang="en-US" dirty="0"/>
              <a:t>Stabilization via MNA or chemical amendment</a:t>
            </a:r>
          </a:p>
          <a:p>
            <a:pPr lvl="2">
              <a:spcBef>
                <a:spcPts val="1000"/>
              </a:spcBef>
            </a:pPr>
            <a:r>
              <a:rPr lang="en-US" dirty="0"/>
              <a:t>Excavation</a:t>
            </a:r>
          </a:p>
          <a:p>
            <a:r>
              <a:rPr lang="en-US" dirty="0"/>
              <a:t>Existing guidance and case studies on similar problems are helpful for designing an effective remedy and a performance monitoring plan</a:t>
            </a:r>
          </a:p>
        </p:txBody>
      </p:sp>
      <p:sp>
        <p:nvSpPr>
          <p:cNvPr id="5" name="Slide Number Placeholder 4">
            <a:extLst>
              <a:ext uri="{FF2B5EF4-FFF2-40B4-BE49-F238E27FC236}">
                <a16:creationId xmlns:a16="http://schemas.microsoft.com/office/drawing/2014/main" id="{DDF79256-A495-4AB5-889A-4AE3FAA10FBB}"/>
              </a:ext>
            </a:extLst>
          </p:cNvPr>
          <p:cNvSpPr>
            <a:spLocks noGrp="1"/>
          </p:cNvSpPr>
          <p:nvPr>
            <p:ph type="sldNum" sz="quarter" idx="12"/>
          </p:nvPr>
        </p:nvSpPr>
        <p:spPr/>
        <p:txBody>
          <a:bodyPr/>
          <a:lstStyle/>
          <a:p>
            <a:fld id="{E130FD56-1AA9-EE4C-9ADF-6D63C47D8FD2}" type="slidenum">
              <a:rPr lang="en-US" smtClean="0"/>
              <a:pPr/>
              <a:t>93</a:t>
            </a:fld>
            <a:endParaRPr lang="en-US"/>
          </a:p>
        </p:txBody>
      </p:sp>
    </p:spTree>
    <p:extLst>
      <p:ext uri="{BB962C8B-B14F-4D97-AF65-F5344CB8AC3E}">
        <p14:creationId xmlns:p14="http://schemas.microsoft.com/office/powerpoint/2010/main" val="8318336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2C0ABB-4BA0-123E-CBF9-8D04CF93132A}"/>
              </a:ext>
            </a:extLst>
          </p:cNvPr>
          <p:cNvSpPr>
            <a:spLocks noGrp="1"/>
          </p:cNvSpPr>
          <p:nvPr>
            <p:ph type="body" sz="quarter" idx="13"/>
          </p:nvPr>
        </p:nvSpPr>
        <p:spPr/>
        <p:txBody>
          <a:bodyPr/>
          <a:lstStyle/>
          <a:p>
            <a:r>
              <a:rPr lang="en-US" dirty="0"/>
              <a:t>Summary/Closing Statements</a:t>
            </a:r>
          </a:p>
        </p:txBody>
      </p:sp>
      <p:sp>
        <p:nvSpPr>
          <p:cNvPr id="3" name="Title 2">
            <a:extLst>
              <a:ext uri="{FF2B5EF4-FFF2-40B4-BE49-F238E27FC236}">
                <a16:creationId xmlns:a16="http://schemas.microsoft.com/office/drawing/2014/main" id="{2244A015-3D4B-0FB1-CF76-D76718994BF3}"/>
              </a:ext>
            </a:extLst>
          </p:cNvPr>
          <p:cNvSpPr>
            <a:spLocks noGrp="1"/>
          </p:cNvSpPr>
          <p:nvPr>
            <p:ph type="title"/>
          </p:nvPr>
        </p:nvSpPr>
        <p:spPr/>
        <p:txBody>
          <a:bodyPr/>
          <a:lstStyle/>
          <a:p>
            <a:r>
              <a:rPr lang="en-US" dirty="0"/>
              <a:t>Resources </a:t>
            </a:r>
          </a:p>
        </p:txBody>
      </p:sp>
      <p:sp>
        <p:nvSpPr>
          <p:cNvPr id="4" name="Content Placeholder 3">
            <a:extLst>
              <a:ext uri="{FF2B5EF4-FFF2-40B4-BE49-F238E27FC236}">
                <a16:creationId xmlns:a16="http://schemas.microsoft.com/office/drawing/2014/main" id="{7CC77F51-FE1C-A295-444A-7D3DA5D9DF99}"/>
              </a:ext>
            </a:extLst>
          </p:cNvPr>
          <p:cNvSpPr>
            <a:spLocks noGrp="1"/>
          </p:cNvSpPr>
          <p:nvPr>
            <p:ph idx="1"/>
          </p:nvPr>
        </p:nvSpPr>
        <p:spPr>
          <a:xfrm>
            <a:off x="838200" y="1253331"/>
            <a:ext cx="10515600" cy="4351338"/>
          </a:xfrm>
        </p:spPr>
        <p:txBody>
          <a:bodyPr>
            <a:noAutofit/>
          </a:bodyPr>
          <a:lstStyle/>
          <a:p>
            <a:r>
              <a:rPr lang="en-US" sz="1400" dirty="0"/>
              <a:t>DOD. 2013. </a:t>
            </a:r>
            <a:r>
              <a:rPr lang="en-US" sz="1400" i="1" dirty="0"/>
              <a:t>Small Arms Range Quality Assurance Project Plan </a:t>
            </a:r>
            <a:r>
              <a:rPr lang="en-US" sz="1400" dirty="0"/>
              <a:t>(SAR-QAPP) Tool. Department of Defense Environmental Quality Workgroup. </a:t>
            </a:r>
          </a:p>
          <a:p>
            <a:r>
              <a:rPr lang="en-US" sz="1400" dirty="0"/>
              <a:t>DeSimone, L.A., McMahon, P.B, and Rosen, M.R. 2015. </a:t>
            </a:r>
            <a:r>
              <a:rPr lang="en-US" sz="1400" i="1" dirty="0"/>
              <a:t>Water Quality in Principal Aquifers of the United States, 1991-2020</a:t>
            </a:r>
            <a:r>
              <a:rPr lang="en-US" sz="1400" dirty="0"/>
              <a:t>. USGS Circular 1350. Available at </a:t>
            </a:r>
            <a:r>
              <a:rPr lang="en-US" sz="1400" dirty="0">
                <a:hlinkClick r:id="rId2"/>
              </a:rPr>
              <a:t>https://pubs.usgs.gov/circ/1360/</a:t>
            </a:r>
            <a:r>
              <a:rPr lang="en-US" sz="1400" dirty="0"/>
              <a:t>. </a:t>
            </a:r>
          </a:p>
          <a:p>
            <a:r>
              <a:rPr lang="en-US" sz="1400" dirty="0"/>
              <a:t>ITRC. 2010. </a:t>
            </a:r>
            <a:r>
              <a:rPr lang="en-US" sz="1400" i="1" dirty="0"/>
              <a:t>A Decision Framework for Applying Monitored Natural Attenuation Processes to Metals and Radionuclides in Groundwater</a:t>
            </a:r>
            <a:r>
              <a:rPr lang="en-US" sz="1400" dirty="0"/>
              <a:t>. APMR-1. Washington, DC. Interstate Technology and Regulatory Council, Attenuation Processes for Metals and Radionuclides Team.</a:t>
            </a:r>
          </a:p>
          <a:p>
            <a:r>
              <a:rPr lang="en-US" sz="1400" dirty="0"/>
              <a:t>ITRC. 2021. </a:t>
            </a:r>
            <a:r>
              <a:rPr lang="en-US" sz="1400" i="1" dirty="0"/>
              <a:t>Incremental Sampling Methodology Update</a:t>
            </a:r>
            <a:r>
              <a:rPr lang="en-US" sz="1400" dirty="0"/>
              <a:t>. Interstate Technology and Regulatory Council. Available at </a:t>
            </a:r>
            <a:r>
              <a:rPr lang="en-US" sz="1400" dirty="0">
                <a:hlinkClick r:id="rId3"/>
              </a:rPr>
              <a:t>https://ism-2.itrcweb.org/</a:t>
            </a:r>
            <a:r>
              <a:rPr lang="en-US" sz="1400" dirty="0"/>
              <a:t>. </a:t>
            </a:r>
          </a:p>
          <a:p>
            <a:r>
              <a:rPr lang="en-US" sz="1400" dirty="0"/>
              <a:t>ITRC. 2017. </a:t>
            </a:r>
            <a:r>
              <a:rPr lang="en-US" sz="1400" i="1" dirty="0"/>
              <a:t>Bioavailability of Contaminants in Soil: Considerations for Human Health Risk Assessment</a:t>
            </a:r>
            <a:r>
              <a:rPr lang="en-US" sz="1400" dirty="0"/>
              <a:t>. BCS-1. Washington, DC: Interstate Technology and Regulatory Council, Bioavailability in Contaminated Soil Team. Available at </a:t>
            </a:r>
            <a:r>
              <a:rPr lang="en-US" sz="1400" dirty="0">
                <a:hlinkClick r:id="rId4"/>
              </a:rPr>
              <a:t>www.itrcweb.org</a:t>
            </a:r>
            <a:r>
              <a:rPr lang="en-US" sz="1400" dirty="0"/>
              <a:t>. </a:t>
            </a:r>
            <a:endParaRPr lang="en-US" sz="1400" b="1" dirty="0"/>
          </a:p>
          <a:p>
            <a:r>
              <a:rPr lang="en-US" sz="1400" b="1" dirty="0"/>
              <a:t>NAVFAC. 2022. </a:t>
            </a:r>
            <a:r>
              <a:rPr lang="en-US" sz="1400" b="1" i="1" dirty="0"/>
              <a:t>Best Practices and Risk Management Options for Metal-Impacted Sites</a:t>
            </a:r>
            <a:r>
              <a:rPr lang="en-US" sz="1400" b="1" dirty="0"/>
              <a:t>. Technical Report TR-NAVFAC EXWC-SH-2306. 40 pp.</a:t>
            </a:r>
          </a:p>
          <a:p>
            <a:r>
              <a:rPr lang="en-US" sz="1400" dirty="0"/>
              <a:t>NAVFAC Washington. 2020. </a:t>
            </a:r>
            <a:r>
              <a:rPr lang="en-US" sz="1400" i="1" dirty="0"/>
              <a:t>Expanded Site Inspection Report Former Skeet and Trap Ranges, North Severn, Naval Support Activity Annapolis, Annapolis, Maryland</a:t>
            </a:r>
            <a:r>
              <a:rPr lang="en-US" sz="1400" dirty="0"/>
              <a:t>. Prepared under Contract N62470-16-D9000 by CH2M Hill. </a:t>
            </a:r>
          </a:p>
          <a:p>
            <a:r>
              <a:rPr lang="en-US" sz="1400" dirty="0"/>
              <a:t>USAEC. 2005. </a:t>
            </a:r>
            <a:r>
              <a:rPr lang="en-US" sz="1400" i="1" dirty="0"/>
              <a:t>Army Small Arms Training Range Environmental Best Management Practices (BMP) Manual</a:t>
            </a:r>
            <a:r>
              <a:rPr lang="en-US" sz="1400" dirty="0"/>
              <a:t>. United States Army Environmental Center Sustainable Range Technology Program. DTC Project No. 9-CO-160-000-504.</a:t>
            </a:r>
          </a:p>
          <a:p>
            <a:r>
              <a:rPr lang="en-US" sz="1400" dirty="0"/>
              <a:t>USACE. 2013. </a:t>
            </a:r>
            <a:r>
              <a:rPr lang="en-US" sz="1400" i="1" dirty="0"/>
              <a:t>Incremental Sampling Methodology for Metallic Residues</a:t>
            </a:r>
            <a:r>
              <a:rPr lang="en-US" sz="1400" dirty="0"/>
              <a:t>. Engineer Research and Development Center (ERDC) TR-13-5, Project ER-0918.</a:t>
            </a:r>
          </a:p>
          <a:p>
            <a:endParaRPr lang="en-US" sz="1500" dirty="0"/>
          </a:p>
        </p:txBody>
      </p:sp>
      <p:sp>
        <p:nvSpPr>
          <p:cNvPr id="5" name="Slide Number Placeholder 4">
            <a:extLst>
              <a:ext uri="{FF2B5EF4-FFF2-40B4-BE49-F238E27FC236}">
                <a16:creationId xmlns:a16="http://schemas.microsoft.com/office/drawing/2014/main" id="{219189F4-5BC3-C644-860A-5E9DE096AC81}"/>
              </a:ext>
            </a:extLst>
          </p:cNvPr>
          <p:cNvSpPr>
            <a:spLocks noGrp="1"/>
          </p:cNvSpPr>
          <p:nvPr>
            <p:ph type="sldNum" sz="quarter" idx="12"/>
          </p:nvPr>
        </p:nvSpPr>
        <p:spPr/>
        <p:txBody>
          <a:bodyPr/>
          <a:lstStyle/>
          <a:p>
            <a:fld id="{E130FD56-1AA9-EE4C-9ADF-6D63C47D8FD2}" type="slidenum">
              <a:rPr lang="en-US" smtClean="0"/>
              <a:pPr/>
              <a:t>94</a:t>
            </a:fld>
            <a:endParaRPr lang="en-US"/>
          </a:p>
        </p:txBody>
      </p:sp>
      <p:sp>
        <p:nvSpPr>
          <p:cNvPr id="7" name="Star: 5 Points 6">
            <a:extLst>
              <a:ext uri="{FF2B5EF4-FFF2-40B4-BE49-F238E27FC236}">
                <a16:creationId xmlns:a16="http://schemas.microsoft.com/office/drawing/2014/main" id="{428F2AE1-6416-3DD3-8F1B-29457A4BA74C}"/>
              </a:ext>
            </a:extLst>
          </p:cNvPr>
          <p:cNvSpPr/>
          <p:nvPr/>
        </p:nvSpPr>
        <p:spPr>
          <a:xfrm>
            <a:off x="252663" y="3921366"/>
            <a:ext cx="585537" cy="482377"/>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62539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FD717B-8047-3BE2-6D72-F5CF63A156AF}"/>
              </a:ext>
            </a:extLst>
          </p:cNvPr>
          <p:cNvSpPr>
            <a:spLocks noGrp="1"/>
          </p:cNvSpPr>
          <p:nvPr>
            <p:ph type="body" sz="quarter" idx="13"/>
          </p:nvPr>
        </p:nvSpPr>
        <p:spPr/>
        <p:txBody>
          <a:bodyPr>
            <a:noAutofit/>
          </a:bodyPr>
          <a:lstStyle/>
          <a:p>
            <a:r>
              <a:rPr lang="en-US" sz="1400" dirty="0"/>
              <a:t>Summary and Closing Statements</a:t>
            </a:r>
          </a:p>
        </p:txBody>
      </p:sp>
      <p:sp>
        <p:nvSpPr>
          <p:cNvPr id="3" name="Title 2">
            <a:extLst>
              <a:ext uri="{FF2B5EF4-FFF2-40B4-BE49-F238E27FC236}">
                <a16:creationId xmlns:a16="http://schemas.microsoft.com/office/drawing/2014/main" id="{EDC40F77-8B9D-B6E2-F97F-3205185683DE}"/>
              </a:ext>
            </a:extLst>
          </p:cNvPr>
          <p:cNvSpPr>
            <a:spLocks noGrp="1"/>
          </p:cNvSpPr>
          <p:nvPr>
            <p:ph type="title"/>
          </p:nvPr>
        </p:nvSpPr>
        <p:spPr/>
        <p:txBody>
          <a:bodyPr/>
          <a:lstStyle/>
          <a:p>
            <a:r>
              <a:rPr lang="en-US" dirty="0"/>
              <a:t>Case Study Reports </a:t>
            </a:r>
          </a:p>
        </p:txBody>
      </p:sp>
      <p:sp>
        <p:nvSpPr>
          <p:cNvPr id="4" name="Content Placeholder 3">
            <a:extLst>
              <a:ext uri="{FF2B5EF4-FFF2-40B4-BE49-F238E27FC236}">
                <a16:creationId xmlns:a16="http://schemas.microsoft.com/office/drawing/2014/main" id="{0E01A047-BD00-C465-EF83-2AA6DC252BCE}"/>
              </a:ext>
            </a:extLst>
          </p:cNvPr>
          <p:cNvSpPr>
            <a:spLocks noGrp="1"/>
          </p:cNvSpPr>
          <p:nvPr>
            <p:ph idx="1"/>
          </p:nvPr>
        </p:nvSpPr>
        <p:spPr>
          <a:xfrm>
            <a:off x="838199" y="1623721"/>
            <a:ext cx="10586013" cy="4919373"/>
          </a:xfrm>
        </p:spPr>
        <p:txBody>
          <a:bodyPr>
            <a:normAutofit fontScale="55000" lnSpcReduction="20000"/>
          </a:bodyPr>
          <a:lstStyle/>
          <a:p>
            <a:pPr>
              <a:lnSpc>
                <a:spcPct val="110000"/>
              </a:lnSpc>
            </a:pPr>
            <a:r>
              <a:rPr lang="en-US" dirty="0"/>
              <a:t>Case Study 1</a:t>
            </a:r>
          </a:p>
          <a:p>
            <a:pPr lvl="1">
              <a:lnSpc>
                <a:spcPct val="110000"/>
              </a:lnSpc>
            </a:pPr>
            <a:r>
              <a:rPr lang="en-US" dirty="0"/>
              <a:t>NAVFAC Washington. 2009. </a:t>
            </a:r>
            <a:r>
              <a:rPr lang="en-US" i="1" dirty="0"/>
              <a:t>Supplemental Groundwater Investigation at Site 14 Round 2, NSF Dahlgren, Virginia</a:t>
            </a:r>
            <a:r>
              <a:rPr lang="en-US" dirty="0"/>
              <a:t>. Prepared under Joint Venture III (JV III), Contract N40080-07-D-0301, Task Order 023 by CH2M HILL, Inc., and AGVIQ.</a:t>
            </a:r>
          </a:p>
          <a:p>
            <a:pPr lvl="1">
              <a:lnSpc>
                <a:spcPct val="110000"/>
              </a:lnSpc>
            </a:pPr>
            <a:r>
              <a:rPr lang="en-US" dirty="0"/>
              <a:t>NAVFAC Washington. 2019. </a:t>
            </a:r>
            <a:r>
              <a:rPr lang="en-US" i="1" dirty="0"/>
              <a:t>Final Uniform Federal Policy Sampling and Analysis Plan Addendum for Site 14 Remedy Refinement NSWC Dahlgren Virginia.</a:t>
            </a:r>
            <a:r>
              <a:rPr lang="en-US" dirty="0"/>
              <a:t> Prepared by CH2M HILL, Inc. N00178_001351. SSIC 5000-33a.</a:t>
            </a:r>
          </a:p>
          <a:p>
            <a:pPr lvl="1">
              <a:lnSpc>
                <a:spcPct val="110000"/>
              </a:lnSpc>
            </a:pPr>
            <a:r>
              <a:rPr lang="en-US" dirty="0"/>
              <a:t>NAVFAC Washington. 2022. </a:t>
            </a:r>
            <a:r>
              <a:rPr lang="en-US" i="1" dirty="0"/>
              <a:t>Final Groundwater Remedy Refinement Report Site 14 NSWC Dahlgren, Virginia</a:t>
            </a:r>
            <a:r>
              <a:rPr lang="en-US" dirty="0"/>
              <a:t>. Prepared by CH2M Hill, Inc. N00178_001428. SSIC 5000-33a. </a:t>
            </a:r>
          </a:p>
          <a:p>
            <a:pPr>
              <a:lnSpc>
                <a:spcPct val="110000"/>
              </a:lnSpc>
            </a:pPr>
            <a:r>
              <a:rPr lang="en-US" dirty="0"/>
              <a:t>Case Study 2</a:t>
            </a:r>
          </a:p>
          <a:p>
            <a:pPr lvl="1">
              <a:lnSpc>
                <a:spcPct val="110000"/>
              </a:lnSpc>
            </a:pPr>
            <a:r>
              <a:rPr lang="en-US" dirty="0"/>
              <a:t>NAVFAC. 2019. </a:t>
            </a:r>
            <a:r>
              <a:rPr lang="en-US" i="1" dirty="0"/>
              <a:t>Final Remedial Investigation </a:t>
            </a:r>
            <a:r>
              <a:rPr lang="en-US" i="1" dirty="0" err="1"/>
              <a:t>Orote</a:t>
            </a:r>
            <a:r>
              <a:rPr lang="en-US" i="1" dirty="0"/>
              <a:t> Point Spanish Steps Trap and Skeet Range Munitions Response Site Unexploded Ordnance 2 Naval Base Guam</a:t>
            </a:r>
            <a:r>
              <a:rPr lang="en-US" dirty="0"/>
              <a:t>. Performed under contract number N62742-12-D-1829 task order JQ05. </a:t>
            </a:r>
          </a:p>
          <a:p>
            <a:pPr>
              <a:lnSpc>
                <a:spcPct val="110000"/>
              </a:lnSpc>
            </a:pPr>
            <a:r>
              <a:rPr lang="en-US" dirty="0"/>
              <a:t>Case Study 3</a:t>
            </a:r>
          </a:p>
          <a:p>
            <a:pPr lvl="1">
              <a:lnSpc>
                <a:spcPct val="110000"/>
              </a:lnSpc>
            </a:pPr>
            <a:r>
              <a:rPr lang="en-US" dirty="0"/>
              <a:t>NAVFAC Washington. 2021a.</a:t>
            </a:r>
            <a:r>
              <a:rPr lang="en-US" i="1" dirty="0"/>
              <a:t> Final Removal Action Completion Report. Small Arms/Skeet Range Removal Action, UXO 14 and UXO 15, Naval Support Facility Indian Head, Indian Head, Maryland</a:t>
            </a:r>
            <a:r>
              <a:rPr lang="en-US" dirty="0"/>
              <a:t>. Prepared by Gilbane Federal. N00174_002643. SSIC 5000-33a. </a:t>
            </a:r>
          </a:p>
          <a:p>
            <a:pPr>
              <a:lnSpc>
                <a:spcPct val="110000"/>
              </a:lnSpc>
            </a:pPr>
            <a:r>
              <a:rPr lang="en-US" dirty="0"/>
              <a:t>Case Study 4</a:t>
            </a:r>
          </a:p>
          <a:p>
            <a:pPr lvl="1">
              <a:lnSpc>
                <a:spcPct val="110000"/>
              </a:lnSpc>
            </a:pPr>
            <a:r>
              <a:rPr lang="en-US" dirty="0"/>
              <a:t>NAVFAC Washington. 2021b. </a:t>
            </a:r>
            <a:r>
              <a:rPr lang="en-US" i="1" dirty="0"/>
              <a:t>An Evaluation of the Occurrence of Arsenic in Groundwater at the Washington Navy Yard -</a:t>
            </a:r>
            <a:r>
              <a:rPr lang="en-US" dirty="0"/>
              <a:t> </a:t>
            </a:r>
            <a:r>
              <a:rPr lang="en-US" i="1" dirty="0"/>
              <a:t>Appendix G. </a:t>
            </a:r>
          </a:p>
        </p:txBody>
      </p:sp>
      <p:sp>
        <p:nvSpPr>
          <p:cNvPr id="5" name="Slide Number Placeholder 4">
            <a:extLst>
              <a:ext uri="{FF2B5EF4-FFF2-40B4-BE49-F238E27FC236}">
                <a16:creationId xmlns:a16="http://schemas.microsoft.com/office/drawing/2014/main" id="{EAC8E6C6-77CC-9D52-E89B-01B78B0E54AA}"/>
              </a:ext>
            </a:extLst>
          </p:cNvPr>
          <p:cNvSpPr>
            <a:spLocks noGrp="1"/>
          </p:cNvSpPr>
          <p:nvPr>
            <p:ph type="sldNum" sz="quarter" idx="12"/>
          </p:nvPr>
        </p:nvSpPr>
        <p:spPr/>
        <p:txBody>
          <a:bodyPr/>
          <a:lstStyle/>
          <a:p>
            <a:fld id="{E130FD56-1AA9-EE4C-9ADF-6D63C47D8FD2}" type="slidenum">
              <a:rPr lang="en-US" smtClean="0"/>
              <a:pPr/>
              <a:t>95</a:t>
            </a:fld>
            <a:endParaRPr lang="en-US"/>
          </a:p>
        </p:txBody>
      </p:sp>
    </p:spTree>
    <p:extLst>
      <p:ext uri="{BB962C8B-B14F-4D97-AF65-F5344CB8AC3E}">
        <p14:creationId xmlns:p14="http://schemas.microsoft.com/office/powerpoint/2010/main" val="11466052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979D81-57C0-C714-C7E0-7659A7376418}"/>
              </a:ext>
            </a:extLst>
          </p:cNvPr>
          <p:cNvSpPr>
            <a:spLocks noGrp="1"/>
          </p:cNvSpPr>
          <p:nvPr>
            <p:ph type="body" sz="quarter" idx="13"/>
          </p:nvPr>
        </p:nvSpPr>
        <p:spPr/>
        <p:txBody>
          <a:bodyPr/>
          <a:lstStyle/>
          <a:p>
            <a:r>
              <a:rPr lang="en-US" dirty="0"/>
              <a:t>Summary and Closing Statements</a:t>
            </a:r>
          </a:p>
        </p:txBody>
      </p:sp>
      <p:sp>
        <p:nvSpPr>
          <p:cNvPr id="3" name="Title 2">
            <a:extLst>
              <a:ext uri="{FF2B5EF4-FFF2-40B4-BE49-F238E27FC236}">
                <a16:creationId xmlns:a16="http://schemas.microsoft.com/office/drawing/2014/main" id="{C047F74B-1B21-901A-A9C9-007758186A8A}"/>
              </a:ext>
            </a:extLst>
          </p:cNvPr>
          <p:cNvSpPr>
            <a:spLocks noGrp="1"/>
          </p:cNvSpPr>
          <p:nvPr>
            <p:ph type="title"/>
          </p:nvPr>
        </p:nvSpPr>
        <p:spPr/>
        <p:txBody>
          <a:bodyPr/>
          <a:lstStyle/>
          <a:p>
            <a:r>
              <a:rPr lang="en-US" dirty="0"/>
              <a:t>References</a:t>
            </a:r>
          </a:p>
        </p:txBody>
      </p:sp>
      <p:sp>
        <p:nvSpPr>
          <p:cNvPr id="5" name="Slide Number Placeholder 4">
            <a:extLst>
              <a:ext uri="{FF2B5EF4-FFF2-40B4-BE49-F238E27FC236}">
                <a16:creationId xmlns:a16="http://schemas.microsoft.com/office/drawing/2014/main" id="{032A2AFB-5D6B-0470-3E08-6A55447A891E}"/>
              </a:ext>
            </a:extLst>
          </p:cNvPr>
          <p:cNvSpPr>
            <a:spLocks noGrp="1"/>
          </p:cNvSpPr>
          <p:nvPr>
            <p:ph type="sldNum" sz="quarter" idx="12"/>
          </p:nvPr>
        </p:nvSpPr>
        <p:spPr/>
        <p:txBody>
          <a:bodyPr/>
          <a:lstStyle/>
          <a:p>
            <a:fld id="{E130FD56-1AA9-EE4C-9ADF-6D63C47D8FD2}" type="slidenum">
              <a:rPr lang="en-US" smtClean="0"/>
              <a:pPr/>
              <a:t>96</a:t>
            </a:fld>
            <a:endParaRPr lang="en-US" dirty="0"/>
          </a:p>
        </p:txBody>
      </p:sp>
      <p:sp>
        <p:nvSpPr>
          <p:cNvPr id="6" name="Content Placeholder 3">
            <a:extLst>
              <a:ext uri="{FF2B5EF4-FFF2-40B4-BE49-F238E27FC236}">
                <a16:creationId xmlns:a16="http://schemas.microsoft.com/office/drawing/2014/main" id="{8303F9E6-FA6F-2C24-FF48-8755359AEA00}"/>
              </a:ext>
            </a:extLst>
          </p:cNvPr>
          <p:cNvSpPr>
            <a:spLocks noGrp="1"/>
          </p:cNvSpPr>
          <p:nvPr>
            <p:ph idx="1"/>
          </p:nvPr>
        </p:nvSpPr>
        <p:spPr>
          <a:xfrm>
            <a:off x="838200" y="1624013"/>
            <a:ext cx="10515600" cy="4708548"/>
          </a:xfrm>
        </p:spPr>
        <p:txBody>
          <a:bodyPr>
            <a:normAutofit fontScale="70000" lnSpcReduction="20000"/>
          </a:bodyPr>
          <a:lstStyle/>
          <a:p>
            <a:pPr>
              <a:lnSpc>
                <a:spcPct val="110000"/>
              </a:lnSpc>
            </a:pPr>
            <a:r>
              <a:rPr lang="en-US" sz="1800" dirty="0"/>
              <a:t>Barber, L.B., </a:t>
            </a:r>
            <a:r>
              <a:rPr lang="en-US" sz="1800" dirty="0" err="1"/>
              <a:t>Leenheer</a:t>
            </a:r>
            <a:r>
              <a:rPr lang="en-US" sz="1800" dirty="0"/>
              <a:t>, J.A., Pereira, W.E., Noyes, T.I., Brown, G.K., Tabor, C.F, and Writer, J.H. 1995. </a:t>
            </a:r>
            <a:r>
              <a:rPr lang="en-US" sz="1800" i="1" dirty="0"/>
              <a:t>Fate of Contaminants in the River</a:t>
            </a:r>
            <a:r>
              <a:rPr lang="en-US" sz="1800" dirty="0"/>
              <a:t>. U.S. Geological Survey Circular 1133. Contaminants in the Mississippi River. Ed. Robert H. Meade. </a:t>
            </a:r>
            <a:r>
              <a:rPr lang="en-US" sz="1800" dirty="0">
                <a:hlinkClick r:id="rId2"/>
              </a:rPr>
              <a:t>https://pubs.usgs.gov/circ/circ1133/organic.html</a:t>
            </a:r>
            <a:r>
              <a:rPr lang="en-US" sz="1800" dirty="0"/>
              <a:t> </a:t>
            </a:r>
          </a:p>
          <a:p>
            <a:pPr>
              <a:lnSpc>
                <a:spcPct val="110000"/>
              </a:lnSpc>
            </a:pPr>
            <a:r>
              <a:rPr lang="en-US" sz="1800" dirty="0"/>
              <a:t>Bourg, A.C.M. 1995. </a:t>
            </a:r>
            <a:r>
              <a:rPr lang="en-US" sz="1800" i="1" dirty="0"/>
              <a:t>Speciation of Heavy Metals in Soils and Groundwater and Implications for Their Natural and Provoked Mobility. </a:t>
            </a:r>
            <a:r>
              <a:rPr lang="en-US" sz="1800" dirty="0"/>
              <a:t>Heavy Metals. Springer-Verlag Berlin Heidelberg. </a:t>
            </a:r>
          </a:p>
          <a:p>
            <a:pPr>
              <a:lnSpc>
                <a:spcPct val="110000"/>
              </a:lnSpc>
            </a:pPr>
            <a:r>
              <a:rPr lang="en-US" sz="1800" dirty="0" err="1"/>
              <a:t>Buryan</a:t>
            </a:r>
            <a:r>
              <a:rPr lang="en-US" sz="1800" dirty="0"/>
              <a:t>, P. 2016. Making biogas </a:t>
            </a:r>
            <a:r>
              <a:rPr lang="en-US" sz="1800" dirty="0" err="1"/>
              <a:t>desulphurisation</a:t>
            </a:r>
            <a:r>
              <a:rPr lang="en-US" sz="1800" dirty="0"/>
              <a:t> more effective by using surfactants - Scientific Figure on ResearchGate. Available from: https://www.researchgate.net/figure/Fe-EDTA-sandwich-complex_fig1_301544401 </a:t>
            </a:r>
            <a:endParaRPr lang="en-US" sz="1800" dirty="0">
              <a:highlight>
                <a:srgbClr val="FFFF00"/>
              </a:highlight>
            </a:endParaRPr>
          </a:p>
          <a:p>
            <a:pPr>
              <a:lnSpc>
                <a:spcPct val="110000"/>
              </a:lnSpc>
            </a:pPr>
            <a:r>
              <a:rPr lang="en-US" sz="1800" b="0" i="0" dirty="0" err="1">
                <a:effectLst/>
                <a:latin typeface="Arial" panose="020B0604020202020204" pitchFamily="34" charset="0"/>
              </a:rPr>
              <a:t>ChemSpider</a:t>
            </a:r>
            <a:r>
              <a:rPr lang="en-US" sz="1800" dirty="0"/>
              <a:t>.</a:t>
            </a:r>
            <a:r>
              <a:rPr lang="en-US" sz="1800" b="0" i="0" dirty="0">
                <a:effectLst/>
                <a:latin typeface="Arial" panose="020B0604020202020204" pitchFamily="34" charset="0"/>
              </a:rPr>
              <a:t> </a:t>
            </a:r>
            <a:r>
              <a:rPr lang="en-US" sz="1800" b="0" i="0" dirty="0">
                <a:effectLst/>
                <a:latin typeface="Arial" panose="020B0604020202020204" pitchFamily="34" charset="0"/>
                <a:hlinkClick r:id="rId3"/>
              </a:rPr>
              <a:t>https://www.chemspider.com/Chemical-Structure.32698485.html</a:t>
            </a:r>
            <a:r>
              <a:rPr lang="en-US" sz="1800" b="0" i="0" dirty="0">
                <a:effectLst/>
                <a:latin typeface="Arial" panose="020B0604020202020204" pitchFamily="34" charset="0"/>
              </a:rPr>
              <a:t> Accessed 2023. </a:t>
            </a:r>
          </a:p>
          <a:p>
            <a:pPr>
              <a:lnSpc>
                <a:spcPct val="110000"/>
              </a:lnSpc>
            </a:pPr>
            <a:r>
              <a:rPr lang="en-US" sz="1800" b="0" i="0" dirty="0">
                <a:effectLst/>
                <a:latin typeface="Arial" panose="020B0604020202020204" pitchFamily="34" charset="0"/>
              </a:rPr>
              <a:t>DeSimone, L. A., </a:t>
            </a:r>
            <a:r>
              <a:rPr lang="en-US" sz="1800" b="0" i="0" dirty="0" err="1">
                <a:effectLst/>
                <a:latin typeface="Arial" panose="020B0604020202020204" pitchFamily="34" charset="0"/>
              </a:rPr>
              <a:t>MacMahon</a:t>
            </a:r>
            <a:r>
              <a:rPr lang="en-US" sz="1800" b="0" i="0" dirty="0">
                <a:effectLst/>
                <a:latin typeface="Arial" panose="020B0604020202020204" pitchFamily="34" charset="0"/>
              </a:rPr>
              <a:t>, P. B., &amp; Rosen, and M. R. 2010. </a:t>
            </a:r>
            <a:r>
              <a:rPr lang="en-US" sz="1800" b="0" i="1" dirty="0">
                <a:effectLst/>
                <a:latin typeface="Arial" panose="020B0604020202020204" pitchFamily="34" charset="0"/>
              </a:rPr>
              <a:t>Water Quality in Principal Aquifers of the United States, 1991-2010 Circular 1360</a:t>
            </a:r>
            <a:r>
              <a:rPr lang="en-US" sz="1800" b="0" i="0" dirty="0">
                <a:effectLst/>
                <a:latin typeface="Arial" panose="020B0604020202020204" pitchFamily="34" charset="0"/>
              </a:rPr>
              <a:t>. Technical Report, USGS.</a:t>
            </a:r>
            <a:endParaRPr lang="en-US" sz="1800" dirty="0"/>
          </a:p>
          <a:p>
            <a:pPr>
              <a:lnSpc>
                <a:spcPct val="110000"/>
              </a:lnSpc>
            </a:pPr>
            <a:r>
              <a:rPr lang="en-US" sz="1800" dirty="0"/>
              <a:t>Geosyntec. 2022. Cadmium Polysulfide treatment remedy. Confidential site, data shared with permission.</a:t>
            </a:r>
          </a:p>
          <a:p>
            <a:pPr>
              <a:lnSpc>
                <a:spcPct val="110000"/>
              </a:lnSpc>
            </a:pPr>
            <a:r>
              <a:rPr lang="en-US" sz="1800" dirty="0"/>
              <a:t>Geosyntec, 2023. CCR Landfill Data for GWB data figures. Confidential site, data shared with permission. </a:t>
            </a:r>
          </a:p>
          <a:p>
            <a:pPr>
              <a:lnSpc>
                <a:spcPct val="110000"/>
              </a:lnSpc>
            </a:pPr>
            <a:r>
              <a:rPr lang="en-US" sz="1800" dirty="0"/>
              <a:t>Geosyntec, n.d. Sediment Core Sampling. Accessed 2023.  </a:t>
            </a:r>
          </a:p>
          <a:p>
            <a:pPr>
              <a:lnSpc>
                <a:spcPct val="110000"/>
              </a:lnSpc>
            </a:pPr>
            <a:r>
              <a:rPr lang="en-US" sz="1800" dirty="0"/>
              <a:t>Kerr, R., J. Holladay, S. Holladay, L. Tannenbaum, B. </a:t>
            </a:r>
            <a:r>
              <a:rPr lang="en-US" sz="1800" dirty="0" err="1"/>
              <a:t>Selcer</a:t>
            </a:r>
            <a:r>
              <a:rPr lang="en-US" sz="1800" dirty="0"/>
              <a:t>, B. Meldrum, S. Williams, T. Jarrett, and R. </a:t>
            </a:r>
            <a:r>
              <a:rPr lang="en-US" sz="1800" dirty="0" err="1"/>
              <a:t>Gogal</a:t>
            </a:r>
            <a:r>
              <a:rPr lang="en-US" sz="1800" dirty="0"/>
              <a:t>. 2011. </a:t>
            </a:r>
            <a:r>
              <a:rPr lang="en-US" sz="1800" i="1" dirty="0"/>
              <a:t>Oral Lead Bullet Fragment Exposure in Northern Bobwhite </a:t>
            </a:r>
            <a:r>
              <a:rPr lang="en-US" sz="1800" dirty="0"/>
              <a:t>(</a:t>
            </a:r>
            <a:r>
              <a:rPr lang="en-US" sz="1800" i="1" dirty="0" err="1"/>
              <a:t>Colinus</a:t>
            </a:r>
            <a:r>
              <a:rPr lang="en-US" sz="1800" i="1" dirty="0"/>
              <a:t> virginianus</a:t>
            </a:r>
            <a:r>
              <a:rPr lang="en-US" sz="1800" dirty="0"/>
              <a:t>). Archives of Environmental Contamination and Toxicology. 61:668–676.</a:t>
            </a:r>
          </a:p>
          <a:p>
            <a:pPr>
              <a:lnSpc>
                <a:spcPct val="110000"/>
              </a:lnSpc>
            </a:pPr>
            <a:r>
              <a:rPr lang="en-US" sz="1800" dirty="0"/>
              <a:t>Lows, K. n.d. Clean Sampling for Trace Metals. Geosyntec. Accessed 2023. </a:t>
            </a:r>
          </a:p>
          <a:p>
            <a:pPr>
              <a:lnSpc>
                <a:spcPct val="110000"/>
              </a:lnSpc>
            </a:pPr>
            <a:r>
              <a:rPr lang="en-US" sz="1800" dirty="0"/>
              <a:t>Mining Magazine. 2021. </a:t>
            </a:r>
            <a:r>
              <a:rPr lang="en-US" sz="1800" i="1" dirty="0"/>
              <a:t>How innovation in the use of portable XRF contributes to better discovery rates</a:t>
            </a:r>
            <a:r>
              <a:rPr lang="en-US" sz="1800" dirty="0"/>
              <a:t>. Accessed 2023. </a:t>
            </a:r>
          </a:p>
          <a:p>
            <a:pPr>
              <a:lnSpc>
                <a:spcPct val="110000"/>
              </a:lnSpc>
            </a:pPr>
            <a:r>
              <a:rPr lang="en-US" sz="1800" dirty="0"/>
              <a:t>NAVFAC. 2004. </a:t>
            </a:r>
            <a:r>
              <a:rPr lang="en-US" sz="1800" i="1" dirty="0"/>
              <a:t>Guidance for Environmental Background Analysis Volume III: Groundwater</a:t>
            </a:r>
            <a:r>
              <a:rPr lang="en-US" sz="1800" dirty="0"/>
              <a:t>. </a:t>
            </a:r>
            <a:r>
              <a:rPr lang="en-US" sz="1800" dirty="0">
                <a:effectLst/>
                <a:latin typeface="Arial" panose="020B0604020202020204" pitchFamily="34" charset="0"/>
                <a:ea typeface="Calibri" panose="020F0502020204030204" pitchFamily="34" charset="0"/>
              </a:rPr>
              <a:t>UG-2059-ENV</a:t>
            </a:r>
            <a:r>
              <a:rPr lang="en-US" sz="1800" dirty="0"/>
              <a:t>.</a:t>
            </a:r>
            <a:endParaRPr lang="en-US" sz="1800" dirty="0">
              <a:highlight>
                <a:srgbClr val="FFFF00"/>
              </a:highlight>
            </a:endParaRPr>
          </a:p>
          <a:p>
            <a:pPr>
              <a:lnSpc>
                <a:spcPct val="110000"/>
              </a:lnSpc>
            </a:pPr>
            <a:endParaRPr lang="en-US" sz="1500" b="1" dirty="0">
              <a:highlight>
                <a:srgbClr val="FFFF00"/>
              </a:highlight>
            </a:endParaRPr>
          </a:p>
          <a:p>
            <a:pPr>
              <a:lnSpc>
                <a:spcPct val="110000"/>
              </a:lnSpc>
            </a:pPr>
            <a:endParaRPr lang="en-US" sz="1500" dirty="0">
              <a:highlight>
                <a:srgbClr val="FFFF00"/>
              </a:highlight>
            </a:endParaRPr>
          </a:p>
          <a:p>
            <a:pPr>
              <a:lnSpc>
                <a:spcPct val="110000"/>
              </a:lnSpc>
            </a:pPr>
            <a:endParaRPr lang="en-US" dirty="0"/>
          </a:p>
        </p:txBody>
      </p:sp>
    </p:spTree>
    <p:extLst>
      <p:ext uri="{BB962C8B-B14F-4D97-AF65-F5344CB8AC3E}">
        <p14:creationId xmlns:p14="http://schemas.microsoft.com/office/powerpoint/2010/main" val="64297102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2B6BFE-3252-DD86-49E0-7EB86FAB782F}"/>
              </a:ext>
            </a:extLst>
          </p:cNvPr>
          <p:cNvSpPr>
            <a:spLocks noGrp="1"/>
          </p:cNvSpPr>
          <p:nvPr>
            <p:ph type="body" sz="quarter" idx="13"/>
          </p:nvPr>
        </p:nvSpPr>
        <p:spPr/>
        <p:txBody>
          <a:bodyPr>
            <a:noAutofit/>
          </a:bodyPr>
          <a:lstStyle/>
          <a:p>
            <a:r>
              <a:rPr lang="en-US" sz="1400" dirty="0"/>
              <a:t>Summary and Closing Statements</a:t>
            </a:r>
          </a:p>
        </p:txBody>
      </p:sp>
      <p:sp>
        <p:nvSpPr>
          <p:cNvPr id="3" name="Title 2">
            <a:extLst>
              <a:ext uri="{FF2B5EF4-FFF2-40B4-BE49-F238E27FC236}">
                <a16:creationId xmlns:a16="http://schemas.microsoft.com/office/drawing/2014/main" id="{6826EAB8-529D-9D73-5A22-96108A852CC0}"/>
              </a:ext>
            </a:extLst>
          </p:cNvPr>
          <p:cNvSpPr>
            <a:spLocks noGrp="1"/>
          </p:cNvSpPr>
          <p:nvPr>
            <p:ph type="title"/>
          </p:nvPr>
        </p:nvSpPr>
        <p:spPr/>
        <p:txBody>
          <a:bodyPr/>
          <a:lstStyle/>
          <a:p>
            <a:r>
              <a:rPr lang="en-US" dirty="0"/>
              <a:t>References </a:t>
            </a:r>
          </a:p>
        </p:txBody>
      </p:sp>
      <p:sp>
        <p:nvSpPr>
          <p:cNvPr id="4" name="Content Placeholder 3">
            <a:extLst>
              <a:ext uri="{FF2B5EF4-FFF2-40B4-BE49-F238E27FC236}">
                <a16:creationId xmlns:a16="http://schemas.microsoft.com/office/drawing/2014/main" id="{ED90FF52-9B32-772E-E5B4-58BFECF424A5}"/>
              </a:ext>
            </a:extLst>
          </p:cNvPr>
          <p:cNvSpPr>
            <a:spLocks noGrp="1"/>
          </p:cNvSpPr>
          <p:nvPr>
            <p:ph idx="1"/>
          </p:nvPr>
        </p:nvSpPr>
        <p:spPr>
          <a:xfrm>
            <a:off x="838200" y="1623721"/>
            <a:ext cx="10515600" cy="5045303"/>
          </a:xfrm>
        </p:spPr>
        <p:txBody>
          <a:bodyPr>
            <a:normAutofit fontScale="47500" lnSpcReduction="20000"/>
          </a:bodyPr>
          <a:lstStyle/>
          <a:p>
            <a:pPr>
              <a:lnSpc>
                <a:spcPct val="110000"/>
              </a:lnSpc>
            </a:pPr>
            <a:r>
              <a:rPr kumimoji="0" lang="en-US" sz="2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NAVFAC Washington. 2020. </a:t>
            </a:r>
            <a:r>
              <a:rPr kumimoji="0" lang="en-US" sz="2800" b="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Expanded Site Inspection Report Former Skeet and Trap Ranges, North Severn, Naval Support Activity Annapolis, Annapolis, Maryland</a:t>
            </a:r>
            <a:r>
              <a:rPr kumimoji="0" lang="en-US" sz="2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Prepared under Contract N62470-16-D9000 by CH2M HILL, Inc. </a:t>
            </a:r>
          </a:p>
          <a:p>
            <a:pPr>
              <a:lnSpc>
                <a:spcPct val="110000"/>
              </a:lnSpc>
            </a:pPr>
            <a:r>
              <a:rPr kumimoji="0" lang="en-US" sz="2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Ohio EPA. 2013. </a:t>
            </a:r>
            <a:r>
              <a:rPr kumimoji="0" lang="en-US" sz="280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Evaluation of Background Metal Soil Concentrations</a:t>
            </a:r>
            <a:r>
              <a:rPr lang="en-US" i="1" dirty="0">
                <a:solidFill>
                  <a:prstClr val="black">
                    <a:lumMod val="65000"/>
                    <a:lumOff val="35000"/>
                  </a:prstClr>
                </a:solidFill>
              </a:rPr>
              <a:t> in Franklin County – Columbus Area. </a:t>
            </a:r>
            <a:r>
              <a:rPr lang="en-US" dirty="0">
                <a:solidFill>
                  <a:prstClr val="black">
                    <a:lumMod val="65000"/>
                    <a:lumOff val="35000"/>
                  </a:prstClr>
                </a:solidFill>
              </a:rPr>
              <a:t>Summary Report for Ohio EPA’s Voluntary Action Program, October 2013</a:t>
            </a:r>
            <a:r>
              <a:rPr lang="en-US" i="1" dirty="0">
                <a:solidFill>
                  <a:prstClr val="black">
                    <a:lumMod val="65000"/>
                    <a:lumOff val="35000"/>
                  </a:prstClr>
                </a:solidFill>
              </a:rPr>
              <a:t>. </a:t>
            </a:r>
            <a:r>
              <a:rPr kumimoji="0" lang="en-US" sz="280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a:t>
            </a:r>
          </a:p>
          <a:p>
            <a:pPr>
              <a:lnSpc>
                <a:spcPct val="110000"/>
              </a:lnSpc>
            </a:pPr>
            <a:r>
              <a:rPr lang="en-US" b="0" i="0" dirty="0">
                <a:effectLst/>
                <a:latin typeface="arial" panose="020B0604020202020204" pitchFamily="34" charset="0"/>
              </a:rPr>
              <a:t>Parsons. 2004. </a:t>
            </a:r>
            <a:r>
              <a:rPr lang="en-US" b="0" i="1" dirty="0">
                <a:effectLst/>
                <a:latin typeface="arial" panose="020B0604020202020204" pitchFamily="34" charset="0"/>
              </a:rPr>
              <a:t>Principles and Practices of Enhanced Anaerobic Bioremediation of Chlorinated Solvents</a:t>
            </a:r>
            <a:r>
              <a:rPr lang="en-US" b="0" i="0" dirty="0">
                <a:effectLst/>
                <a:latin typeface="arial" panose="020B0604020202020204" pitchFamily="34" charset="0"/>
              </a:rPr>
              <a:t>. AFCEE, NFEC, ESTCP 457 pp.</a:t>
            </a:r>
          </a:p>
          <a:p>
            <a:pPr>
              <a:lnSpc>
                <a:spcPct val="110000"/>
              </a:lnSpc>
            </a:pPr>
            <a:r>
              <a:rPr lang="en-US" dirty="0"/>
              <a:t>Neil, K. and Meyer, M. 2021. </a:t>
            </a:r>
            <a:r>
              <a:rPr lang="en-US" i="1" dirty="0">
                <a:solidFill>
                  <a:schemeClr val="tx1">
                    <a:lumMod val="65000"/>
                    <a:lumOff val="35000"/>
                  </a:schemeClr>
                </a:solidFill>
                <a:latin typeface="Arial" panose="020B0604020202020204" pitchFamily="34" charset="0"/>
                <a:cs typeface="Arial" panose="020B0604020202020204" pitchFamily="34" charset="0"/>
              </a:rPr>
              <a:t>Applying Incremental Sampling </a:t>
            </a:r>
            <a:r>
              <a:rPr lang="en-US" i="1" dirty="0" err="1">
                <a:solidFill>
                  <a:schemeClr val="tx1">
                    <a:lumMod val="65000"/>
                    <a:lumOff val="35000"/>
                  </a:schemeClr>
                </a:solidFill>
                <a:latin typeface="Arial" panose="020B0604020202020204" pitchFamily="34" charset="0"/>
                <a:cs typeface="Arial" panose="020B0604020202020204" pitchFamily="34" charset="0"/>
              </a:rPr>
              <a:t>Metholodogy</a:t>
            </a:r>
            <a:r>
              <a:rPr lang="en-US" i="1" dirty="0">
                <a:solidFill>
                  <a:schemeClr val="tx1">
                    <a:lumMod val="65000"/>
                    <a:lumOff val="35000"/>
                  </a:schemeClr>
                </a:solidFill>
                <a:latin typeface="Arial" panose="020B0604020202020204" pitchFamily="34" charset="0"/>
                <a:cs typeface="Arial" panose="020B0604020202020204" pitchFamily="34" charset="0"/>
              </a:rPr>
              <a:t> (ISM) at Navy Sites</a:t>
            </a:r>
            <a:r>
              <a:rPr lang="en-US" dirty="0">
                <a:solidFill>
                  <a:schemeClr val="tx1">
                    <a:lumMod val="65000"/>
                    <a:lumOff val="35000"/>
                  </a:schemeClr>
                </a:solidFill>
                <a:latin typeface="Arial" panose="020B0604020202020204" pitchFamily="34" charset="0"/>
                <a:cs typeface="Arial" panose="020B0604020202020204" pitchFamily="34" charset="0"/>
              </a:rPr>
              <a:t>. Remediation Innovative Technology Seminar. NAVFAC EXWC. </a:t>
            </a:r>
            <a:endParaRPr lang="en-US" dirty="0">
              <a:highlight>
                <a:srgbClr val="FFFF00"/>
              </a:highlight>
            </a:endParaRPr>
          </a:p>
          <a:p>
            <a:pPr>
              <a:lnSpc>
                <a:spcPct val="110000"/>
              </a:lnSpc>
            </a:pPr>
            <a:r>
              <a:rPr lang="en-US" b="0" i="0" dirty="0">
                <a:effectLst/>
                <a:latin typeface="Arial" panose="020B0604020202020204" pitchFamily="34" charset="0"/>
              </a:rPr>
              <a:t>SiREM. </a:t>
            </a:r>
            <a:r>
              <a:rPr lang="en-US" b="0" i="1" dirty="0">
                <a:effectLst/>
                <a:latin typeface="Arial" panose="020B0604020202020204" pitchFamily="34" charset="0"/>
              </a:rPr>
              <a:t>Pore Water Passive Sampler</a:t>
            </a:r>
            <a:r>
              <a:rPr lang="en-US" b="0" i="0" dirty="0">
                <a:effectLst/>
                <a:latin typeface="Arial" panose="020B0604020202020204" pitchFamily="34" charset="0"/>
              </a:rPr>
              <a:t>. </a:t>
            </a:r>
            <a:r>
              <a:rPr lang="en-US" b="0" i="0" dirty="0">
                <a:effectLst/>
                <a:latin typeface="Arial" panose="020B0604020202020204" pitchFamily="34" charset="0"/>
                <a:hlinkClick r:id="rId3"/>
              </a:rPr>
              <a:t>https://www.siremlab.com/sediment-pore-water-sampler/</a:t>
            </a:r>
            <a:r>
              <a:rPr lang="en-US" b="0" i="0" dirty="0">
                <a:effectLst/>
                <a:latin typeface="Arial" panose="020B0604020202020204" pitchFamily="34" charset="0"/>
              </a:rPr>
              <a:t> Accessed 2023. </a:t>
            </a:r>
          </a:p>
          <a:p>
            <a:pPr>
              <a:lnSpc>
                <a:spcPct val="110000"/>
              </a:lnSpc>
            </a:pPr>
            <a:r>
              <a:rPr lang="en-US" b="0" i="0" dirty="0">
                <a:effectLst/>
                <a:latin typeface="Arial" panose="020B0604020202020204" pitchFamily="34" charset="0"/>
              </a:rPr>
              <a:t>Santos, V.C.G.D., </a:t>
            </a:r>
            <a:r>
              <a:rPr lang="en-US" b="0" i="0" dirty="0" err="1">
                <a:effectLst/>
                <a:latin typeface="Arial" panose="020B0604020202020204" pitchFamily="34" charset="0"/>
              </a:rPr>
              <a:t>Salvado</a:t>
            </a:r>
            <a:r>
              <a:rPr lang="en-US" b="0" i="0" dirty="0">
                <a:effectLst/>
                <a:latin typeface="Arial" panose="020B0604020202020204" pitchFamily="34" charset="0"/>
              </a:rPr>
              <a:t>, A.D.P.A., </a:t>
            </a:r>
            <a:r>
              <a:rPr lang="en-US" b="0" i="0" dirty="0" err="1">
                <a:effectLst/>
                <a:latin typeface="Arial" panose="020B0604020202020204" pitchFamily="34" charset="0"/>
              </a:rPr>
              <a:t>Dragunski</a:t>
            </a:r>
            <a:r>
              <a:rPr lang="en-US" b="0" i="0" dirty="0">
                <a:effectLst/>
                <a:latin typeface="Arial" panose="020B0604020202020204" pitchFamily="34" charset="0"/>
              </a:rPr>
              <a:t>, D.C., </a:t>
            </a:r>
            <a:r>
              <a:rPr lang="en-US" b="0" i="0" dirty="0" err="1">
                <a:effectLst/>
                <a:latin typeface="Arial" panose="020B0604020202020204" pitchFamily="34" charset="0"/>
              </a:rPr>
              <a:t>Peraro</a:t>
            </a:r>
            <a:r>
              <a:rPr lang="en-US" b="0" i="0" dirty="0">
                <a:effectLst/>
                <a:latin typeface="Arial" panose="020B0604020202020204" pitchFamily="34" charset="0"/>
              </a:rPr>
              <a:t>, D.N.C., </a:t>
            </a:r>
            <a:r>
              <a:rPr lang="en-US" b="0" i="0" dirty="0" err="1">
                <a:effectLst/>
                <a:latin typeface="Arial" panose="020B0604020202020204" pitchFamily="34" charset="0"/>
              </a:rPr>
              <a:t>Tarley</a:t>
            </a:r>
            <a:r>
              <a:rPr lang="en-US" b="0" i="0" dirty="0">
                <a:effectLst/>
                <a:latin typeface="Arial" panose="020B0604020202020204" pitchFamily="34" charset="0"/>
              </a:rPr>
              <a:t>, C.R.T. and Caetano, J., 2012. </a:t>
            </a:r>
            <a:r>
              <a:rPr lang="en-US" b="0" i="1" dirty="0">
                <a:effectLst/>
                <a:latin typeface="Arial" panose="020B0604020202020204" pitchFamily="34" charset="0"/>
              </a:rPr>
              <a:t>Highly improved chromium (III) uptake capacity in modified sugarcane bagasse using different chemical treatments</a:t>
            </a:r>
            <a:r>
              <a:rPr lang="en-US" b="0" i="0" dirty="0">
                <a:effectLst/>
                <a:latin typeface="Arial" panose="020B0604020202020204" pitchFamily="34" charset="0"/>
              </a:rPr>
              <a:t>. </a:t>
            </a:r>
            <a:r>
              <a:rPr lang="en-US" b="0" dirty="0" err="1">
                <a:effectLst/>
                <a:latin typeface="Arial" panose="020B0604020202020204" pitchFamily="34" charset="0"/>
              </a:rPr>
              <a:t>Química</a:t>
            </a:r>
            <a:r>
              <a:rPr lang="en-US" b="0" dirty="0">
                <a:effectLst/>
                <a:latin typeface="Arial" panose="020B0604020202020204" pitchFamily="34" charset="0"/>
              </a:rPr>
              <a:t> Nova</a:t>
            </a:r>
            <a:r>
              <a:rPr lang="en-US" b="0" i="0" dirty="0">
                <a:effectLst/>
                <a:latin typeface="Arial" panose="020B0604020202020204" pitchFamily="34" charset="0"/>
              </a:rPr>
              <a:t>, </a:t>
            </a:r>
            <a:r>
              <a:rPr lang="en-US" b="0" i="1" dirty="0">
                <a:effectLst/>
                <a:latin typeface="Arial" panose="020B0604020202020204" pitchFamily="34" charset="0"/>
              </a:rPr>
              <a:t>35</a:t>
            </a:r>
            <a:r>
              <a:rPr lang="en-US" b="0" i="0" dirty="0">
                <a:effectLst/>
                <a:latin typeface="Arial" panose="020B0604020202020204" pitchFamily="34" charset="0"/>
              </a:rPr>
              <a:t>, pp.1606-1611.</a:t>
            </a:r>
            <a:endParaRPr lang="en-US" dirty="0">
              <a:highlight>
                <a:srgbClr val="FFFF00"/>
              </a:highlight>
            </a:endParaRPr>
          </a:p>
          <a:p>
            <a:pPr>
              <a:lnSpc>
                <a:spcPct val="110000"/>
              </a:lnSpc>
            </a:pPr>
            <a:r>
              <a:rPr lang="en-US" dirty="0"/>
              <a:t>Sunderland, E.M., F.A.P.C. </a:t>
            </a:r>
            <a:r>
              <a:rPr lang="en-US" dirty="0" err="1"/>
              <a:t>Gobas</a:t>
            </a:r>
            <a:r>
              <a:rPr lang="en-US" dirty="0"/>
              <a:t>, A. </a:t>
            </a:r>
            <a:r>
              <a:rPr lang="en-US" dirty="0" err="1"/>
              <a:t>Heyes</a:t>
            </a:r>
            <a:r>
              <a:rPr lang="en-US" dirty="0"/>
              <a:t>, B.A. </a:t>
            </a:r>
            <a:r>
              <a:rPr lang="en-US" dirty="0" err="1"/>
              <a:t>Branfireun</a:t>
            </a:r>
            <a:r>
              <a:rPr lang="en-US" dirty="0"/>
              <a:t>, A.K. Bayer, R.E. Cranston, M.B. Parsons. 2004. </a:t>
            </a:r>
            <a:r>
              <a:rPr lang="en-US" i="1" dirty="0"/>
              <a:t>Speciation and Bioavailability of Mercury in Well-Mixed Estuarine Sediments. Marine Chemistry </a:t>
            </a:r>
            <a:r>
              <a:rPr lang="en-US" dirty="0"/>
              <a:t>90(1–4):91–105. </a:t>
            </a:r>
          </a:p>
          <a:p>
            <a:pPr>
              <a:lnSpc>
                <a:spcPct val="110000"/>
              </a:lnSpc>
            </a:pPr>
            <a:r>
              <a:rPr lang="en-US" dirty="0" err="1"/>
              <a:t>Suthersan</a:t>
            </a:r>
            <a:r>
              <a:rPr lang="en-US" dirty="0"/>
              <a:t>, S. and J. Horst. 2008. Aquifer Minerals and In Situ Remediation: The Importance of Geochemistry. </a:t>
            </a:r>
            <a:r>
              <a:rPr lang="en-US" i="1" dirty="0"/>
              <a:t>Ground Water Monitoring and Remediation</a:t>
            </a:r>
            <a:r>
              <a:rPr lang="en-US" dirty="0"/>
              <a:t> 28(3):153–160.</a:t>
            </a:r>
          </a:p>
          <a:p>
            <a:pPr>
              <a:lnSpc>
                <a:spcPct val="110000"/>
              </a:lnSpc>
            </a:pPr>
            <a:r>
              <a:rPr lang="en-US" b="0" i="0" dirty="0" err="1">
                <a:effectLst/>
                <a:latin typeface="Arial" panose="020B0604020202020204" pitchFamily="34" charset="0"/>
              </a:rPr>
              <a:t>Syafiuddin</a:t>
            </a:r>
            <a:r>
              <a:rPr lang="en-US" b="0" i="0" dirty="0">
                <a:effectLst/>
                <a:latin typeface="Arial" panose="020B0604020202020204" pitchFamily="34" charset="0"/>
              </a:rPr>
              <a:t>, A., </a:t>
            </a:r>
            <a:r>
              <a:rPr lang="en-US" b="0" i="0" dirty="0" err="1">
                <a:effectLst/>
                <a:latin typeface="Arial" panose="020B0604020202020204" pitchFamily="34" charset="0"/>
              </a:rPr>
              <a:t>Boopathy</a:t>
            </a:r>
            <a:r>
              <a:rPr lang="en-US" b="0" i="0" dirty="0">
                <a:effectLst/>
                <a:latin typeface="Arial" panose="020B0604020202020204" pitchFamily="34" charset="0"/>
              </a:rPr>
              <a:t>, R., and </a:t>
            </a:r>
            <a:r>
              <a:rPr lang="en-US" b="0" i="0" dirty="0" err="1">
                <a:effectLst/>
                <a:latin typeface="Arial" panose="020B0604020202020204" pitchFamily="34" charset="0"/>
              </a:rPr>
              <a:t>Hadibarata</a:t>
            </a:r>
            <a:r>
              <a:rPr lang="en-US" b="0" i="0" dirty="0">
                <a:effectLst/>
                <a:latin typeface="Arial" panose="020B0604020202020204" pitchFamily="34" charset="0"/>
              </a:rPr>
              <a:t>, T. 2020. </a:t>
            </a:r>
            <a:r>
              <a:rPr lang="en-US" b="0" i="1" dirty="0">
                <a:effectLst/>
                <a:latin typeface="Arial" panose="020B0604020202020204" pitchFamily="34" charset="0"/>
              </a:rPr>
              <a:t>Challenges and solutions for sustainable groundwater usage: pollution control and integrated management. Current Pollution Reports</a:t>
            </a:r>
            <a:r>
              <a:rPr lang="en-US" b="0" i="0" dirty="0">
                <a:effectLst/>
                <a:latin typeface="Arial" panose="020B0604020202020204" pitchFamily="34" charset="0"/>
              </a:rPr>
              <a:t>, </a:t>
            </a:r>
            <a:r>
              <a:rPr lang="en-US" b="0" i="1" dirty="0">
                <a:effectLst/>
                <a:latin typeface="Arial" panose="020B0604020202020204" pitchFamily="34" charset="0"/>
              </a:rPr>
              <a:t>6</a:t>
            </a:r>
            <a:r>
              <a:rPr lang="en-US" b="0" i="0" dirty="0">
                <a:effectLst/>
                <a:latin typeface="Arial" panose="020B0604020202020204" pitchFamily="34" charset="0"/>
              </a:rPr>
              <a:t>, 310-327. </a:t>
            </a:r>
          </a:p>
          <a:p>
            <a:pPr>
              <a:lnSpc>
                <a:spcPct val="110000"/>
              </a:lnSpc>
            </a:pPr>
            <a:r>
              <a:rPr lang="en-US" dirty="0"/>
              <a:t>van der Hoop, J. 2013. </a:t>
            </a:r>
            <a:r>
              <a:rPr lang="en-US" i="1" dirty="0" err="1"/>
              <a:t>Bioamplification</a:t>
            </a:r>
            <a:r>
              <a:rPr lang="en-US" i="1" dirty="0"/>
              <a:t>, Bioaccumulation and Bioconcentration</a:t>
            </a:r>
            <a:r>
              <a:rPr lang="en-US" dirty="0"/>
              <a:t>. Mercury Policy, MIT.edu. Available at </a:t>
            </a:r>
            <a:r>
              <a:rPr lang="en-US" dirty="0">
                <a:hlinkClick r:id="rId4"/>
              </a:rPr>
              <a:t>http://mercurypolicy.scripts.mit.edu/blog/?p=499</a:t>
            </a:r>
            <a:r>
              <a:rPr lang="en-US" dirty="0"/>
              <a:t>.  </a:t>
            </a:r>
          </a:p>
          <a:p>
            <a:pPr>
              <a:lnSpc>
                <a:spcPct val="110000"/>
              </a:lnSpc>
            </a:pPr>
            <a:r>
              <a:rPr lang="en-US" sz="2800" dirty="0"/>
              <a:t>United States Environmental Protection Agency (US EPA). 2007. </a:t>
            </a:r>
            <a:r>
              <a:rPr lang="en-US" sz="2800" i="1" dirty="0"/>
              <a:t>Framework for Metals Risk Assessment. </a:t>
            </a:r>
            <a:r>
              <a:rPr lang="en-US" sz="2800" dirty="0"/>
              <a:t>EPA 120/R-07/001.</a:t>
            </a:r>
            <a:endParaRPr lang="en-US" sz="2800" dirty="0">
              <a:highlight>
                <a:srgbClr val="FFFF00"/>
              </a:highlight>
            </a:endParaRPr>
          </a:p>
        </p:txBody>
      </p:sp>
      <p:sp>
        <p:nvSpPr>
          <p:cNvPr id="5" name="Slide Number Placeholder 4">
            <a:extLst>
              <a:ext uri="{FF2B5EF4-FFF2-40B4-BE49-F238E27FC236}">
                <a16:creationId xmlns:a16="http://schemas.microsoft.com/office/drawing/2014/main" id="{936D1399-416E-BA29-5B19-24103D8499E2}"/>
              </a:ext>
            </a:extLst>
          </p:cNvPr>
          <p:cNvSpPr>
            <a:spLocks noGrp="1"/>
          </p:cNvSpPr>
          <p:nvPr>
            <p:ph type="sldNum" sz="quarter" idx="12"/>
          </p:nvPr>
        </p:nvSpPr>
        <p:spPr/>
        <p:txBody>
          <a:bodyPr/>
          <a:lstStyle/>
          <a:p>
            <a:fld id="{E130FD56-1AA9-EE4C-9ADF-6D63C47D8FD2}" type="slidenum">
              <a:rPr lang="en-US" smtClean="0"/>
              <a:pPr/>
              <a:t>97</a:t>
            </a:fld>
            <a:endParaRPr lang="en-US"/>
          </a:p>
        </p:txBody>
      </p:sp>
    </p:spTree>
    <p:extLst>
      <p:ext uri="{BB962C8B-B14F-4D97-AF65-F5344CB8AC3E}">
        <p14:creationId xmlns:p14="http://schemas.microsoft.com/office/powerpoint/2010/main" val="14051785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5EE68-E94A-FC74-B9EB-634D0D013707}"/>
              </a:ext>
            </a:extLst>
          </p:cNvPr>
          <p:cNvSpPr>
            <a:spLocks noGrp="1"/>
          </p:cNvSpPr>
          <p:nvPr>
            <p:ph type="title"/>
          </p:nvPr>
        </p:nvSpPr>
        <p:spPr/>
        <p:txBody>
          <a:bodyPr/>
          <a:lstStyle/>
          <a:p>
            <a:r>
              <a:rPr lang="en-US" dirty="0"/>
              <a:t>Points of Contact</a:t>
            </a:r>
          </a:p>
        </p:txBody>
      </p:sp>
      <p:sp>
        <p:nvSpPr>
          <p:cNvPr id="3" name="Content Placeholder 2">
            <a:extLst>
              <a:ext uri="{FF2B5EF4-FFF2-40B4-BE49-F238E27FC236}">
                <a16:creationId xmlns:a16="http://schemas.microsoft.com/office/drawing/2014/main" id="{16C0B560-E45D-0763-D704-E819E3BC7CAB}"/>
              </a:ext>
            </a:extLst>
          </p:cNvPr>
          <p:cNvSpPr>
            <a:spLocks noGrp="1"/>
          </p:cNvSpPr>
          <p:nvPr>
            <p:ph sz="half" idx="1"/>
          </p:nvPr>
        </p:nvSpPr>
        <p:spPr>
          <a:xfrm>
            <a:off x="838200" y="1620692"/>
            <a:ext cx="5094767" cy="4351338"/>
          </a:xfrm>
        </p:spPr>
        <p:txBody>
          <a:bodyPr/>
          <a:lstStyle/>
          <a:p>
            <a:pPr marL="0" indent="0">
              <a:buNone/>
            </a:pPr>
            <a:r>
              <a:rPr lang="en-US" dirty="0"/>
              <a:t>Presenter</a:t>
            </a:r>
          </a:p>
          <a:p>
            <a:pPr marL="0" indent="0">
              <a:buNone/>
            </a:pPr>
            <a:r>
              <a:rPr lang="en-US" b="1" dirty="0"/>
              <a:t>Ryan Fimmen</a:t>
            </a:r>
          </a:p>
          <a:p>
            <a:pPr marL="0" lvl="1" indent="0">
              <a:buNone/>
            </a:pPr>
            <a:r>
              <a:rPr lang="en-US" dirty="0"/>
              <a:t>Geosyntec Consultants</a:t>
            </a:r>
          </a:p>
          <a:p>
            <a:pPr marL="0" lvl="1" indent="0">
              <a:buNone/>
            </a:pPr>
            <a:r>
              <a:rPr lang="en-US" dirty="0"/>
              <a:t>614-468-0419 </a:t>
            </a:r>
          </a:p>
          <a:p>
            <a:pPr marL="0" lvl="1" indent="0">
              <a:buNone/>
            </a:pPr>
            <a:r>
              <a:rPr lang="en-US" dirty="0"/>
              <a:t>rfimmen@geosyntec.com</a:t>
            </a:r>
          </a:p>
        </p:txBody>
      </p:sp>
      <p:sp>
        <p:nvSpPr>
          <p:cNvPr id="4" name="Content Placeholder 3">
            <a:extLst>
              <a:ext uri="{FF2B5EF4-FFF2-40B4-BE49-F238E27FC236}">
                <a16:creationId xmlns:a16="http://schemas.microsoft.com/office/drawing/2014/main" id="{6D669809-9316-9FFF-DEEC-4079E4DA68EC}"/>
              </a:ext>
            </a:extLst>
          </p:cNvPr>
          <p:cNvSpPr>
            <a:spLocks noGrp="1"/>
          </p:cNvSpPr>
          <p:nvPr>
            <p:ph sz="half" idx="2"/>
          </p:nvPr>
        </p:nvSpPr>
        <p:spPr>
          <a:xfrm>
            <a:off x="5927645" y="1620692"/>
            <a:ext cx="5526157" cy="4351338"/>
          </a:xfrm>
        </p:spPr>
        <p:txBody>
          <a:bodyPr/>
          <a:lstStyle/>
          <a:p>
            <a:pPr marL="0" indent="0">
              <a:buNone/>
            </a:pPr>
            <a:r>
              <a:rPr lang="en-US" dirty="0"/>
              <a:t>Topic Champion</a:t>
            </a:r>
          </a:p>
          <a:p>
            <a:pPr marL="0" indent="0">
              <a:buNone/>
            </a:pPr>
            <a:r>
              <a:rPr lang="en-US" b="1" dirty="0"/>
              <a:t>Benjamin Rhiner </a:t>
            </a:r>
          </a:p>
          <a:p>
            <a:pPr marL="0" lvl="1" indent="0">
              <a:buNone/>
            </a:pPr>
            <a:r>
              <a:rPr lang="en-US" dirty="0"/>
              <a:t>NAVFAC EXWC</a:t>
            </a:r>
          </a:p>
          <a:p>
            <a:pPr marL="0" lvl="1" indent="0">
              <a:buNone/>
            </a:pPr>
            <a:r>
              <a:rPr lang="en-US" dirty="0"/>
              <a:t>805-982-1694</a:t>
            </a:r>
          </a:p>
          <a:p>
            <a:pPr marL="0" lvl="1" indent="0">
              <a:buNone/>
            </a:pPr>
            <a:r>
              <a:rPr lang="en-US" dirty="0" err="1"/>
              <a:t>benjamin.l.rhiner.civ@us.navy.mil</a:t>
            </a:r>
            <a:endParaRPr lang="en-US" dirty="0"/>
          </a:p>
        </p:txBody>
      </p:sp>
      <p:sp>
        <p:nvSpPr>
          <p:cNvPr id="5" name="Slide Number Placeholder 4">
            <a:extLst>
              <a:ext uri="{FF2B5EF4-FFF2-40B4-BE49-F238E27FC236}">
                <a16:creationId xmlns:a16="http://schemas.microsoft.com/office/drawing/2014/main" id="{FF3F28D3-D45B-EF88-8575-910F2F5CC7FE}"/>
              </a:ext>
            </a:extLst>
          </p:cNvPr>
          <p:cNvSpPr>
            <a:spLocks noGrp="1"/>
          </p:cNvSpPr>
          <p:nvPr>
            <p:ph type="sldNum" sz="quarter" idx="12"/>
          </p:nvPr>
        </p:nvSpPr>
        <p:spPr/>
        <p:txBody>
          <a:bodyPr/>
          <a:lstStyle/>
          <a:p>
            <a:fld id="{E130FD56-1AA9-EE4C-9ADF-6D63C47D8FD2}" type="slidenum">
              <a:rPr lang="en-US" smtClean="0"/>
              <a:pPr/>
              <a:t>98</a:t>
            </a:fld>
            <a:endParaRPr lang="en-US"/>
          </a:p>
        </p:txBody>
      </p:sp>
      <p:sp>
        <p:nvSpPr>
          <p:cNvPr id="6" name="Text Placeholder 5">
            <a:extLst>
              <a:ext uri="{FF2B5EF4-FFF2-40B4-BE49-F238E27FC236}">
                <a16:creationId xmlns:a16="http://schemas.microsoft.com/office/drawing/2014/main" id="{4F947AFF-9BB7-33EC-41CA-E9A902FA8FB1}"/>
              </a:ext>
            </a:extLst>
          </p:cNvPr>
          <p:cNvSpPr>
            <a:spLocks noGrp="1"/>
          </p:cNvSpPr>
          <p:nvPr>
            <p:ph type="body" sz="quarter" idx="13"/>
          </p:nvPr>
        </p:nvSpPr>
        <p:spPr/>
        <p:txBody>
          <a:bodyPr/>
          <a:lstStyle/>
          <a:p>
            <a:r>
              <a:rPr lang="en-US" dirty="0"/>
              <a:t>Summary and Closing Statements</a:t>
            </a:r>
          </a:p>
        </p:txBody>
      </p:sp>
    </p:spTree>
    <p:extLst>
      <p:ext uri="{BB962C8B-B14F-4D97-AF65-F5344CB8AC3E}">
        <p14:creationId xmlns:p14="http://schemas.microsoft.com/office/powerpoint/2010/main" val="37634205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A9CC3-A380-3D46-1C33-EBF24457A647}"/>
              </a:ext>
            </a:extLst>
          </p:cNvPr>
          <p:cNvSpPr>
            <a:spLocks noGrp="1"/>
          </p:cNvSpPr>
          <p:nvPr>
            <p:ph type="ctrTitle"/>
          </p:nvPr>
        </p:nvSpPr>
        <p:spPr/>
        <p:txBody>
          <a:bodyPr/>
          <a:lstStyle/>
          <a:p>
            <a:r>
              <a:rPr lang="en-US" dirty="0"/>
              <a:t>Questions</a:t>
            </a:r>
          </a:p>
        </p:txBody>
      </p:sp>
    </p:spTree>
    <p:extLst>
      <p:ext uri="{BB962C8B-B14F-4D97-AF65-F5344CB8AC3E}">
        <p14:creationId xmlns:p14="http://schemas.microsoft.com/office/powerpoint/2010/main" val="3273858515"/>
      </p:ext>
    </p:extLst>
  </p:cSld>
  <p:clrMapOvr>
    <a:masterClrMapping/>
  </p:clrMapOvr>
</p:sld>
</file>

<file path=ppt/theme/theme1.xml><?xml version="1.0" encoding="utf-8"?>
<a:theme xmlns:a="http://schemas.openxmlformats.org/drawingml/2006/main" name="RITS_202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TS_2023" id="{46F83FF7-5B14-4652-ABDE-9EFFCCE3240D}" vid="{3305D7B2-5267-40F1-A761-3A4F024CA4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7775888-daf9-4947-a0c3-686d8e1a43db" xsi:nil="true"/>
    <lcf76f155ced4ddcb4097134ff3c332f xmlns="a43ed02c-aaa4-4c41-8049-1fbf296f360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C16332B6B65C147BE0822E40233D234" ma:contentTypeVersion="15" ma:contentTypeDescription="Create a new document." ma:contentTypeScope="" ma:versionID="366aae1b50dd8bb27d185ffa0dd089cc">
  <xsd:schema xmlns:xsd="http://www.w3.org/2001/XMLSchema" xmlns:xs="http://www.w3.org/2001/XMLSchema" xmlns:p="http://schemas.microsoft.com/office/2006/metadata/properties" xmlns:ns2="a43ed02c-aaa4-4c41-8049-1fbf296f3605" xmlns:ns3="b7775888-daf9-4947-a0c3-686d8e1a43db" targetNamespace="http://schemas.microsoft.com/office/2006/metadata/properties" ma:root="true" ma:fieldsID="3919951626dd9f969b5c803be7e2b66c" ns2:_="" ns3:_="">
    <xsd:import namespace="a43ed02c-aaa4-4c41-8049-1fbf296f3605"/>
    <xsd:import namespace="b7775888-daf9-4947-a0c3-686d8e1a43d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OCR"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3ed02c-aaa4-4c41-8049-1fbf296f36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acef215b-19b7-4691-95f4-27d2fe62d5df"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7775888-daf9-4947-a0c3-686d8e1a43d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38d59f47-aa1d-4981-acb5-4c449cd8efff}" ma:internalName="TaxCatchAll" ma:showField="CatchAllData" ma:web="b7775888-daf9-4947-a0c3-686d8e1a43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7F6ACE2-F4E8-4474-808B-CEB73E11D855}">
  <ds:schemaRefs>
    <ds:schemaRef ds:uri="ed3351ea-209d-41b6-b5bb-5e21cb72720c"/>
    <ds:schemaRef ds:uri="http://purl.org/dc/elements/1.1/"/>
    <ds:schemaRef ds:uri="http://schemas.microsoft.com/office/2006/documentManagement/types"/>
    <ds:schemaRef ds:uri="http://schemas.openxmlformats.org/package/2006/metadata/core-properties"/>
    <ds:schemaRef ds:uri="http://purl.org/dc/dcmitype/"/>
    <ds:schemaRef ds:uri="http://www.w3.org/XML/1998/namespace"/>
    <ds:schemaRef ds:uri="http://schemas.microsoft.com/office/2006/metadata/properties"/>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866EDB18-EA11-42A1-9579-033590F87FA5}"/>
</file>

<file path=customXml/itemProps3.xml><?xml version="1.0" encoding="utf-8"?>
<ds:datastoreItem xmlns:ds="http://schemas.openxmlformats.org/officeDocument/2006/customXml" ds:itemID="{EDF391B1-2AAE-4863-9F0C-71489F57BA9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RITS_2023</Template>
  <TotalTime>12136</TotalTime>
  <Words>10947</Words>
  <Application>Microsoft Office PowerPoint</Application>
  <PresentationFormat>Widescreen</PresentationFormat>
  <Paragraphs>1302</Paragraphs>
  <Slides>99</Slides>
  <Notes>81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99</vt:i4>
      </vt:variant>
    </vt:vector>
  </HeadingPairs>
  <TitlesOfParts>
    <vt:vector size="106" baseType="lpstr">
      <vt:lpstr>Arial</vt:lpstr>
      <vt:lpstr>Arial</vt:lpstr>
      <vt:lpstr>Arial Black</vt:lpstr>
      <vt:lpstr>Arial Narrow</vt:lpstr>
      <vt:lpstr>Calibri</vt:lpstr>
      <vt:lpstr>Google Sans</vt:lpstr>
      <vt:lpstr>RITS_2023</vt:lpstr>
      <vt:lpstr>PowerPoint Presentation</vt:lpstr>
      <vt:lpstr>Disclaimer </vt:lpstr>
      <vt:lpstr>Speaker Introduction </vt:lpstr>
      <vt:lpstr>Presentation Overview</vt:lpstr>
      <vt:lpstr>Interactive Polling!</vt:lpstr>
      <vt:lpstr>Past Related RITS Topics</vt:lpstr>
      <vt:lpstr>Key Points</vt:lpstr>
      <vt:lpstr>Metals Overview</vt:lpstr>
      <vt:lpstr>Metals Occurrence at NAVFAC ERP Sites  </vt:lpstr>
      <vt:lpstr>Poll Question 1</vt:lpstr>
      <vt:lpstr>Presentation Overview</vt:lpstr>
      <vt:lpstr>Key Chemistry </vt:lpstr>
      <vt:lpstr>Redox Chemistry</vt:lpstr>
      <vt:lpstr>Redox Effects</vt:lpstr>
      <vt:lpstr>Redox Gradients</vt:lpstr>
      <vt:lpstr>Why Is It Called Oxidation?</vt:lpstr>
      <vt:lpstr>Redox and Speciation</vt:lpstr>
      <vt:lpstr>Arsenic Speciation</vt:lpstr>
      <vt:lpstr>Case Study 1: Excavation and In Situ Treatment of Hexavalent Chromium in Groundwater </vt:lpstr>
      <vt:lpstr>Site Overview </vt:lpstr>
      <vt:lpstr>Site Overview </vt:lpstr>
      <vt:lpstr>Calcium Polysulfide</vt:lpstr>
      <vt:lpstr>CPS Application and Soil Backfilling</vt:lpstr>
      <vt:lpstr>Chromium Removal </vt:lpstr>
      <vt:lpstr>Further Study Post-Remedy</vt:lpstr>
      <vt:lpstr>Summary</vt:lpstr>
      <vt:lpstr>Key Chemistry </vt:lpstr>
      <vt:lpstr>Attenuation and Transport</vt:lpstr>
      <vt:lpstr>Solubility and Precipitation</vt:lpstr>
      <vt:lpstr>Adsorption and Ion Exchange</vt:lpstr>
      <vt:lpstr>Complexation</vt:lpstr>
      <vt:lpstr>Metals and Attenuation Type</vt:lpstr>
      <vt:lpstr>Metals and Attenuation Type: Precipitation</vt:lpstr>
      <vt:lpstr>Chemical Reactions and Forms</vt:lpstr>
      <vt:lpstr>Key Chemistry </vt:lpstr>
      <vt:lpstr>Bioavailability</vt:lpstr>
      <vt:lpstr>Bioaccumulation</vt:lpstr>
      <vt:lpstr>Why Does This All Matter?</vt:lpstr>
      <vt:lpstr>Presentation Overview</vt:lpstr>
      <vt:lpstr>CSM Objective and Definition</vt:lpstr>
      <vt:lpstr>CSM Uses</vt:lpstr>
      <vt:lpstr>Poll Question 2</vt:lpstr>
      <vt:lpstr>Questions for CSMs with Metals</vt:lpstr>
      <vt:lpstr>Pictorial CSM</vt:lpstr>
      <vt:lpstr>Risk Assessment CSM</vt:lpstr>
      <vt:lpstr>Human Risk Assessment: Case Study 1</vt:lpstr>
      <vt:lpstr>Geochemical Modeling</vt:lpstr>
      <vt:lpstr>Equilibrium Speciation Modeling</vt:lpstr>
      <vt:lpstr>Common Geochemical Data Visualization</vt:lpstr>
      <vt:lpstr>Reactive Transport Modeling</vt:lpstr>
      <vt:lpstr>Break</vt:lpstr>
      <vt:lpstr>Presentation Overview</vt:lpstr>
      <vt:lpstr>Background Considerations</vt:lpstr>
      <vt:lpstr>Background Considerations</vt:lpstr>
      <vt:lpstr>Background Best Practices</vt:lpstr>
      <vt:lpstr>Building Your Sampling Plan</vt:lpstr>
      <vt:lpstr>Soil Assessment</vt:lpstr>
      <vt:lpstr>Incremental Sampling Methodology</vt:lpstr>
      <vt:lpstr>ISM: Benefits and Limitations</vt:lpstr>
      <vt:lpstr>Guidance on ISM Implementation</vt:lpstr>
      <vt:lpstr>Water Quality Assessment</vt:lpstr>
      <vt:lpstr>Sediment Assessment</vt:lpstr>
      <vt:lpstr>Statistical Analysis Tools</vt:lpstr>
      <vt:lpstr>Case Study 2: Application of ISM to Estimate Metals and PAHs in Surface Soil at a Former Small Arms Firing Range</vt:lpstr>
      <vt:lpstr>Site Overview</vt:lpstr>
      <vt:lpstr>Site Map with 25 DUs </vt:lpstr>
      <vt:lpstr>Best Practices</vt:lpstr>
      <vt:lpstr>Poll Question 3</vt:lpstr>
      <vt:lpstr>Presentation Overview</vt:lpstr>
      <vt:lpstr>SAFRs</vt:lpstr>
      <vt:lpstr>Lead Fate and Transport</vt:lpstr>
      <vt:lpstr>Key Considerations for SAFRs</vt:lpstr>
      <vt:lpstr>Lead Remediation Considerations</vt:lpstr>
      <vt:lpstr>Case Study 3: Site Investigation and Removal Action for Lead in Soil at Small Arms and Skeet Ranges </vt:lpstr>
      <vt:lpstr>Site Overview</vt:lpstr>
      <vt:lpstr>Site Map</vt:lpstr>
      <vt:lpstr>Investigation and Remediation </vt:lpstr>
      <vt:lpstr>Lead Screening Method</vt:lpstr>
      <vt:lpstr>Lead Screening Data</vt:lpstr>
      <vt:lpstr>Removal Action</vt:lpstr>
      <vt:lpstr>Summary</vt:lpstr>
      <vt:lpstr>Guides for SAFRs Investigation and Management</vt:lpstr>
      <vt:lpstr>Metals Above Background Without Source</vt:lpstr>
      <vt:lpstr>Case Study 4: An Evaluation of the Occurrence of Arsenic in Groundwater at the Washington Navy Yard</vt:lpstr>
      <vt:lpstr>Groundwater Challenges</vt:lpstr>
      <vt:lpstr>Known Areas of Solvent Releases</vt:lpstr>
      <vt:lpstr>Area of Elevated Arsenic in Groundwater</vt:lpstr>
      <vt:lpstr>Summary</vt:lpstr>
      <vt:lpstr>Metals Mobilized by Changing Redox</vt:lpstr>
      <vt:lpstr>MNA</vt:lpstr>
      <vt:lpstr>Presentation Overview</vt:lpstr>
      <vt:lpstr>Summary of Key Points</vt:lpstr>
      <vt:lpstr>Summary of Key Points</vt:lpstr>
      <vt:lpstr>Resources </vt:lpstr>
      <vt:lpstr>Case Study Reports </vt:lpstr>
      <vt:lpstr>References</vt:lpstr>
      <vt:lpstr>References </vt:lpstr>
      <vt:lpstr>Points of Contact</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Pam Wood</dc:creator>
  <cp:lastModifiedBy>Samantha Fuchs</cp:lastModifiedBy>
  <cp:revision>116</cp:revision>
  <cp:lastPrinted>2023-05-30T21:31:44Z</cp:lastPrinted>
  <dcterms:created xsi:type="dcterms:W3CDTF">2022-10-28T17:11:28Z</dcterms:created>
  <dcterms:modified xsi:type="dcterms:W3CDTF">2023-07-26T18:18:57Z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0x010100480A7B1C927E724492A88AAA33AB20AC</vt:lpwstr>
  </property>
  <property fmtid="{D5CDD505-2E9C-101B-9397-08002B2CF9AE}" pid="3" name="MediaServiceImageTags">
    <vt:lpwstr/>
  </property>
</Properties>
</file>